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2D16-D704-459B-A455-1FACD1112715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31922-5A78-428C-AC2A-E708D7ADA2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4742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2D16-D704-459B-A455-1FACD1112715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31922-5A78-428C-AC2A-E708D7ADA2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3092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2D16-D704-459B-A455-1FACD1112715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31922-5A78-428C-AC2A-E708D7ADA2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0364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2D16-D704-459B-A455-1FACD1112715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31922-5A78-428C-AC2A-E708D7ADA2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947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2D16-D704-459B-A455-1FACD1112715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31922-5A78-428C-AC2A-E708D7ADA2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4294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2D16-D704-459B-A455-1FACD1112715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31922-5A78-428C-AC2A-E708D7ADA2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18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2D16-D704-459B-A455-1FACD1112715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31922-5A78-428C-AC2A-E708D7ADA2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436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2D16-D704-459B-A455-1FACD1112715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31922-5A78-428C-AC2A-E708D7ADA2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4308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2D16-D704-459B-A455-1FACD1112715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31922-5A78-428C-AC2A-E708D7ADA2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4587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2D16-D704-459B-A455-1FACD1112715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31922-5A78-428C-AC2A-E708D7ADA2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4673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2D16-D704-459B-A455-1FACD1112715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31922-5A78-428C-AC2A-E708D7ADA2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349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42D16-D704-459B-A455-1FACD1112715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31922-5A78-428C-AC2A-E708D7ADA2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0151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426170"/>
          </a:xfrm>
        </p:spPr>
        <p:txBody>
          <a:bodyPr/>
          <a:lstStyle/>
          <a:p>
            <a:pPr algn="ctr"/>
            <a:r>
              <a:rPr lang="tr-TR" sz="2400" b="1" dirty="0"/>
              <a:t>T.C.</a:t>
            </a:r>
            <a:r>
              <a:rPr lang="tr-TR" b="1" dirty="0" smtClean="0"/>
              <a:t> </a:t>
            </a:r>
            <a:r>
              <a:rPr lang="tr-TR" sz="2400" b="1" dirty="0"/>
              <a:t>ANKARA ÜNİVERSİTESİ  </a:t>
            </a:r>
            <a:br>
              <a:rPr lang="tr-TR" sz="2400" b="1" dirty="0"/>
            </a:br>
            <a:r>
              <a:rPr lang="tr-TR" sz="2400" b="1" dirty="0"/>
              <a:t>AYAŞ MESLEK YÜKSEK OKULU</a:t>
            </a:r>
            <a:endParaRPr lang="tr-TR" sz="2400" b="1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1919537" y="2060848"/>
          <a:ext cx="8424937" cy="455780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043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2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DERSİN ADI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Sosyal Güvenliğin</a:t>
                      </a:r>
                      <a:r>
                        <a:rPr lang="tr-TR" b="1" baseline="0" dirty="0" smtClean="0"/>
                        <a:t> Güncel Sorunları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HAFTA NO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12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2375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KONU</a:t>
                      </a:r>
                      <a:r>
                        <a:rPr lang="tr-TR" b="1" baseline="0" dirty="0" smtClean="0"/>
                        <a:t> BAŞLIĞI</a:t>
                      </a:r>
                      <a:endParaRPr lang="tr-TR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NEO-LİBERAL DÖNEMDE TÜRK SOSYAL GÜVENLİK SİSTEMİNDEKİ DÖNÜŞÜM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tr-TR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Türk Sosyal Güvenlik Sisteminin Temel Sorunları</a:t>
                      </a:r>
                      <a:endParaRPr lang="tr-TR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74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ÖĞRETİM ELEMANI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Öğr</a:t>
                      </a:r>
                      <a:r>
                        <a:rPr lang="tr-TR" dirty="0" smtClean="0"/>
                        <a:t>. Gör. Yusuf Can</a:t>
                      </a:r>
                      <a:r>
                        <a:rPr lang="tr-TR" baseline="0" dirty="0" smtClean="0"/>
                        <a:t> ÇALIŞIR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266">
                <a:tc>
                  <a:txBody>
                    <a:bodyPr/>
                    <a:lstStyle/>
                    <a:p>
                      <a:r>
                        <a:rPr lang="tr-TR" sz="1800" b="1" kern="1200" dirty="0" smtClean="0"/>
                        <a:t>E-mail:</a:t>
                      </a:r>
                    </a:p>
                    <a:p>
                      <a:endParaRPr lang="tr-TR" sz="1800" kern="1200" dirty="0" smtClean="0"/>
                    </a:p>
                    <a:p>
                      <a:r>
                        <a:rPr lang="tr-TR" sz="1800" b="1" kern="1200" dirty="0" smtClean="0"/>
                        <a:t>Tel: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u="sng" kern="1200" dirty="0" err="1" smtClean="0">
                          <a:solidFill>
                            <a:srgbClr val="0070C0"/>
                          </a:solidFill>
                          <a:hlinkClick r:id="rId2"/>
                        </a:rPr>
                        <a:t>ccalisir</a:t>
                      </a:r>
                      <a:r>
                        <a:rPr lang="tr-TR" sz="1800" b="1" u="sng" kern="1200" dirty="0" smtClean="0">
                          <a:solidFill>
                            <a:srgbClr val="0070C0"/>
                          </a:solidFill>
                          <a:hlinkClick r:id="rId2"/>
                        </a:rPr>
                        <a:t>@</a:t>
                      </a:r>
                      <a:r>
                        <a:rPr lang="tr-TR" sz="1800" b="1" u="sng" kern="1200" dirty="0" err="1" smtClean="0">
                          <a:solidFill>
                            <a:srgbClr val="0070C0"/>
                          </a:solidFill>
                          <a:hlinkClick r:id="rId2"/>
                        </a:rPr>
                        <a:t>ankara</a:t>
                      </a:r>
                      <a:r>
                        <a:rPr lang="tr-TR" sz="1800" b="1" u="sng" kern="1200" dirty="0" smtClean="0">
                          <a:solidFill>
                            <a:srgbClr val="0070C0"/>
                          </a:solidFill>
                          <a:hlinkClick r:id="rId2"/>
                        </a:rPr>
                        <a:t>.edu.tr</a:t>
                      </a:r>
                      <a:r>
                        <a:rPr lang="tr-TR" sz="1800" b="1" u="sng" kern="12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tr-TR" sz="1800" b="1" u="none" kern="1200" dirty="0" err="1" smtClean="0">
                          <a:solidFill>
                            <a:srgbClr val="0070C0"/>
                          </a:solidFill>
                          <a:hlinkClick r:id="rId3"/>
                        </a:rPr>
                        <a:t>yusufcan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  <a:hlinkClick r:id="rId3"/>
                        </a:rPr>
                        <a:t>_</a:t>
                      </a:r>
                      <a:r>
                        <a:rPr lang="tr-TR" sz="1800" b="1" u="none" kern="1200" dirty="0" err="1" smtClean="0">
                          <a:solidFill>
                            <a:srgbClr val="0070C0"/>
                          </a:solidFill>
                          <a:hlinkClick r:id="rId3"/>
                        </a:rPr>
                        <a:t>calisir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  <a:hlinkClick r:id="rId3"/>
                        </a:rPr>
                        <a:t>@</a:t>
                      </a:r>
                      <a:r>
                        <a:rPr lang="tr-TR" sz="1800" b="1" u="none" kern="1200" dirty="0" err="1" smtClean="0">
                          <a:solidFill>
                            <a:srgbClr val="0070C0"/>
                          </a:solidFill>
                          <a:hlinkClick r:id="rId3"/>
                        </a:rPr>
                        <a:t>hotmail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  <a:hlinkClick r:id="rId3"/>
                        </a:rPr>
                        <a:t>.com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tr-TR" sz="1800" kern="1200" dirty="0" smtClean="0"/>
                        <a:t>(0312) 700 05 00 / 144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5561" y="404664"/>
            <a:ext cx="1584176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88288" y="332656"/>
            <a:ext cx="1440160" cy="1296144"/>
          </a:xfrm>
          <a:prstGeom prst="rect">
            <a:avLst/>
          </a:prstGeom>
          <a:noFill/>
        </p:spPr>
      </p:pic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3DF3-60D1-4DED-A054-C029775C9D65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504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75520" y="188640"/>
            <a:ext cx="8640960" cy="864096"/>
          </a:xfrm>
        </p:spPr>
        <p:txBody>
          <a:bodyPr>
            <a:noAutofit/>
          </a:bodyPr>
          <a:lstStyle/>
          <a:p>
            <a:r>
              <a:rPr lang="tr-TR" sz="3200" b="1" dirty="0"/>
              <a:t>Türk Sosyal Güvenlik Sisteminin Temel Sorunları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847528" y="1052736"/>
            <a:ext cx="8640960" cy="5544616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tr-TR" b="1" dirty="0" smtClean="0"/>
              <a:t>Genel Olarak</a:t>
            </a:r>
          </a:p>
          <a:p>
            <a:pPr lvl="1">
              <a:buNone/>
            </a:pPr>
            <a:endParaRPr lang="tr-TR" b="1" dirty="0" smtClean="0"/>
          </a:p>
          <a:p>
            <a:r>
              <a:rPr lang="tr-TR" dirty="0" smtClean="0"/>
              <a:t>Görüleceği </a:t>
            </a:r>
            <a:r>
              <a:rPr lang="tr-TR" dirty="0"/>
              <a:t>üzere, bütçeden ciddi miktarlarda rakamlar </a:t>
            </a:r>
            <a:r>
              <a:rPr lang="tr-TR" dirty="0" err="1"/>
              <a:t>SGK’nın</a:t>
            </a:r>
            <a:r>
              <a:rPr lang="tr-TR" dirty="0"/>
              <a:t> açığını kapatmak adına ayrılmaktadır. </a:t>
            </a:r>
            <a:endParaRPr lang="tr-TR" dirty="0" smtClean="0"/>
          </a:p>
          <a:p>
            <a:endParaRPr lang="tr-TR" dirty="0"/>
          </a:p>
          <a:p>
            <a:r>
              <a:rPr lang="tr-TR" b="1" dirty="0" err="1" smtClean="0"/>
              <a:t>SGK’nın</a:t>
            </a:r>
            <a:r>
              <a:rPr lang="tr-TR" b="1" dirty="0" smtClean="0"/>
              <a:t> </a:t>
            </a:r>
            <a:r>
              <a:rPr lang="tr-TR" b="1" dirty="0"/>
              <a:t>bu açığının birçok nedeni bulunmakla birlikte genel olarak; </a:t>
            </a:r>
            <a:endParaRPr lang="tr-TR" b="1" dirty="0" smtClean="0"/>
          </a:p>
          <a:p>
            <a:pPr lvl="1"/>
            <a:r>
              <a:rPr lang="tr-TR" b="1" dirty="0" err="1" smtClean="0"/>
              <a:t>aktüeryal</a:t>
            </a:r>
            <a:r>
              <a:rPr lang="tr-TR" b="1" dirty="0" smtClean="0"/>
              <a:t> </a:t>
            </a:r>
            <a:r>
              <a:rPr lang="tr-TR" b="1" dirty="0"/>
              <a:t>dengeler gözetilmeden, </a:t>
            </a:r>
            <a:endParaRPr lang="tr-TR" b="1" dirty="0" smtClean="0"/>
          </a:p>
          <a:p>
            <a:pPr lvl="1"/>
            <a:r>
              <a:rPr lang="tr-TR" b="1" dirty="0" smtClean="0"/>
              <a:t>bir </a:t>
            </a:r>
            <a:r>
              <a:rPr lang="tr-TR" b="1" dirty="0"/>
              <a:t>dönem popülist politikalarla ve kolay şartlarla çok sayıda insanın emekli edilmiş olması, </a:t>
            </a:r>
            <a:endParaRPr lang="tr-TR" b="1" dirty="0" smtClean="0"/>
          </a:p>
          <a:p>
            <a:pPr lvl="1"/>
            <a:r>
              <a:rPr lang="tr-TR" b="1" dirty="0" smtClean="0"/>
              <a:t>kayıt </a:t>
            </a:r>
            <a:r>
              <a:rPr lang="tr-TR" b="1" dirty="0"/>
              <a:t>dışı yani sigortasız işçi çalıştırılması ve </a:t>
            </a:r>
            <a:endParaRPr lang="tr-TR" b="1" dirty="0" smtClean="0"/>
          </a:p>
          <a:p>
            <a:pPr lvl="1"/>
            <a:r>
              <a:rPr lang="tr-TR" b="1" dirty="0" smtClean="0"/>
              <a:t>sağlık </a:t>
            </a:r>
            <a:r>
              <a:rPr lang="tr-TR" b="1" dirty="0"/>
              <a:t>alanında yapılan suiistimaller ve yolsuzluklar </a:t>
            </a:r>
          </a:p>
          <a:p>
            <a:pPr marL="457200" lvl="1" indent="0">
              <a:buNone/>
            </a:pPr>
            <a:r>
              <a:rPr lang="tr-TR" b="1" dirty="0" smtClean="0"/>
              <a:t>olarak </a:t>
            </a:r>
            <a:r>
              <a:rPr lang="tr-TR" b="1" dirty="0"/>
              <a:t>sıralanabilir.</a:t>
            </a:r>
          </a:p>
        </p:txBody>
      </p:sp>
    </p:spTree>
    <p:extLst>
      <p:ext uri="{BB962C8B-B14F-4D97-AF65-F5344CB8AC3E}">
        <p14:creationId xmlns:p14="http://schemas.microsoft.com/office/powerpoint/2010/main" val="1829403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75520" y="188640"/>
            <a:ext cx="8640960" cy="864096"/>
          </a:xfrm>
        </p:spPr>
        <p:txBody>
          <a:bodyPr>
            <a:noAutofit/>
          </a:bodyPr>
          <a:lstStyle/>
          <a:p>
            <a:r>
              <a:rPr lang="tr-TR" sz="3200" b="1" dirty="0"/>
              <a:t>Türk Sosyal Güvenlik Sisteminin Temel Sorunları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847528" y="1052736"/>
            <a:ext cx="8640960" cy="5544616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tr-TR" b="1" dirty="0" smtClean="0"/>
          </a:p>
          <a:p>
            <a:r>
              <a:rPr lang="tr-TR" dirty="0"/>
              <a:t>Bu çerçeveden bakıldığında, Türk sosyal güvenlik sistemini kriz içine iten nedenlerin zaman içerisinde ortaya çıkan, </a:t>
            </a:r>
            <a:endParaRPr lang="tr-TR" dirty="0" smtClean="0"/>
          </a:p>
          <a:p>
            <a:r>
              <a:rPr lang="tr-TR" dirty="0" smtClean="0"/>
              <a:t>karmaşık </a:t>
            </a:r>
            <a:r>
              <a:rPr lang="tr-TR" dirty="0"/>
              <a:t>ve çok yönlü faktörlerden kaynaklandığını belirtmek mümkündür. </a:t>
            </a:r>
            <a:endParaRPr lang="tr-TR" dirty="0" smtClean="0"/>
          </a:p>
          <a:p>
            <a:endParaRPr lang="tr-TR" dirty="0"/>
          </a:p>
          <a:p>
            <a:r>
              <a:rPr lang="tr-TR" u="sng" dirty="0" smtClean="0"/>
              <a:t>Sorunun </a:t>
            </a:r>
            <a:r>
              <a:rPr lang="tr-TR" u="sng" dirty="0"/>
              <a:t>temelinde </a:t>
            </a:r>
            <a:r>
              <a:rPr lang="tr-TR" b="1" dirty="0"/>
              <a:t>finansal problemler olmakla birlikte; </a:t>
            </a:r>
            <a:endParaRPr lang="tr-TR" b="1" dirty="0" smtClean="0"/>
          </a:p>
          <a:p>
            <a:r>
              <a:rPr lang="tr-TR" b="1" dirty="0" err="1" smtClean="0"/>
              <a:t>aktüeryal</a:t>
            </a:r>
            <a:r>
              <a:rPr lang="tr-TR" b="1" dirty="0"/>
              <a:t>, demografik, idari ve </a:t>
            </a:r>
            <a:r>
              <a:rPr lang="tr-TR" b="1" dirty="0" err="1"/>
              <a:t>sosyo</a:t>
            </a:r>
            <a:r>
              <a:rPr lang="tr-TR" b="1" dirty="0"/>
              <a:t>-ekonomik birtakım dinamikler de</a:t>
            </a:r>
            <a:r>
              <a:rPr lang="tr-TR" dirty="0"/>
              <a:t> sorunun yaşanmasında etkili olmaktadır. 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565957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75520" y="188640"/>
            <a:ext cx="8640960" cy="864096"/>
          </a:xfrm>
        </p:spPr>
        <p:txBody>
          <a:bodyPr>
            <a:noAutofit/>
          </a:bodyPr>
          <a:lstStyle/>
          <a:p>
            <a:r>
              <a:rPr lang="tr-TR" sz="3200" b="1" dirty="0"/>
              <a:t>Türk Sosyal Güvenlik Sisteminin Temel Sorunları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847528" y="1052736"/>
            <a:ext cx="8640960" cy="5544616"/>
          </a:xfrm>
        </p:spPr>
        <p:txBody>
          <a:bodyPr/>
          <a:lstStyle/>
          <a:p>
            <a:pPr lvl="1">
              <a:buNone/>
            </a:pPr>
            <a:r>
              <a:rPr lang="tr-TR" b="1" dirty="0" smtClean="0"/>
              <a:t>Genel Olarak</a:t>
            </a:r>
          </a:p>
          <a:p>
            <a:pPr>
              <a:buFont typeface="Wingdings" pitchFamily="2" charset="2"/>
              <a:buChar char="q"/>
            </a:pPr>
            <a:r>
              <a:rPr lang="tr-TR" dirty="0"/>
              <a:t>1970’lerden günümüze kadar olan döneme baktığımızda, </a:t>
            </a:r>
            <a:endParaRPr lang="tr-TR" dirty="0" smtClean="0"/>
          </a:p>
          <a:p>
            <a:pPr>
              <a:buFont typeface="Wingdings" pitchFamily="2" charset="2"/>
              <a:buChar char="q"/>
            </a:pPr>
            <a:endParaRPr lang="tr-TR" dirty="0" smtClean="0"/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Türk </a:t>
            </a:r>
            <a:r>
              <a:rPr lang="tr-TR" dirty="0"/>
              <a:t>sosyal güvenlik sisteminin toplumun bütün kesimleri açısından </a:t>
            </a:r>
            <a:r>
              <a:rPr lang="tr-TR" b="1" dirty="0"/>
              <a:t>tatminkar olmayan bir işleyiş içerisinde </a:t>
            </a:r>
            <a:r>
              <a:rPr lang="tr-TR" b="1" dirty="0" smtClean="0"/>
              <a:t>olduğunu</a:t>
            </a:r>
            <a:r>
              <a:rPr lang="tr-TR" dirty="0" smtClean="0"/>
              <a:t> ifade edebiliriz.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4236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75520" y="188640"/>
            <a:ext cx="8640960" cy="864096"/>
          </a:xfrm>
        </p:spPr>
        <p:txBody>
          <a:bodyPr>
            <a:noAutofit/>
          </a:bodyPr>
          <a:lstStyle/>
          <a:p>
            <a:r>
              <a:rPr lang="tr-TR" sz="3200" b="1" dirty="0"/>
              <a:t>Türk Sosyal Güvenlik Sisteminin Temel Sorunları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847528" y="1052736"/>
            <a:ext cx="8640960" cy="5544616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tr-TR" b="1" dirty="0" smtClean="0"/>
              <a:t>Genel Olarak</a:t>
            </a:r>
          </a:p>
          <a:p>
            <a:pPr>
              <a:buFont typeface="Wingdings" pitchFamily="2" charset="2"/>
              <a:buChar char="q"/>
            </a:pPr>
            <a:r>
              <a:rPr lang="tr-TR" dirty="0"/>
              <a:t>Yetersiz emeklilik maaşı aldığını düşünen, dolayısıyla sosyal güvenlik hizmetinden memnun olmayan </a:t>
            </a:r>
            <a:r>
              <a:rPr lang="tr-TR" b="1" dirty="0"/>
              <a:t>emekliler</a:t>
            </a:r>
            <a:r>
              <a:rPr lang="tr-TR" dirty="0"/>
              <a:t> ile </a:t>
            </a:r>
            <a:endParaRPr lang="tr-TR" dirty="0" smtClean="0"/>
          </a:p>
          <a:p>
            <a:pPr>
              <a:buFont typeface="Wingdings" pitchFamily="2" charset="2"/>
              <a:buChar char="q"/>
            </a:pPr>
            <a:endParaRPr lang="tr-TR" dirty="0"/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yüksek </a:t>
            </a:r>
            <a:r>
              <a:rPr lang="tr-TR" dirty="0"/>
              <a:t>prim oranlarının rekabeti olumsuz olarak etkilemesinden şikayetçi </a:t>
            </a:r>
            <a:r>
              <a:rPr lang="tr-TR" b="1" dirty="0"/>
              <a:t>olan işverenler </a:t>
            </a:r>
            <a:r>
              <a:rPr lang="tr-TR" dirty="0" smtClean="0"/>
              <a:t>ve </a:t>
            </a:r>
          </a:p>
          <a:p>
            <a:pPr>
              <a:buFont typeface="Wingdings" pitchFamily="2" charset="2"/>
              <a:buChar char="q"/>
            </a:pPr>
            <a:endParaRPr lang="tr-TR" dirty="0"/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bütçe </a:t>
            </a:r>
            <a:r>
              <a:rPr lang="tr-TR" dirty="0"/>
              <a:t>açıklarını kapatmak zorunda kalan </a:t>
            </a:r>
            <a:r>
              <a:rPr lang="tr-TR" b="1" dirty="0"/>
              <a:t>devlet</a:t>
            </a:r>
            <a:r>
              <a:rPr lang="tr-TR" dirty="0"/>
              <a:t> </a:t>
            </a:r>
            <a:endParaRPr lang="tr-TR" dirty="0" smtClean="0"/>
          </a:p>
          <a:p>
            <a:pPr algn="r">
              <a:buFont typeface="Wingdings" pitchFamily="2" charset="2"/>
              <a:buChar char="q"/>
            </a:pPr>
            <a:r>
              <a:rPr lang="tr-TR" b="1" dirty="0" smtClean="0"/>
              <a:t>mutsuzlar </a:t>
            </a:r>
            <a:r>
              <a:rPr lang="tr-TR" b="1" dirty="0"/>
              <a:t>tablosunun birer parçası durumundadır.</a:t>
            </a:r>
          </a:p>
        </p:txBody>
      </p:sp>
    </p:spTree>
    <p:extLst>
      <p:ext uri="{BB962C8B-B14F-4D97-AF65-F5344CB8AC3E}">
        <p14:creationId xmlns:p14="http://schemas.microsoft.com/office/powerpoint/2010/main" val="609993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75520" y="188640"/>
            <a:ext cx="8640960" cy="864096"/>
          </a:xfrm>
        </p:spPr>
        <p:txBody>
          <a:bodyPr>
            <a:noAutofit/>
          </a:bodyPr>
          <a:lstStyle/>
          <a:p>
            <a:r>
              <a:rPr lang="tr-TR" sz="3200" b="1" dirty="0"/>
              <a:t>Türk Sosyal Güvenlik Sisteminin Temel Sorunları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847528" y="1052736"/>
            <a:ext cx="8640960" cy="5544616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tr-TR" b="1" dirty="0" smtClean="0"/>
              <a:t>Genel Olarak</a:t>
            </a:r>
          </a:p>
          <a:p>
            <a:pPr lvl="1">
              <a:buNone/>
            </a:pPr>
            <a:endParaRPr lang="tr-TR" b="1" dirty="0" smtClean="0"/>
          </a:p>
          <a:p>
            <a:pPr>
              <a:buFont typeface="Wingdings" pitchFamily="2" charset="2"/>
              <a:buChar char="q"/>
            </a:pPr>
            <a:r>
              <a:rPr lang="tr-TR" dirty="0"/>
              <a:t>Sistemin işleyişinden memnun olanlar, </a:t>
            </a:r>
            <a:endParaRPr lang="tr-TR" dirty="0" smtClean="0"/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düşük </a:t>
            </a:r>
            <a:r>
              <a:rPr lang="tr-TR" dirty="0"/>
              <a:t>prim ödeyen sigortalılar ile </a:t>
            </a:r>
            <a:endParaRPr lang="tr-TR" dirty="0" smtClean="0"/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memnun </a:t>
            </a:r>
            <a:r>
              <a:rPr lang="tr-TR" dirty="0"/>
              <a:t>olmasalar dahi tüm sosyal güvenlik hizmetlerinden azami derece yararlananlar olarak ifade edilebilir.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691824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75520" y="188640"/>
            <a:ext cx="8640960" cy="864096"/>
          </a:xfrm>
        </p:spPr>
        <p:txBody>
          <a:bodyPr>
            <a:noAutofit/>
          </a:bodyPr>
          <a:lstStyle/>
          <a:p>
            <a:r>
              <a:rPr lang="tr-TR" sz="3200" b="1" dirty="0"/>
              <a:t>Türk Sosyal Güvenlik Sisteminin Temel Sorunları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847528" y="1052736"/>
            <a:ext cx="8640960" cy="5544616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tr-TR" b="1" dirty="0" smtClean="0"/>
              <a:t>Genel Olarak</a:t>
            </a:r>
          </a:p>
          <a:p>
            <a:pPr lvl="1">
              <a:buNone/>
            </a:pPr>
            <a:endParaRPr lang="tr-TR" b="1" dirty="0" smtClean="0"/>
          </a:p>
          <a:p>
            <a:pPr>
              <a:buFont typeface="Wingdings" pitchFamily="2" charset="2"/>
              <a:buChar char="q"/>
            </a:pPr>
            <a:r>
              <a:rPr lang="tr-TR" dirty="0"/>
              <a:t>Türk sosyal güvenlik sisteminin sorunlarını ele almadan önce belirtmek gerekir ki, </a:t>
            </a:r>
            <a:r>
              <a:rPr lang="tr-TR" b="1" dirty="0"/>
              <a:t>sorun sadece Türkiye’ ye özgü bir durum değildir</a:t>
            </a:r>
            <a:r>
              <a:rPr lang="tr-TR" b="1" dirty="0" smtClean="0"/>
              <a:t>.</a:t>
            </a:r>
          </a:p>
          <a:p>
            <a:pPr>
              <a:buFont typeface="Wingdings" pitchFamily="2" charset="2"/>
              <a:buChar char="q"/>
            </a:pPr>
            <a:endParaRPr lang="tr-TR" dirty="0"/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Diğer </a:t>
            </a:r>
            <a:r>
              <a:rPr lang="tr-TR" dirty="0"/>
              <a:t>ülkelerde de özellikle 1980 sonrası benzer sorunlar bulunmaktadır. </a:t>
            </a:r>
            <a:endParaRPr lang="tr-TR" dirty="0" smtClean="0"/>
          </a:p>
          <a:p>
            <a:pPr>
              <a:buFont typeface="Wingdings" pitchFamily="2" charset="2"/>
              <a:buChar char="q"/>
            </a:pPr>
            <a:endParaRPr lang="tr-TR" dirty="0"/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Fakat </a:t>
            </a:r>
            <a:r>
              <a:rPr lang="tr-TR" dirty="0"/>
              <a:t>Türkiye’deki sosyal güvenlik sistemi incelendiğinde sorunun gelişmiş ülkelerde olduğu gibi </a:t>
            </a:r>
            <a:r>
              <a:rPr lang="tr-TR" b="1" dirty="0"/>
              <a:t>nüfusun yaşlanması ve ortalama yaşam beklentisinin yükselmesi gibi demografik kökenli olmadığı anlaşılmaktadır.</a:t>
            </a:r>
            <a:endParaRPr lang="tr-TR" b="1" dirty="0" smtClean="0"/>
          </a:p>
          <a:p>
            <a:pPr>
              <a:buFont typeface="Wingdings" pitchFamily="2" charset="2"/>
              <a:buChar char="q"/>
            </a:pPr>
            <a:endParaRPr lang="tr-TR" b="1" dirty="0"/>
          </a:p>
          <a:p>
            <a:pPr>
              <a:buFont typeface="Wingdings" pitchFamily="2" charset="2"/>
              <a:buChar char="q"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251296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75520" y="188640"/>
            <a:ext cx="8640960" cy="864096"/>
          </a:xfrm>
        </p:spPr>
        <p:txBody>
          <a:bodyPr>
            <a:noAutofit/>
          </a:bodyPr>
          <a:lstStyle/>
          <a:p>
            <a:r>
              <a:rPr lang="tr-TR" sz="3200" b="1" dirty="0"/>
              <a:t>Türk Sosyal Güvenlik Sisteminin Temel Sorunları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847528" y="1052736"/>
            <a:ext cx="8640960" cy="5544616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tr-TR" b="1" dirty="0" smtClean="0"/>
              <a:t>Genel Olarak</a:t>
            </a:r>
          </a:p>
          <a:p>
            <a:pPr lvl="1">
              <a:buNone/>
            </a:pPr>
            <a:endParaRPr lang="tr-TR" b="1" dirty="0" smtClean="0"/>
          </a:p>
          <a:p>
            <a:r>
              <a:rPr lang="tr-TR" b="1" dirty="0"/>
              <a:t>Genç nüfusun yoğun olduğu bir toplum olmamıza rağmen, </a:t>
            </a:r>
            <a:endParaRPr lang="tr-TR" b="1" dirty="0" smtClean="0"/>
          </a:p>
          <a:p>
            <a:r>
              <a:rPr lang="tr-TR" b="1" dirty="0" smtClean="0"/>
              <a:t>uzun </a:t>
            </a:r>
            <a:r>
              <a:rPr lang="tr-TR" b="1" dirty="0"/>
              <a:t>dönemli </a:t>
            </a:r>
            <a:r>
              <a:rPr lang="tr-TR" b="1" dirty="0" err="1"/>
              <a:t>aktüeryal</a:t>
            </a:r>
            <a:r>
              <a:rPr lang="tr-TR" b="1" dirty="0"/>
              <a:t> dengelerin yeterince gözetilmemesi, </a:t>
            </a:r>
            <a:endParaRPr lang="tr-TR" b="1" dirty="0" smtClean="0"/>
          </a:p>
          <a:p>
            <a:r>
              <a:rPr lang="tr-TR" b="1" dirty="0" smtClean="0"/>
              <a:t>popülist </a:t>
            </a:r>
            <a:r>
              <a:rPr lang="tr-TR" b="1" dirty="0"/>
              <a:t>uygulamalar ve kurumsal yetersizlikler </a:t>
            </a:r>
            <a:endParaRPr lang="tr-TR" b="1" dirty="0" smtClean="0"/>
          </a:p>
          <a:p>
            <a:endParaRPr lang="tr-TR" b="1" dirty="0"/>
          </a:p>
          <a:p>
            <a:r>
              <a:rPr lang="tr-TR" b="1" dirty="0" smtClean="0"/>
              <a:t>Türk </a:t>
            </a:r>
            <a:r>
              <a:rPr lang="tr-TR" b="1" dirty="0"/>
              <a:t>sosyal güvenlik sisteminin sürdürülemez bir duruma gelmesine neden olmuştur.</a:t>
            </a:r>
          </a:p>
          <a:p>
            <a:pPr>
              <a:buFont typeface="Wingdings" pitchFamily="2" charset="2"/>
              <a:buChar char="q"/>
            </a:pPr>
            <a:endParaRPr lang="tr-TR" b="1" dirty="0"/>
          </a:p>
          <a:p>
            <a:pPr>
              <a:buFont typeface="Wingdings" pitchFamily="2" charset="2"/>
              <a:buChar char="q"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648065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75520" y="188640"/>
            <a:ext cx="8640960" cy="864096"/>
          </a:xfrm>
        </p:spPr>
        <p:txBody>
          <a:bodyPr>
            <a:noAutofit/>
          </a:bodyPr>
          <a:lstStyle/>
          <a:p>
            <a:r>
              <a:rPr lang="tr-TR" sz="3200" b="1" dirty="0"/>
              <a:t>Türk Sosyal Güvenlik Sisteminin Temel Sorunları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847528" y="1052736"/>
            <a:ext cx="8640960" cy="5544616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tr-TR" b="1" dirty="0" smtClean="0"/>
              <a:t>Genel Olarak</a:t>
            </a:r>
          </a:p>
          <a:p>
            <a:pPr lvl="1">
              <a:buNone/>
            </a:pPr>
            <a:endParaRPr lang="tr-TR" b="1" dirty="0" smtClean="0"/>
          </a:p>
          <a:p>
            <a:r>
              <a:rPr lang="tr-TR" dirty="0"/>
              <a:t>Birbirlerine bağlı olmakla birlikte sosyal güvenlik sistemlerinin sorunu iki boyutludur.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Bunlardan </a:t>
            </a:r>
            <a:r>
              <a:rPr lang="tr-TR" dirty="0"/>
              <a:t>birincisini kaynak yetersizliği ile ilgili </a:t>
            </a:r>
            <a:r>
              <a:rPr lang="tr-TR" b="1" dirty="0"/>
              <a:t>finansman boyutu </a:t>
            </a:r>
            <a:r>
              <a:rPr lang="tr-TR" dirty="0"/>
              <a:t>oluştururken,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diğerini </a:t>
            </a:r>
            <a:r>
              <a:rPr lang="tr-TR" dirty="0"/>
              <a:t>ise, sağladığı </a:t>
            </a:r>
            <a:r>
              <a:rPr lang="tr-TR" b="1" dirty="0"/>
              <a:t>koruma garantisinin yetersiz olması </a:t>
            </a:r>
            <a:r>
              <a:rPr lang="tr-TR" dirty="0"/>
              <a:t>oluşturmaktadır.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603201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75520" y="188640"/>
            <a:ext cx="8640960" cy="864096"/>
          </a:xfrm>
        </p:spPr>
        <p:txBody>
          <a:bodyPr>
            <a:noAutofit/>
          </a:bodyPr>
          <a:lstStyle/>
          <a:p>
            <a:r>
              <a:rPr lang="tr-TR" sz="3200" b="1" dirty="0"/>
              <a:t>Türk Sosyal Güvenlik Sisteminin Temel Sorunları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847528" y="1052736"/>
            <a:ext cx="8640960" cy="5544616"/>
          </a:xfrm>
        </p:spPr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tr-TR" b="1" dirty="0" smtClean="0"/>
              <a:t>Genel Olarak</a:t>
            </a:r>
          </a:p>
          <a:p>
            <a:pPr lvl="1">
              <a:buNone/>
            </a:pPr>
            <a:endParaRPr lang="tr-TR" b="1" dirty="0" smtClean="0"/>
          </a:p>
          <a:p>
            <a:r>
              <a:rPr lang="tr-TR" b="1" dirty="0"/>
              <a:t>Türk sosyal güvenlik sisteminin 1970’lerden günümüze dek geçen süreçte sorunlu bir işleyişinin bulunmasının ardında bu iki boyutu da </a:t>
            </a:r>
            <a:r>
              <a:rPr lang="tr-TR" b="1" dirty="0" smtClean="0"/>
              <a:t>barındırmaktadır.</a:t>
            </a:r>
          </a:p>
          <a:p>
            <a:endParaRPr lang="tr-TR" b="1" dirty="0"/>
          </a:p>
          <a:p>
            <a:r>
              <a:rPr lang="tr-TR" dirty="0"/>
              <a:t>Daha açık bir ifadeyle, </a:t>
            </a:r>
            <a:endParaRPr lang="tr-TR" dirty="0" smtClean="0"/>
          </a:p>
          <a:p>
            <a:r>
              <a:rPr lang="tr-TR" dirty="0" smtClean="0"/>
              <a:t>Türk </a:t>
            </a:r>
            <a:r>
              <a:rPr lang="tr-TR" dirty="0"/>
              <a:t>sosyal güvenlik sisteminin temel kurumlarını oluşturan sosyal sigortalar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bir </a:t>
            </a:r>
            <a:r>
              <a:rPr lang="tr-TR" dirty="0"/>
              <a:t>yandan harcamalarını karşılayacak gelir kaynaklarına sahip değildir, </a:t>
            </a:r>
            <a:endParaRPr lang="tr-TR" dirty="0" smtClean="0"/>
          </a:p>
          <a:p>
            <a:r>
              <a:rPr lang="tr-TR" dirty="0" smtClean="0"/>
              <a:t>diğer </a:t>
            </a:r>
            <a:r>
              <a:rPr lang="tr-TR" dirty="0"/>
              <a:t>yandan da sağladığı gelir garantisinin seviyesi, hizmetlerin standardı </a:t>
            </a:r>
            <a:r>
              <a:rPr lang="tr-TR" dirty="0" smtClean="0"/>
              <a:t>düşüktür.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047819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75520" y="188640"/>
            <a:ext cx="8640960" cy="864096"/>
          </a:xfrm>
        </p:spPr>
        <p:txBody>
          <a:bodyPr>
            <a:noAutofit/>
          </a:bodyPr>
          <a:lstStyle/>
          <a:p>
            <a:r>
              <a:rPr lang="tr-TR" sz="3200" b="1" dirty="0"/>
              <a:t>Türk Sosyal Güvenlik Sisteminin Temel Sorunları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847528" y="1052736"/>
            <a:ext cx="8640960" cy="5544616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tr-TR" b="1" dirty="0" smtClean="0"/>
              <a:t>Genel Olarak</a:t>
            </a:r>
          </a:p>
          <a:p>
            <a:pPr lvl="1">
              <a:buNone/>
            </a:pPr>
            <a:endParaRPr lang="tr-TR" b="1" dirty="0" smtClean="0"/>
          </a:p>
          <a:p>
            <a:r>
              <a:rPr lang="tr-TR" dirty="0"/>
              <a:t>Diğer taraftan Türkiye’nin mali veya ekonomik seyri söz konusu olduğunda, </a:t>
            </a:r>
            <a:endParaRPr lang="tr-TR" dirty="0" smtClean="0"/>
          </a:p>
          <a:p>
            <a:r>
              <a:rPr lang="tr-TR" dirty="0" smtClean="0"/>
              <a:t>en </a:t>
            </a:r>
            <a:r>
              <a:rPr lang="tr-TR" dirty="0"/>
              <a:t>çok gündeme gelen iki konudan biri </a:t>
            </a:r>
            <a:r>
              <a:rPr lang="tr-TR" b="1" dirty="0"/>
              <a:t>bütçe açığı, </a:t>
            </a:r>
            <a:endParaRPr lang="tr-TR" b="1" dirty="0" smtClean="0"/>
          </a:p>
          <a:p>
            <a:r>
              <a:rPr lang="tr-TR" dirty="0" smtClean="0"/>
              <a:t>bir </a:t>
            </a:r>
            <a:r>
              <a:rPr lang="tr-TR" dirty="0"/>
              <a:t>diğeri ise </a:t>
            </a:r>
            <a:r>
              <a:rPr lang="tr-TR" b="1" dirty="0"/>
              <a:t>sosyal güvenlik açığıdır. </a:t>
            </a:r>
            <a:endParaRPr lang="tr-TR" b="1" dirty="0" smtClean="0"/>
          </a:p>
          <a:p>
            <a:endParaRPr lang="tr-TR" dirty="0"/>
          </a:p>
          <a:p>
            <a:r>
              <a:rPr lang="tr-TR" dirty="0" smtClean="0"/>
              <a:t>Bu </a:t>
            </a:r>
            <a:r>
              <a:rPr lang="tr-TR" dirty="0"/>
              <a:t>iki konu birbiriyle yakından ilgili olup </a:t>
            </a:r>
            <a:r>
              <a:rPr lang="tr-TR" b="1" dirty="0"/>
              <a:t>bütçe açığının en önemli nedenlerinden biri de sosyal güvenlik açığıdır.</a:t>
            </a:r>
          </a:p>
        </p:txBody>
      </p:sp>
    </p:spTree>
    <p:extLst>
      <p:ext uri="{BB962C8B-B14F-4D97-AF65-F5344CB8AC3E}">
        <p14:creationId xmlns:p14="http://schemas.microsoft.com/office/powerpoint/2010/main" val="2402784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540</Words>
  <Application>Microsoft Office PowerPoint</Application>
  <PresentationFormat>Geniş ekran</PresentationFormat>
  <Paragraphs>96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Wingdings</vt:lpstr>
      <vt:lpstr>Office Teması</vt:lpstr>
      <vt:lpstr>T.C. ANKARA ÜNİVERSİTESİ   AYAŞ MESLEK YÜKSEK OKULU</vt:lpstr>
      <vt:lpstr>Türk Sosyal Güvenlik Sisteminin Temel Sorunları</vt:lpstr>
      <vt:lpstr>Türk Sosyal Güvenlik Sisteminin Temel Sorunları</vt:lpstr>
      <vt:lpstr>Türk Sosyal Güvenlik Sisteminin Temel Sorunları</vt:lpstr>
      <vt:lpstr>Türk Sosyal Güvenlik Sisteminin Temel Sorunları</vt:lpstr>
      <vt:lpstr>Türk Sosyal Güvenlik Sisteminin Temel Sorunları</vt:lpstr>
      <vt:lpstr>Türk Sosyal Güvenlik Sisteminin Temel Sorunları</vt:lpstr>
      <vt:lpstr>Türk Sosyal Güvenlik Sisteminin Temel Sorunları</vt:lpstr>
      <vt:lpstr>Türk Sosyal Güvenlik Sisteminin Temel Sorunları</vt:lpstr>
      <vt:lpstr>Türk Sosyal Güvenlik Sisteminin Temel Sorunları</vt:lpstr>
      <vt:lpstr>Türk Sosyal Güvenlik Sisteminin Temel Sorunları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 AYAŞ MESLEK YÜKSEK OKULU</dc:title>
  <dc:creator>y</dc:creator>
  <cp:lastModifiedBy>y</cp:lastModifiedBy>
  <cp:revision>1</cp:revision>
  <dcterms:created xsi:type="dcterms:W3CDTF">2020-01-15T09:50:42Z</dcterms:created>
  <dcterms:modified xsi:type="dcterms:W3CDTF">2020-01-15T09:51:04Z</dcterms:modified>
</cp:coreProperties>
</file>