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9" r:id="rId3"/>
    <p:sldId id="280" r:id="rId4"/>
    <p:sldId id="282" r:id="rId5"/>
    <p:sldId id="284" r:id="rId6"/>
    <p:sldId id="290" r:id="rId7"/>
    <p:sldId id="291" r:id="rId8"/>
    <p:sldId id="294" r:id="rId9"/>
    <p:sldId id="297" r:id="rId10"/>
    <p:sldId id="300" r:id="rId11"/>
    <p:sldId id="319" r:id="rId12"/>
    <p:sldId id="325" r:id="rId13"/>
    <p:sldId id="327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337F12-9FB4-4241-B254-97B58D9FC9C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C5A4389-402E-4B1E-AC6B-EC4369C83434}">
      <dgm:prSet/>
      <dgm:spPr/>
      <dgm:t>
        <a:bodyPr/>
        <a:lstStyle/>
        <a:p>
          <a:pPr algn="l" rtl="0"/>
          <a:endParaRPr lang="tr-TR" sz="1700" dirty="0"/>
        </a:p>
      </dgm:t>
    </dgm:pt>
    <dgm:pt modelId="{ED4F84D8-EB35-4D78-AA34-8B796DA71554}" type="parTrans" cxnId="{F0F5BC03-9ED7-475F-977C-69A21FC66AB2}">
      <dgm:prSet/>
      <dgm:spPr/>
      <dgm:t>
        <a:bodyPr/>
        <a:lstStyle/>
        <a:p>
          <a:endParaRPr lang="tr-TR"/>
        </a:p>
      </dgm:t>
    </dgm:pt>
    <dgm:pt modelId="{9AA26390-2B3D-4539-A36C-5AE50FEE1DCC}" type="sibTrans" cxnId="{F0F5BC03-9ED7-475F-977C-69A21FC66AB2}">
      <dgm:prSet/>
      <dgm:spPr/>
      <dgm:t>
        <a:bodyPr/>
        <a:lstStyle/>
        <a:p>
          <a:endParaRPr lang="tr-TR"/>
        </a:p>
      </dgm:t>
    </dgm:pt>
    <dgm:pt modelId="{A33DDECC-2F45-48ED-A2B9-EC06713D068A}">
      <dgm:prSet custT="1"/>
      <dgm:spPr/>
      <dgm:t>
        <a:bodyPr/>
        <a:lstStyle/>
        <a:p>
          <a:pPr algn="ctr" rtl="0"/>
          <a:r>
            <a:rPr lang="tr-TR" sz="1800" b="1" dirty="0" smtClean="0"/>
            <a:t>Doğuşta beklenen yaşam süresi ve yaşam standardındaki artış, </a:t>
          </a:r>
          <a:endParaRPr lang="tr-TR" sz="1800" b="1" dirty="0"/>
        </a:p>
      </dgm:t>
    </dgm:pt>
    <dgm:pt modelId="{A6697774-F094-4708-95BF-21579BCA67C1}" type="parTrans" cxnId="{9EE76BA5-A7DD-4F76-AE07-23FEB7E00B7F}">
      <dgm:prSet/>
      <dgm:spPr/>
      <dgm:t>
        <a:bodyPr/>
        <a:lstStyle/>
        <a:p>
          <a:endParaRPr lang="tr-TR"/>
        </a:p>
      </dgm:t>
    </dgm:pt>
    <dgm:pt modelId="{2BD400BA-4020-4333-92F9-866DC61891A8}" type="sibTrans" cxnId="{9EE76BA5-A7DD-4F76-AE07-23FEB7E00B7F}">
      <dgm:prSet/>
      <dgm:spPr/>
      <dgm:t>
        <a:bodyPr/>
        <a:lstStyle/>
        <a:p>
          <a:endParaRPr lang="tr-TR"/>
        </a:p>
      </dgm:t>
    </dgm:pt>
    <dgm:pt modelId="{94E2EE45-4B20-493A-8D38-6F73F9DB8438}">
      <dgm:prSet custT="1"/>
      <dgm:spPr/>
      <dgm:t>
        <a:bodyPr/>
        <a:lstStyle/>
        <a:p>
          <a:pPr algn="ctr" rtl="0"/>
          <a:r>
            <a:rPr lang="tr-TR" sz="1800" b="1" dirty="0" smtClean="0"/>
            <a:t>sağlık harcamalarındaki ilerlemeler, </a:t>
          </a:r>
          <a:endParaRPr lang="tr-TR" sz="1800" b="1" dirty="0"/>
        </a:p>
      </dgm:t>
    </dgm:pt>
    <dgm:pt modelId="{7BAD5E6B-24F4-421F-8CE5-0CFB1AE1F33D}" type="parTrans" cxnId="{C075098D-5802-4926-8799-B3BC6F70F52E}">
      <dgm:prSet/>
      <dgm:spPr/>
      <dgm:t>
        <a:bodyPr/>
        <a:lstStyle/>
        <a:p>
          <a:endParaRPr lang="tr-TR"/>
        </a:p>
      </dgm:t>
    </dgm:pt>
    <dgm:pt modelId="{CF475D32-08B7-418A-A158-5827785BBD59}" type="sibTrans" cxnId="{C075098D-5802-4926-8799-B3BC6F70F52E}">
      <dgm:prSet/>
      <dgm:spPr/>
      <dgm:t>
        <a:bodyPr/>
        <a:lstStyle/>
        <a:p>
          <a:endParaRPr lang="tr-TR"/>
        </a:p>
      </dgm:t>
    </dgm:pt>
    <dgm:pt modelId="{26B1E872-70BA-44C3-9707-024BAEEF2BA9}">
      <dgm:prSet custT="1"/>
      <dgm:spPr/>
      <dgm:t>
        <a:bodyPr/>
        <a:lstStyle/>
        <a:p>
          <a:pPr algn="ctr" rtl="0"/>
          <a:r>
            <a:rPr lang="tr-TR" sz="1800" b="1" dirty="0" smtClean="0"/>
            <a:t>emeklilik yaşının düşürülmesi ve şartların kolay hale getirilmesi, </a:t>
          </a:r>
          <a:endParaRPr lang="tr-TR" sz="1800" b="1" dirty="0"/>
        </a:p>
      </dgm:t>
    </dgm:pt>
    <dgm:pt modelId="{E6435386-43B0-49C2-B8AA-B181BA0101EF}" type="parTrans" cxnId="{E69F2A40-4E5E-4E68-B331-8D0A7D5E8E29}">
      <dgm:prSet/>
      <dgm:spPr/>
      <dgm:t>
        <a:bodyPr/>
        <a:lstStyle/>
        <a:p>
          <a:endParaRPr lang="tr-TR"/>
        </a:p>
      </dgm:t>
    </dgm:pt>
    <dgm:pt modelId="{791D4619-4B3D-4D46-B960-8BE0AC32BE15}" type="sibTrans" cxnId="{E69F2A40-4E5E-4E68-B331-8D0A7D5E8E29}">
      <dgm:prSet/>
      <dgm:spPr/>
      <dgm:t>
        <a:bodyPr/>
        <a:lstStyle/>
        <a:p>
          <a:endParaRPr lang="tr-TR"/>
        </a:p>
      </dgm:t>
    </dgm:pt>
    <dgm:pt modelId="{5E0523FB-3222-4334-9579-FBD8C2569091}">
      <dgm:prSet custT="1"/>
      <dgm:spPr/>
      <dgm:t>
        <a:bodyPr/>
        <a:lstStyle/>
        <a:p>
          <a:pPr algn="ctr" rtl="0"/>
          <a:r>
            <a:rPr lang="tr-TR" sz="1800" b="1" dirty="0" smtClean="0"/>
            <a:t>hızlı nüfus artışına karşılık istihdam aynı oranda artış göstermemesi </a:t>
          </a:r>
          <a:endParaRPr lang="tr-TR" sz="1800" b="1" dirty="0"/>
        </a:p>
      </dgm:t>
    </dgm:pt>
    <dgm:pt modelId="{B04D66DE-D413-4AB8-9066-C0625A021443}" type="parTrans" cxnId="{CD1C0BDF-E4F2-4DDA-96F6-DB34BD902118}">
      <dgm:prSet/>
      <dgm:spPr/>
      <dgm:t>
        <a:bodyPr/>
        <a:lstStyle/>
        <a:p>
          <a:endParaRPr lang="tr-TR"/>
        </a:p>
      </dgm:t>
    </dgm:pt>
    <dgm:pt modelId="{EC439044-23C0-4E30-983D-3DA51057F14D}" type="sibTrans" cxnId="{CD1C0BDF-E4F2-4DDA-96F6-DB34BD902118}">
      <dgm:prSet/>
      <dgm:spPr/>
      <dgm:t>
        <a:bodyPr/>
        <a:lstStyle/>
        <a:p>
          <a:endParaRPr lang="tr-TR"/>
        </a:p>
      </dgm:t>
    </dgm:pt>
    <dgm:pt modelId="{13F9536D-C7BC-423A-AD0F-FB19C545509B}">
      <dgm:prSet/>
      <dgm:spPr/>
      <dgm:t>
        <a:bodyPr/>
        <a:lstStyle/>
        <a:p>
          <a:pPr rtl="0"/>
          <a:r>
            <a:rPr lang="tr-TR" dirty="0" smtClean="0"/>
            <a:t>gibi pek çok neden birçok ülkede olduğu gibi </a:t>
          </a:r>
          <a:r>
            <a:rPr lang="tr-TR" b="1" dirty="0" smtClean="0"/>
            <a:t>Türkiye’de de aktif / pasif dengesinin bozulmasına </a:t>
          </a:r>
          <a:r>
            <a:rPr lang="tr-TR" dirty="0" smtClean="0"/>
            <a:t>yol açan faktörler arasındadır.</a:t>
          </a:r>
          <a:endParaRPr lang="tr-TR" dirty="0"/>
        </a:p>
      </dgm:t>
    </dgm:pt>
    <dgm:pt modelId="{EEC9BC5C-DE8A-46A7-BAA4-7779C4F85459}" type="parTrans" cxnId="{B817666A-5DC3-4C68-9B77-03E2D93F8F51}">
      <dgm:prSet/>
      <dgm:spPr/>
      <dgm:t>
        <a:bodyPr/>
        <a:lstStyle/>
        <a:p>
          <a:endParaRPr lang="tr-TR"/>
        </a:p>
      </dgm:t>
    </dgm:pt>
    <dgm:pt modelId="{74952DBD-96DE-48DD-AD28-D561EF8E377A}" type="sibTrans" cxnId="{B817666A-5DC3-4C68-9B77-03E2D93F8F51}">
      <dgm:prSet/>
      <dgm:spPr/>
      <dgm:t>
        <a:bodyPr/>
        <a:lstStyle/>
        <a:p>
          <a:endParaRPr lang="tr-TR"/>
        </a:p>
      </dgm:t>
    </dgm:pt>
    <dgm:pt modelId="{3EE24588-5334-4B58-9A77-45589F881ED7}">
      <dgm:prSet custT="1"/>
      <dgm:spPr/>
      <dgm:t>
        <a:bodyPr/>
        <a:lstStyle/>
        <a:p>
          <a:pPr algn="ctr" rtl="0"/>
          <a:endParaRPr lang="tr-TR" sz="1800" b="1" dirty="0"/>
        </a:p>
      </dgm:t>
    </dgm:pt>
    <dgm:pt modelId="{950AD48E-DCC3-4574-8457-A6BBABAD24E2}" type="parTrans" cxnId="{2E3BBF9A-726E-4357-BFB7-914E7F3C8A04}">
      <dgm:prSet/>
      <dgm:spPr/>
      <dgm:t>
        <a:bodyPr/>
        <a:lstStyle/>
        <a:p>
          <a:endParaRPr lang="tr-TR"/>
        </a:p>
      </dgm:t>
    </dgm:pt>
    <dgm:pt modelId="{ADF5E98C-7202-42EF-A192-FF05F3904CEE}" type="sibTrans" cxnId="{2E3BBF9A-726E-4357-BFB7-914E7F3C8A04}">
      <dgm:prSet/>
      <dgm:spPr/>
      <dgm:t>
        <a:bodyPr/>
        <a:lstStyle/>
        <a:p>
          <a:endParaRPr lang="tr-TR"/>
        </a:p>
      </dgm:t>
    </dgm:pt>
    <dgm:pt modelId="{E0F84D1E-5FF1-47F4-A7A5-C1395C684B70}">
      <dgm:prSet custT="1"/>
      <dgm:spPr/>
      <dgm:t>
        <a:bodyPr/>
        <a:lstStyle/>
        <a:p>
          <a:pPr algn="ctr" rtl="0"/>
          <a:endParaRPr lang="tr-TR" sz="1800" b="1" dirty="0"/>
        </a:p>
      </dgm:t>
    </dgm:pt>
    <dgm:pt modelId="{F3D1E145-5EA7-4C35-AE8F-32E787AC76A2}" type="parTrans" cxnId="{52A5EC81-264E-4FF1-A14D-856CD633DFA0}">
      <dgm:prSet/>
      <dgm:spPr/>
      <dgm:t>
        <a:bodyPr/>
        <a:lstStyle/>
        <a:p>
          <a:endParaRPr lang="tr-TR"/>
        </a:p>
      </dgm:t>
    </dgm:pt>
    <dgm:pt modelId="{D1CEA20C-238D-494C-96C6-D9D7EA414521}" type="sibTrans" cxnId="{52A5EC81-264E-4FF1-A14D-856CD633DFA0}">
      <dgm:prSet/>
      <dgm:spPr/>
      <dgm:t>
        <a:bodyPr/>
        <a:lstStyle/>
        <a:p>
          <a:endParaRPr lang="tr-TR"/>
        </a:p>
      </dgm:t>
    </dgm:pt>
    <dgm:pt modelId="{F4CC41A8-3EB7-44D0-998A-A648B48E6CE2}">
      <dgm:prSet custT="1"/>
      <dgm:spPr/>
      <dgm:t>
        <a:bodyPr/>
        <a:lstStyle/>
        <a:p>
          <a:pPr algn="ctr" rtl="0"/>
          <a:endParaRPr lang="tr-TR" sz="1800" b="1" dirty="0"/>
        </a:p>
      </dgm:t>
    </dgm:pt>
    <dgm:pt modelId="{42B67054-5E9B-4FD1-BB62-ACA7949C1686}" type="parTrans" cxnId="{9B452272-B8EE-4438-A23B-A2916CCF71A7}">
      <dgm:prSet/>
      <dgm:spPr/>
      <dgm:t>
        <a:bodyPr/>
        <a:lstStyle/>
        <a:p>
          <a:endParaRPr lang="tr-TR"/>
        </a:p>
      </dgm:t>
    </dgm:pt>
    <dgm:pt modelId="{EAAEF31E-C861-4EBD-BC18-BE3F8C6B6510}" type="sibTrans" cxnId="{9B452272-B8EE-4438-A23B-A2916CCF71A7}">
      <dgm:prSet/>
      <dgm:spPr/>
      <dgm:t>
        <a:bodyPr/>
        <a:lstStyle/>
        <a:p>
          <a:endParaRPr lang="tr-TR"/>
        </a:p>
      </dgm:t>
    </dgm:pt>
    <dgm:pt modelId="{A5C3EE38-210A-4525-A6FC-61175745430E}" type="pres">
      <dgm:prSet presAssocID="{95337F12-9FB4-4241-B254-97B58D9FC9C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77A463A-FD99-434E-B7EA-DBD40C5B691D}" type="pres">
      <dgm:prSet presAssocID="{3C5A4389-402E-4B1E-AC6B-EC4369C83434}" presName="node" presStyleLbl="node1" presStyleIdx="0" presStyleCnt="2" custScaleX="116985" custScaleY="131443" custRadScaleRad="91629" custRadScaleInc="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A7D398B-DCB6-465C-A4D7-786B5BCAE0E2}" type="pres">
      <dgm:prSet presAssocID="{9AA26390-2B3D-4539-A36C-5AE50FEE1DCC}" presName="sibTrans" presStyleLbl="sibTrans2D1" presStyleIdx="0" presStyleCnt="2"/>
      <dgm:spPr/>
      <dgm:t>
        <a:bodyPr/>
        <a:lstStyle/>
        <a:p>
          <a:endParaRPr lang="tr-TR"/>
        </a:p>
      </dgm:t>
    </dgm:pt>
    <dgm:pt modelId="{0B327E37-890C-49F2-B031-85A3E23DFD26}" type="pres">
      <dgm:prSet presAssocID="{9AA26390-2B3D-4539-A36C-5AE50FEE1DCC}" presName="connectorText" presStyleLbl="sibTrans2D1" presStyleIdx="0" presStyleCnt="2"/>
      <dgm:spPr/>
      <dgm:t>
        <a:bodyPr/>
        <a:lstStyle/>
        <a:p>
          <a:endParaRPr lang="tr-TR"/>
        </a:p>
      </dgm:t>
    </dgm:pt>
    <dgm:pt modelId="{9AD42C38-EC75-47B2-848F-848EA9F2CD33}" type="pres">
      <dgm:prSet presAssocID="{13F9536D-C7BC-423A-AD0F-FB19C545509B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C64DB9C-2A46-4F9B-9A38-CB6369B880E7}" type="pres">
      <dgm:prSet presAssocID="{74952DBD-96DE-48DD-AD28-D561EF8E377A}" presName="sibTrans" presStyleLbl="sibTrans2D1" presStyleIdx="1" presStyleCnt="2"/>
      <dgm:spPr/>
      <dgm:t>
        <a:bodyPr/>
        <a:lstStyle/>
        <a:p>
          <a:endParaRPr lang="tr-TR"/>
        </a:p>
      </dgm:t>
    </dgm:pt>
    <dgm:pt modelId="{B1D5C29C-DB3F-46FA-B702-6CE349844A4B}" type="pres">
      <dgm:prSet presAssocID="{74952DBD-96DE-48DD-AD28-D561EF8E377A}" presName="connectorText" presStyleLbl="sibTrans2D1" presStyleIdx="1" presStyleCnt="2"/>
      <dgm:spPr/>
      <dgm:t>
        <a:bodyPr/>
        <a:lstStyle/>
        <a:p>
          <a:endParaRPr lang="tr-TR"/>
        </a:p>
      </dgm:t>
    </dgm:pt>
  </dgm:ptLst>
  <dgm:cxnLst>
    <dgm:cxn modelId="{C075098D-5802-4926-8799-B3BC6F70F52E}" srcId="{3C5A4389-402E-4B1E-AC6B-EC4369C83434}" destId="{94E2EE45-4B20-493A-8D38-6F73F9DB8438}" srcOrd="2" destOrd="0" parTransId="{7BAD5E6B-24F4-421F-8CE5-0CFB1AE1F33D}" sibTransId="{CF475D32-08B7-418A-A158-5827785BBD59}"/>
    <dgm:cxn modelId="{D57836F4-7CDB-4348-9088-1E77D3BBCEA4}" type="presOf" srcId="{95337F12-9FB4-4241-B254-97B58D9FC9C6}" destId="{A5C3EE38-210A-4525-A6FC-61175745430E}" srcOrd="0" destOrd="0" presId="urn:microsoft.com/office/officeart/2005/8/layout/cycle2"/>
    <dgm:cxn modelId="{CC1E1981-85C3-457B-A3FC-877051EC3653}" type="presOf" srcId="{A33DDECC-2F45-48ED-A2B9-EC06713D068A}" destId="{C77A463A-FD99-434E-B7EA-DBD40C5B691D}" srcOrd="0" destOrd="1" presId="urn:microsoft.com/office/officeart/2005/8/layout/cycle2"/>
    <dgm:cxn modelId="{AF7201DD-AAFC-4806-B7F0-2BD3B5159957}" type="presOf" srcId="{13F9536D-C7BC-423A-AD0F-FB19C545509B}" destId="{9AD42C38-EC75-47B2-848F-848EA9F2CD33}" srcOrd="0" destOrd="0" presId="urn:microsoft.com/office/officeart/2005/8/layout/cycle2"/>
    <dgm:cxn modelId="{7C4C3875-E510-4F56-B7D3-C0E5A644E092}" type="presOf" srcId="{3EE24588-5334-4B58-9A77-45589F881ED7}" destId="{C77A463A-FD99-434E-B7EA-DBD40C5B691D}" srcOrd="0" destOrd="2" presId="urn:microsoft.com/office/officeart/2005/8/layout/cycle2"/>
    <dgm:cxn modelId="{202DF755-4C23-4BD2-8397-4FC7257A443F}" type="presOf" srcId="{9AA26390-2B3D-4539-A36C-5AE50FEE1DCC}" destId="{9A7D398B-DCB6-465C-A4D7-786B5BCAE0E2}" srcOrd="0" destOrd="0" presId="urn:microsoft.com/office/officeart/2005/8/layout/cycle2"/>
    <dgm:cxn modelId="{B3BB270C-086B-477C-B274-80108A49E3F5}" type="presOf" srcId="{3C5A4389-402E-4B1E-AC6B-EC4369C83434}" destId="{C77A463A-FD99-434E-B7EA-DBD40C5B691D}" srcOrd="0" destOrd="0" presId="urn:microsoft.com/office/officeart/2005/8/layout/cycle2"/>
    <dgm:cxn modelId="{EF50D419-852F-4EE4-A522-35C27B15DA31}" type="presOf" srcId="{94E2EE45-4B20-493A-8D38-6F73F9DB8438}" destId="{C77A463A-FD99-434E-B7EA-DBD40C5B691D}" srcOrd="0" destOrd="3" presId="urn:microsoft.com/office/officeart/2005/8/layout/cycle2"/>
    <dgm:cxn modelId="{129020E5-AEFF-47BF-B0DF-2C89E8CA0836}" type="presOf" srcId="{74952DBD-96DE-48DD-AD28-D561EF8E377A}" destId="{B1D5C29C-DB3F-46FA-B702-6CE349844A4B}" srcOrd="1" destOrd="0" presId="urn:microsoft.com/office/officeart/2005/8/layout/cycle2"/>
    <dgm:cxn modelId="{CD1C0BDF-E4F2-4DDA-96F6-DB34BD902118}" srcId="{3C5A4389-402E-4B1E-AC6B-EC4369C83434}" destId="{5E0523FB-3222-4334-9579-FBD8C2569091}" srcOrd="6" destOrd="0" parTransId="{B04D66DE-D413-4AB8-9066-C0625A021443}" sibTransId="{EC439044-23C0-4E30-983D-3DA51057F14D}"/>
    <dgm:cxn modelId="{F0F5BC03-9ED7-475F-977C-69A21FC66AB2}" srcId="{95337F12-9FB4-4241-B254-97B58D9FC9C6}" destId="{3C5A4389-402E-4B1E-AC6B-EC4369C83434}" srcOrd="0" destOrd="0" parTransId="{ED4F84D8-EB35-4D78-AA34-8B796DA71554}" sibTransId="{9AA26390-2B3D-4539-A36C-5AE50FEE1DCC}"/>
    <dgm:cxn modelId="{E5A279AC-E811-4A3E-8931-7982161FF7BE}" type="presOf" srcId="{9AA26390-2B3D-4539-A36C-5AE50FEE1DCC}" destId="{0B327E37-890C-49F2-B031-85A3E23DFD26}" srcOrd="1" destOrd="0" presId="urn:microsoft.com/office/officeart/2005/8/layout/cycle2"/>
    <dgm:cxn modelId="{E69F2A40-4E5E-4E68-B331-8D0A7D5E8E29}" srcId="{3C5A4389-402E-4B1E-AC6B-EC4369C83434}" destId="{26B1E872-70BA-44C3-9707-024BAEEF2BA9}" srcOrd="4" destOrd="0" parTransId="{E6435386-43B0-49C2-B8AA-B181BA0101EF}" sibTransId="{791D4619-4B3D-4D46-B960-8BE0AC32BE15}"/>
    <dgm:cxn modelId="{9685B6B1-9A33-4940-9C3E-3D0D3A182D80}" type="presOf" srcId="{E0F84D1E-5FF1-47F4-A7A5-C1395C684B70}" destId="{C77A463A-FD99-434E-B7EA-DBD40C5B691D}" srcOrd="0" destOrd="4" presId="urn:microsoft.com/office/officeart/2005/8/layout/cycle2"/>
    <dgm:cxn modelId="{4C804C41-DACF-4E73-95EC-644DC61BCF5B}" type="presOf" srcId="{5E0523FB-3222-4334-9579-FBD8C2569091}" destId="{C77A463A-FD99-434E-B7EA-DBD40C5B691D}" srcOrd="0" destOrd="7" presId="urn:microsoft.com/office/officeart/2005/8/layout/cycle2"/>
    <dgm:cxn modelId="{52A5EC81-264E-4FF1-A14D-856CD633DFA0}" srcId="{3C5A4389-402E-4B1E-AC6B-EC4369C83434}" destId="{E0F84D1E-5FF1-47F4-A7A5-C1395C684B70}" srcOrd="3" destOrd="0" parTransId="{F3D1E145-5EA7-4C35-AE8F-32E787AC76A2}" sibTransId="{D1CEA20C-238D-494C-96C6-D9D7EA414521}"/>
    <dgm:cxn modelId="{9EE76BA5-A7DD-4F76-AE07-23FEB7E00B7F}" srcId="{3C5A4389-402E-4B1E-AC6B-EC4369C83434}" destId="{A33DDECC-2F45-48ED-A2B9-EC06713D068A}" srcOrd="0" destOrd="0" parTransId="{A6697774-F094-4708-95BF-21579BCA67C1}" sibTransId="{2BD400BA-4020-4333-92F9-866DC61891A8}"/>
    <dgm:cxn modelId="{7FDAC814-3871-431B-A004-88598FB807D7}" type="presOf" srcId="{F4CC41A8-3EB7-44D0-998A-A648B48E6CE2}" destId="{C77A463A-FD99-434E-B7EA-DBD40C5B691D}" srcOrd="0" destOrd="6" presId="urn:microsoft.com/office/officeart/2005/8/layout/cycle2"/>
    <dgm:cxn modelId="{D4A0D0F0-1D3E-4EB7-808A-CC0A9033FCFA}" type="presOf" srcId="{74952DBD-96DE-48DD-AD28-D561EF8E377A}" destId="{FC64DB9C-2A46-4F9B-9A38-CB6369B880E7}" srcOrd="0" destOrd="0" presId="urn:microsoft.com/office/officeart/2005/8/layout/cycle2"/>
    <dgm:cxn modelId="{8D94DA37-1924-4526-BA22-1BA4B0AD22D9}" type="presOf" srcId="{26B1E872-70BA-44C3-9707-024BAEEF2BA9}" destId="{C77A463A-FD99-434E-B7EA-DBD40C5B691D}" srcOrd="0" destOrd="5" presId="urn:microsoft.com/office/officeart/2005/8/layout/cycle2"/>
    <dgm:cxn modelId="{9B452272-B8EE-4438-A23B-A2916CCF71A7}" srcId="{3C5A4389-402E-4B1E-AC6B-EC4369C83434}" destId="{F4CC41A8-3EB7-44D0-998A-A648B48E6CE2}" srcOrd="5" destOrd="0" parTransId="{42B67054-5E9B-4FD1-BB62-ACA7949C1686}" sibTransId="{EAAEF31E-C861-4EBD-BC18-BE3F8C6B6510}"/>
    <dgm:cxn modelId="{2E3BBF9A-726E-4357-BFB7-914E7F3C8A04}" srcId="{3C5A4389-402E-4B1E-AC6B-EC4369C83434}" destId="{3EE24588-5334-4B58-9A77-45589F881ED7}" srcOrd="1" destOrd="0" parTransId="{950AD48E-DCC3-4574-8457-A6BBABAD24E2}" sibTransId="{ADF5E98C-7202-42EF-A192-FF05F3904CEE}"/>
    <dgm:cxn modelId="{B817666A-5DC3-4C68-9B77-03E2D93F8F51}" srcId="{95337F12-9FB4-4241-B254-97B58D9FC9C6}" destId="{13F9536D-C7BC-423A-AD0F-FB19C545509B}" srcOrd="1" destOrd="0" parTransId="{EEC9BC5C-DE8A-46A7-BAA4-7779C4F85459}" sibTransId="{74952DBD-96DE-48DD-AD28-D561EF8E377A}"/>
    <dgm:cxn modelId="{95288DE4-8461-4D83-9E84-FA5682946C7B}" type="presParOf" srcId="{A5C3EE38-210A-4525-A6FC-61175745430E}" destId="{C77A463A-FD99-434E-B7EA-DBD40C5B691D}" srcOrd="0" destOrd="0" presId="urn:microsoft.com/office/officeart/2005/8/layout/cycle2"/>
    <dgm:cxn modelId="{A48D3C83-4C42-4D94-8208-E3386ED8891E}" type="presParOf" srcId="{A5C3EE38-210A-4525-A6FC-61175745430E}" destId="{9A7D398B-DCB6-465C-A4D7-786B5BCAE0E2}" srcOrd="1" destOrd="0" presId="urn:microsoft.com/office/officeart/2005/8/layout/cycle2"/>
    <dgm:cxn modelId="{CF049A01-A50B-40EB-A537-9D21BA0D2831}" type="presParOf" srcId="{9A7D398B-DCB6-465C-A4D7-786B5BCAE0E2}" destId="{0B327E37-890C-49F2-B031-85A3E23DFD26}" srcOrd="0" destOrd="0" presId="urn:microsoft.com/office/officeart/2005/8/layout/cycle2"/>
    <dgm:cxn modelId="{520F7328-4E53-43E1-A58F-AAF0004CD6F1}" type="presParOf" srcId="{A5C3EE38-210A-4525-A6FC-61175745430E}" destId="{9AD42C38-EC75-47B2-848F-848EA9F2CD33}" srcOrd="2" destOrd="0" presId="urn:microsoft.com/office/officeart/2005/8/layout/cycle2"/>
    <dgm:cxn modelId="{72737F14-936F-4773-8E64-AD38863E15CE}" type="presParOf" srcId="{A5C3EE38-210A-4525-A6FC-61175745430E}" destId="{FC64DB9C-2A46-4F9B-9A38-CB6369B880E7}" srcOrd="3" destOrd="0" presId="urn:microsoft.com/office/officeart/2005/8/layout/cycle2"/>
    <dgm:cxn modelId="{66D86BEE-19E5-43E0-92D5-E97322431FFC}" type="presParOf" srcId="{FC64DB9C-2A46-4F9B-9A38-CB6369B880E7}" destId="{B1D5C29C-DB3F-46FA-B702-6CE349844A4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7A463A-FD99-434E-B7EA-DBD40C5B691D}">
      <dsp:nvSpPr>
        <dsp:cNvPr id="0" name=""/>
        <dsp:cNvSpPr/>
      </dsp:nvSpPr>
      <dsp:spPr>
        <a:xfrm>
          <a:off x="72016" y="504048"/>
          <a:ext cx="4037527" cy="45365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700" kern="1200" dirty="0"/>
        </a:p>
        <a:p>
          <a:pPr marL="171450" lvl="1" indent="-171450" algn="ctr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kern="1200" dirty="0" smtClean="0"/>
            <a:t>Doğuşta beklenen yaşam süresi ve yaşam standardındaki artış, </a:t>
          </a:r>
          <a:endParaRPr lang="tr-TR" sz="1800" b="1" kern="1200" dirty="0"/>
        </a:p>
        <a:p>
          <a:pPr marL="171450" lvl="1" indent="-171450" algn="ctr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800" b="1" kern="1200" dirty="0"/>
        </a:p>
        <a:p>
          <a:pPr marL="171450" lvl="1" indent="-171450" algn="ctr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kern="1200" dirty="0" smtClean="0"/>
            <a:t>sağlık harcamalarındaki ilerlemeler, </a:t>
          </a:r>
          <a:endParaRPr lang="tr-TR" sz="1800" b="1" kern="1200" dirty="0"/>
        </a:p>
        <a:p>
          <a:pPr marL="171450" lvl="1" indent="-171450" algn="ctr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800" b="1" kern="1200" dirty="0"/>
        </a:p>
        <a:p>
          <a:pPr marL="171450" lvl="1" indent="-171450" algn="ctr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kern="1200" dirty="0" smtClean="0"/>
            <a:t>emeklilik yaşının düşürülmesi ve şartların kolay hale getirilmesi, </a:t>
          </a:r>
          <a:endParaRPr lang="tr-TR" sz="1800" b="1" kern="1200" dirty="0"/>
        </a:p>
        <a:p>
          <a:pPr marL="171450" lvl="1" indent="-171450" algn="ctr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800" b="1" kern="1200" dirty="0"/>
        </a:p>
        <a:p>
          <a:pPr marL="171450" lvl="1" indent="-171450" algn="ctr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kern="1200" dirty="0" smtClean="0"/>
            <a:t>hızlı nüfus artışına karşılık istihdam aynı oranda artış göstermemesi </a:t>
          </a:r>
          <a:endParaRPr lang="tr-TR" sz="1800" b="1" kern="1200" dirty="0"/>
        </a:p>
      </dsp:txBody>
      <dsp:txXfrm>
        <a:off x="663298" y="1168406"/>
        <a:ext cx="2854963" cy="3207803"/>
      </dsp:txXfrm>
    </dsp:sp>
    <dsp:sp modelId="{9A7D398B-DCB6-465C-A4D7-786B5BCAE0E2}">
      <dsp:nvSpPr>
        <dsp:cNvPr id="0" name=""/>
        <dsp:cNvSpPr/>
      </dsp:nvSpPr>
      <dsp:spPr>
        <a:xfrm rot="200160">
          <a:off x="3707426" y="451581"/>
          <a:ext cx="1897440" cy="11648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700" kern="1200"/>
        </a:p>
      </dsp:txBody>
      <dsp:txXfrm>
        <a:off x="3707722" y="674378"/>
        <a:ext cx="1547994" cy="698892"/>
      </dsp:txXfrm>
    </dsp:sp>
    <dsp:sp modelId="{9AD42C38-EC75-47B2-848F-848EA9F2CD33}">
      <dsp:nvSpPr>
        <dsp:cNvPr id="0" name=""/>
        <dsp:cNvSpPr/>
      </dsp:nvSpPr>
      <dsp:spPr>
        <a:xfrm>
          <a:off x="5334711" y="1046647"/>
          <a:ext cx="3451320" cy="34513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gibi pek çok neden birçok ülkede olduğu gibi </a:t>
          </a:r>
          <a:r>
            <a:rPr lang="tr-TR" sz="2100" b="1" kern="1200" dirty="0" smtClean="0"/>
            <a:t>Türkiye’de de aktif / pasif dengesinin bozulmasına </a:t>
          </a:r>
          <a:r>
            <a:rPr lang="tr-TR" sz="2100" kern="1200" dirty="0" smtClean="0"/>
            <a:t>yol açan faktörler arasındadır.</a:t>
          </a:r>
          <a:endParaRPr lang="tr-TR" sz="2100" kern="1200" dirty="0"/>
        </a:p>
      </dsp:txBody>
      <dsp:txXfrm>
        <a:off x="5840145" y="1552081"/>
        <a:ext cx="2440452" cy="2440452"/>
      </dsp:txXfrm>
    </dsp:sp>
    <dsp:sp modelId="{FC64DB9C-2A46-4F9B-9A38-CB6369B880E7}">
      <dsp:nvSpPr>
        <dsp:cNvPr id="0" name=""/>
        <dsp:cNvSpPr/>
      </dsp:nvSpPr>
      <dsp:spPr>
        <a:xfrm rot="10599840">
          <a:off x="3814646" y="3921963"/>
          <a:ext cx="1897440" cy="11648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700" kern="1200"/>
        </a:p>
      </dsp:txBody>
      <dsp:txXfrm rot="10800000">
        <a:off x="4163796" y="4144760"/>
        <a:ext cx="1547994" cy="6988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0F13-593E-4579-A6B1-64DC3A847844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EA67-7ED5-4A63-90F1-0E4BEFF13D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0F13-593E-4579-A6B1-64DC3A847844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EA67-7ED5-4A63-90F1-0E4BEFF13D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0F13-593E-4579-A6B1-64DC3A847844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EA67-7ED5-4A63-90F1-0E4BEFF13D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0F13-593E-4579-A6B1-64DC3A847844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EA67-7ED5-4A63-90F1-0E4BEFF13D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0F13-593E-4579-A6B1-64DC3A847844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EA67-7ED5-4A63-90F1-0E4BEFF13D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0F13-593E-4579-A6B1-64DC3A847844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EA67-7ED5-4A63-90F1-0E4BEFF13D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0F13-593E-4579-A6B1-64DC3A847844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EA67-7ED5-4A63-90F1-0E4BEFF13D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0F13-593E-4579-A6B1-64DC3A847844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EA67-7ED5-4A63-90F1-0E4BEFF13D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0F13-593E-4579-A6B1-64DC3A847844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EA67-7ED5-4A63-90F1-0E4BEFF13D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0F13-593E-4579-A6B1-64DC3A847844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EA67-7ED5-4A63-90F1-0E4BEFF13D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0F13-593E-4579-A6B1-64DC3A847844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EA67-7ED5-4A63-90F1-0E4BEFF13D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A0F13-593E-4579-A6B1-64DC3A847844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0EA67-7ED5-4A63-90F1-0E4BEFF13DB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pPr algn="ctr"/>
            <a:r>
              <a:rPr lang="tr-TR" sz="2400" b="1" dirty="0" smtClean="0"/>
              <a:t>T.C.</a:t>
            </a:r>
            <a:r>
              <a:rPr lang="tr-TR" b="1" dirty="0" smtClean="0"/>
              <a:t> </a:t>
            </a:r>
            <a:r>
              <a:rPr lang="tr-TR" sz="2400" b="1" dirty="0" smtClean="0"/>
              <a:t>ANKARA ÜNİVERSİTESİ  </a:t>
            </a:r>
            <a:br>
              <a:rPr lang="tr-TR" sz="2400" b="1" dirty="0" smtClean="0"/>
            </a:br>
            <a:r>
              <a:rPr lang="tr-TR" sz="2400" b="1" dirty="0" smtClean="0"/>
              <a:t>AYAŞ MESLEK YÜKSEK OKULU</a:t>
            </a:r>
            <a:endParaRPr lang="tr-TR" sz="2400" b="1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21689378"/>
              </p:ext>
            </p:extLst>
          </p:nvPr>
        </p:nvGraphicFramePr>
        <p:xfrm>
          <a:off x="395536" y="2060848"/>
          <a:ext cx="8424937" cy="455780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2043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92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DERSİN ADI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Sosyal Güvenliğin</a:t>
                      </a:r>
                      <a:r>
                        <a:rPr lang="tr-TR" b="1" baseline="0" dirty="0" smtClean="0"/>
                        <a:t> Güncel Sorunları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HAFTA NO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mtClean="0"/>
                        <a:t>13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2375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KONU</a:t>
                      </a:r>
                      <a:r>
                        <a:rPr lang="tr-TR" b="1" baseline="0" dirty="0" smtClean="0"/>
                        <a:t> BAŞLIĞI</a:t>
                      </a:r>
                      <a:endParaRPr lang="tr-TR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NEO-LİBERAL DÖNEMDE TÜRK SOSYAL GÜVENLİK SİSTEMİNDEKİ DÖNÜŞÜM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tr-TR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Türk Sosyal Güvenlik Sisteminin Temel Sorunları</a:t>
                      </a:r>
                      <a:endParaRPr lang="tr-TR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974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ÖĞRETİM ELEMANI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Öğr</a:t>
                      </a:r>
                      <a:r>
                        <a:rPr lang="tr-TR" dirty="0" smtClean="0"/>
                        <a:t>. Gör. Yusuf Can</a:t>
                      </a:r>
                      <a:r>
                        <a:rPr lang="tr-TR" baseline="0" dirty="0" smtClean="0"/>
                        <a:t> ÇALIŞIR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9266">
                <a:tc>
                  <a:txBody>
                    <a:bodyPr/>
                    <a:lstStyle/>
                    <a:p>
                      <a:r>
                        <a:rPr lang="tr-TR" sz="1800" b="1" kern="1200" dirty="0" smtClean="0"/>
                        <a:t>E-mail:</a:t>
                      </a:r>
                    </a:p>
                    <a:p>
                      <a:endParaRPr lang="tr-TR" sz="1800" kern="1200" dirty="0" smtClean="0"/>
                    </a:p>
                    <a:p>
                      <a:r>
                        <a:rPr lang="tr-TR" sz="1800" b="1" kern="1200" dirty="0" smtClean="0"/>
                        <a:t>Tel: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u="sng" kern="1200" dirty="0" err="1" smtClean="0">
                          <a:solidFill>
                            <a:srgbClr val="0070C0"/>
                          </a:solidFill>
                          <a:hlinkClick r:id="rId2"/>
                        </a:rPr>
                        <a:t>ccalisir</a:t>
                      </a:r>
                      <a:r>
                        <a:rPr lang="tr-TR" sz="1800" b="1" u="sng" kern="1200" dirty="0" smtClean="0">
                          <a:solidFill>
                            <a:srgbClr val="0070C0"/>
                          </a:solidFill>
                          <a:hlinkClick r:id="rId2"/>
                        </a:rPr>
                        <a:t>@</a:t>
                      </a:r>
                      <a:r>
                        <a:rPr lang="tr-TR" sz="1800" b="1" u="sng" kern="1200" dirty="0" err="1" smtClean="0">
                          <a:solidFill>
                            <a:srgbClr val="0070C0"/>
                          </a:solidFill>
                          <a:hlinkClick r:id="rId2"/>
                        </a:rPr>
                        <a:t>ankara</a:t>
                      </a:r>
                      <a:r>
                        <a:rPr lang="tr-TR" sz="1800" b="1" u="sng" kern="1200" dirty="0" smtClean="0">
                          <a:solidFill>
                            <a:srgbClr val="0070C0"/>
                          </a:solidFill>
                          <a:hlinkClick r:id="rId2"/>
                        </a:rPr>
                        <a:t>.edu.tr</a:t>
                      </a:r>
                      <a:r>
                        <a:rPr lang="tr-TR" sz="1800" b="1" u="sng" kern="12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tr-TR" sz="1800" b="1" u="none" kern="1200" dirty="0" err="1" smtClean="0">
                          <a:solidFill>
                            <a:srgbClr val="0070C0"/>
                          </a:solidFill>
                          <a:hlinkClick r:id="rId3"/>
                        </a:rPr>
                        <a:t>yusufcan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  <a:hlinkClick r:id="rId3"/>
                        </a:rPr>
                        <a:t>_</a:t>
                      </a:r>
                      <a:r>
                        <a:rPr lang="tr-TR" sz="1800" b="1" u="none" kern="1200" dirty="0" err="1" smtClean="0">
                          <a:solidFill>
                            <a:srgbClr val="0070C0"/>
                          </a:solidFill>
                          <a:hlinkClick r:id="rId3"/>
                        </a:rPr>
                        <a:t>calisir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  <a:hlinkClick r:id="rId3"/>
                        </a:rPr>
                        <a:t>@</a:t>
                      </a:r>
                      <a:r>
                        <a:rPr lang="tr-TR" sz="1800" b="1" u="none" kern="1200" dirty="0" err="1" smtClean="0">
                          <a:solidFill>
                            <a:srgbClr val="0070C0"/>
                          </a:solidFill>
                          <a:hlinkClick r:id="rId3"/>
                        </a:rPr>
                        <a:t>hotmail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  <a:hlinkClick r:id="rId3"/>
                        </a:rPr>
                        <a:t>.com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tr-TR" sz="1800" kern="1200" dirty="0" smtClean="0"/>
                        <a:t>(0312) 700 05 00 / 144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1" y="404663"/>
            <a:ext cx="1584176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332656"/>
            <a:ext cx="1440160" cy="1296144"/>
          </a:xfrm>
          <a:prstGeom prst="rect">
            <a:avLst/>
          </a:prstGeom>
          <a:noFill/>
        </p:spPr>
      </p:pic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3DF3-60D1-4DED-A054-C029775C9D65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864096"/>
          </a:xfrm>
        </p:spPr>
        <p:txBody>
          <a:bodyPr>
            <a:noAutofit/>
          </a:bodyPr>
          <a:lstStyle/>
          <a:p>
            <a:r>
              <a:rPr lang="tr-TR" sz="3200" b="1" dirty="0"/>
              <a:t>Türk Sosyal Güvenlik Sisteminin Temel Sorunları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052736"/>
            <a:ext cx="8640960" cy="554461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b="1" dirty="0" smtClean="0">
                <a:solidFill>
                  <a:srgbClr val="002060"/>
                </a:solidFill>
              </a:rPr>
              <a:t>3. Sosyal Güvenlik Sisteminin Finansmanına İlişkin Sorunlar </a:t>
            </a:r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finansmana ilişkin sorunların varlığı, doğrudan ya da dolaylı olarak sosyal güvenlik sisteminin işleyişine olumsuz yönde etki etmektedir. </a:t>
            </a:r>
          </a:p>
          <a:p>
            <a:pPr>
              <a:buFont typeface="Wingdings" pitchFamily="2" charset="2"/>
              <a:buChar char="v"/>
            </a:pPr>
            <a:endParaRPr lang="tr-TR" dirty="0" smtClean="0"/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Genel olarak, </a:t>
            </a:r>
          </a:p>
          <a:p>
            <a:pPr lvl="1">
              <a:buFont typeface="Wingdings" pitchFamily="2" charset="2"/>
              <a:buChar char="§"/>
            </a:pPr>
            <a:r>
              <a:rPr lang="tr-TR" b="1" dirty="0" smtClean="0"/>
              <a:t>kaynakların yetersiz olması, </a:t>
            </a:r>
          </a:p>
          <a:p>
            <a:pPr lvl="1">
              <a:buFont typeface="Wingdings" pitchFamily="2" charset="2"/>
              <a:buChar char="§"/>
            </a:pPr>
            <a:r>
              <a:rPr lang="tr-TR" b="1" dirty="0" smtClean="0"/>
              <a:t>kapsam darlığı ve kayıt dışı uygulamaların varlığı, </a:t>
            </a:r>
          </a:p>
          <a:p>
            <a:pPr lvl="1">
              <a:buFont typeface="Wingdings" pitchFamily="2" charset="2"/>
              <a:buChar char="§"/>
            </a:pPr>
            <a:r>
              <a:rPr lang="tr-TR" b="1" dirty="0" smtClean="0"/>
              <a:t>prim tahsilatının yetersiz olması, </a:t>
            </a:r>
          </a:p>
          <a:p>
            <a:pPr lvl="1">
              <a:buFont typeface="Wingdings" pitchFamily="2" charset="2"/>
              <a:buChar char="§"/>
            </a:pPr>
            <a:r>
              <a:rPr lang="tr-TR" b="1" dirty="0" smtClean="0"/>
              <a:t>prim esas kazanç sınırlarının düşük olması, </a:t>
            </a:r>
          </a:p>
          <a:p>
            <a:pPr lvl="1">
              <a:buFont typeface="Wingdings" pitchFamily="2" charset="2"/>
              <a:buChar char="§"/>
            </a:pPr>
            <a:r>
              <a:rPr lang="tr-TR" b="1" dirty="0" smtClean="0"/>
              <a:t>af uygulamaları ve borçlanma yasaları </a:t>
            </a:r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Türk sosyal güvenlik sisteminin finansmanı bakımından sorunlara yol açan faktörler arasında yer almaktadır.</a:t>
            </a:r>
          </a:p>
          <a:p>
            <a:pPr>
              <a:buNone/>
            </a:pPr>
            <a:endParaRPr lang="tr-TR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65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864096"/>
          </a:xfrm>
        </p:spPr>
        <p:txBody>
          <a:bodyPr>
            <a:noAutofit/>
          </a:bodyPr>
          <a:lstStyle/>
          <a:p>
            <a:r>
              <a:rPr lang="tr-TR" sz="3200" b="1" dirty="0"/>
              <a:t>Türk Sosyal Güvenlik Sisteminin Temel Sorunları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052736"/>
            <a:ext cx="8640960" cy="554461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b="1" dirty="0" smtClean="0">
                <a:solidFill>
                  <a:srgbClr val="002060"/>
                </a:solidFill>
              </a:rPr>
              <a:t>4. Sosyal Güvenlik Prensiplerine Aykırılıklar</a:t>
            </a:r>
          </a:p>
          <a:p>
            <a:pPr>
              <a:buFont typeface="Wingdings" pitchFamily="2" charset="2"/>
              <a:buChar char="v"/>
            </a:pPr>
            <a:endParaRPr lang="tr-TR" dirty="0" smtClean="0"/>
          </a:p>
          <a:p>
            <a:pPr>
              <a:buFont typeface="Wingdings" pitchFamily="2" charset="2"/>
              <a:buChar char="v"/>
            </a:pPr>
            <a:r>
              <a:rPr lang="tr-TR" dirty="0"/>
              <a:t>Sosyal güvenlik sistemi doğal olarak, belli prensiplere göre işlemek zorundadır. </a:t>
            </a:r>
            <a:endParaRPr lang="tr-TR" dirty="0" smtClean="0"/>
          </a:p>
          <a:p>
            <a:pPr>
              <a:buFont typeface="Wingdings" pitchFamily="2" charset="2"/>
              <a:buChar char="v"/>
            </a:pPr>
            <a:r>
              <a:rPr lang="tr-TR" dirty="0"/>
              <a:t>Türk sosyal güvenlik sisteminin sorunlarına bu açıdan bakıldığında, 1970’li yıllardan başlayan ve artarak devam eden </a:t>
            </a:r>
            <a:r>
              <a:rPr lang="tr-TR" b="1" dirty="0"/>
              <a:t>yanlış </a:t>
            </a:r>
            <a:r>
              <a:rPr lang="tr-TR" b="1" dirty="0" smtClean="0"/>
              <a:t>uygulamalar</a:t>
            </a:r>
          </a:p>
          <a:p>
            <a:pPr>
              <a:buFont typeface="Wingdings" pitchFamily="2" charset="2"/>
              <a:buChar char="v"/>
            </a:pPr>
            <a:r>
              <a:rPr lang="tr-TR" b="1" dirty="0" smtClean="0"/>
              <a:t> </a:t>
            </a:r>
            <a:r>
              <a:rPr lang="tr-TR" dirty="0"/>
              <a:t>Türk sosyal güvenlik sisteminin süreç içerisinde </a:t>
            </a:r>
            <a:r>
              <a:rPr lang="tr-TR" b="1" dirty="0"/>
              <a:t>etkin olmayan bir yapıya bürünmesinde etkili olmuştur. </a:t>
            </a:r>
            <a:endParaRPr lang="tr-TR" b="1" dirty="0" smtClean="0"/>
          </a:p>
          <a:p>
            <a:pPr>
              <a:buFont typeface="Wingdings" pitchFamily="2" charset="2"/>
              <a:buChar char="v"/>
            </a:pPr>
            <a:endParaRPr lang="tr-TR" dirty="0"/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Zorunlu </a:t>
            </a:r>
            <a:r>
              <a:rPr lang="tr-TR" dirty="0"/>
              <a:t>ya da keyfi pek çok gerekçe ile sosyal güvenlik kurumlarının gelir –gider dengelerini sağlamak zorunda oldukları gerçeği göz ardı edilerek, </a:t>
            </a:r>
            <a:endParaRPr lang="tr-TR" dirty="0" smtClean="0"/>
          </a:p>
          <a:p>
            <a:pPr>
              <a:buFont typeface="Wingdings" pitchFamily="2" charset="2"/>
              <a:buChar char="v"/>
            </a:pPr>
            <a:endParaRPr lang="tr-TR" dirty="0"/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temel </a:t>
            </a:r>
            <a:r>
              <a:rPr lang="tr-TR" dirty="0"/>
              <a:t>sosyal güvenlik ilkelerine aykırı müdahaleler yapılması, sistemin bugün yaşamakta olduğu sıkıntıların ana nedenini </a:t>
            </a:r>
            <a:r>
              <a:rPr lang="tr-TR" dirty="0" smtClean="0"/>
              <a:t>oluşturmaktadır.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665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864096"/>
          </a:xfrm>
        </p:spPr>
        <p:txBody>
          <a:bodyPr>
            <a:noAutofit/>
          </a:bodyPr>
          <a:lstStyle/>
          <a:p>
            <a:r>
              <a:rPr lang="tr-TR" sz="3200" b="1" dirty="0"/>
              <a:t>Türk Sosyal Güvenlik Sisteminin Temel Sorunları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052736"/>
            <a:ext cx="8640960" cy="55446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b="1" dirty="0" smtClean="0">
                <a:solidFill>
                  <a:srgbClr val="0070C0"/>
                </a:solidFill>
              </a:rPr>
              <a:t>5. Kurumlar Arası Norm ve Standart Birliğinin Bulunmaması</a:t>
            </a:r>
          </a:p>
          <a:p>
            <a:pPr>
              <a:buBlip>
                <a:blip r:embed="rId2"/>
              </a:buBlip>
            </a:pPr>
            <a:endParaRPr lang="tr-TR" dirty="0" smtClean="0"/>
          </a:p>
          <a:p>
            <a:pPr>
              <a:buBlip>
                <a:blip r:embed="rId2"/>
              </a:buBlip>
            </a:pPr>
            <a:r>
              <a:rPr lang="tr-TR" dirty="0"/>
              <a:t>Türkiye’de sosyal güvenlik kurumları farklı hizmet anlayışına ve farklı işleyişe sahip olduğundan aralarında </a:t>
            </a:r>
            <a:r>
              <a:rPr lang="tr-TR" b="1" dirty="0"/>
              <a:t>koordinasyon ve işbirliği eksiği </a:t>
            </a:r>
            <a:r>
              <a:rPr lang="tr-TR" dirty="0"/>
              <a:t>ortaya çıkmaktadır. </a:t>
            </a:r>
            <a:endParaRPr lang="tr-TR" dirty="0" smtClean="0"/>
          </a:p>
          <a:p>
            <a:pPr>
              <a:buBlip>
                <a:blip r:embed="rId2"/>
              </a:buBlip>
            </a:pPr>
            <a:endParaRPr lang="tr-TR" dirty="0"/>
          </a:p>
          <a:p>
            <a:pPr>
              <a:buBlip>
                <a:blip r:embed="rId2"/>
              </a:buBlip>
            </a:pPr>
            <a:r>
              <a:rPr lang="tr-TR" dirty="0" smtClean="0"/>
              <a:t>Örneğin </a:t>
            </a:r>
            <a:r>
              <a:rPr lang="tr-TR" dirty="0"/>
              <a:t>5502 sayılı kanun öncesinde SSK ve </a:t>
            </a:r>
            <a:r>
              <a:rPr lang="tr-TR" dirty="0" err="1"/>
              <a:t>Bağ-Kur</a:t>
            </a:r>
            <a:r>
              <a:rPr lang="tr-TR" dirty="0"/>
              <a:t> Çalışma ve Sosyal Güvenlik Bakanlığı’na (ÇSGB), Emekli Sandığı ise Maliye Bakanlığı’na bağlı sosyal sigorta kuruluşları olarak faaliyetlerini sürdürmekteydi. </a:t>
            </a: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76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864096"/>
          </a:xfrm>
        </p:spPr>
        <p:txBody>
          <a:bodyPr>
            <a:noAutofit/>
          </a:bodyPr>
          <a:lstStyle/>
          <a:p>
            <a:r>
              <a:rPr lang="tr-TR" sz="3200" b="1" dirty="0"/>
              <a:t>Türk Sosyal Güvenlik Sisteminin Temel Sorunları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052736"/>
            <a:ext cx="8640960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>
                <a:solidFill>
                  <a:srgbClr val="0070C0"/>
                </a:solidFill>
              </a:rPr>
              <a:t>6. Mevzuata İlişkin </a:t>
            </a:r>
            <a:r>
              <a:rPr lang="tr-TR" b="1" dirty="0" smtClean="0">
                <a:solidFill>
                  <a:srgbClr val="0070C0"/>
                </a:solidFill>
              </a:rPr>
              <a:t>Sorunlar</a:t>
            </a:r>
          </a:p>
          <a:p>
            <a:pPr>
              <a:buNone/>
            </a:pPr>
            <a:endParaRPr lang="tr-TR" b="1" dirty="0" smtClean="0">
              <a:solidFill>
                <a:srgbClr val="0070C0"/>
              </a:solidFill>
            </a:endParaRPr>
          </a:p>
          <a:p>
            <a:pPr>
              <a:buBlip>
                <a:blip r:embed="rId2"/>
              </a:buBlip>
            </a:pPr>
            <a:r>
              <a:rPr lang="tr-TR" dirty="0"/>
              <a:t>Sosyal güvenlik mevzuatı, diğer sosyal hukukla ilgili düzenlemelerden farklı olarak </a:t>
            </a:r>
          </a:p>
          <a:p>
            <a:pPr>
              <a:buBlip>
                <a:blip r:embed="rId2"/>
              </a:buBlip>
            </a:pPr>
            <a:r>
              <a:rPr lang="tr-TR" dirty="0" smtClean="0"/>
              <a:t>geriye </a:t>
            </a:r>
            <a:r>
              <a:rPr lang="tr-TR" dirty="0"/>
              <a:t>veya ileriye yönelik haklar ve yükümlülükler doğurduğu için çok sık olarak </a:t>
            </a:r>
            <a:r>
              <a:rPr lang="tr-TR" dirty="0" smtClean="0"/>
              <a:t>değiştirilmemelidir. </a:t>
            </a: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62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864096"/>
          </a:xfrm>
        </p:spPr>
        <p:txBody>
          <a:bodyPr>
            <a:noAutofit/>
          </a:bodyPr>
          <a:lstStyle/>
          <a:p>
            <a:r>
              <a:rPr lang="tr-TR" sz="3200" b="1" dirty="0"/>
              <a:t>Türk Sosyal Güvenlik Sisteminin Temel Sorunları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052736"/>
            <a:ext cx="8640960" cy="5544616"/>
          </a:xfrm>
        </p:spPr>
        <p:txBody>
          <a:bodyPr>
            <a:normAutofit fontScale="62500" lnSpcReduction="20000"/>
          </a:bodyPr>
          <a:lstStyle/>
          <a:p>
            <a:pPr lvl="1">
              <a:buNone/>
            </a:pPr>
            <a:endParaRPr lang="tr-TR" b="1" dirty="0" smtClean="0"/>
          </a:p>
          <a:p>
            <a:pPr marL="971550" lvl="1" indent="-514350">
              <a:buNone/>
            </a:pPr>
            <a:r>
              <a:rPr lang="tr-TR" b="1" dirty="0" smtClean="0"/>
              <a:t>1.Sosyal </a:t>
            </a:r>
            <a:r>
              <a:rPr lang="tr-TR" b="1" dirty="0"/>
              <a:t>Güvenlik Sistemi Açısından Tutarlı Bir Devlet Politikasının </a:t>
            </a:r>
            <a:r>
              <a:rPr lang="tr-TR" b="1" dirty="0" smtClean="0"/>
              <a:t>Bulunmaması</a:t>
            </a:r>
          </a:p>
          <a:p>
            <a:pPr marL="971550" lvl="1" indent="-514350">
              <a:buNone/>
            </a:pPr>
            <a:r>
              <a:rPr lang="tr-TR" b="1" dirty="0" smtClean="0"/>
              <a:t>2.Demografik </a:t>
            </a:r>
            <a:r>
              <a:rPr lang="tr-TR" b="1" dirty="0"/>
              <a:t>Yapıda Yaşanan Değişimlerden Kaynaklanan Sorunlar</a:t>
            </a:r>
          </a:p>
          <a:p>
            <a:pPr marL="971550" lvl="1" indent="-514350">
              <a:buNone/>
            </a:pPr>
            <a:r>
              <a:rPr lang="tr-TR" i="1" dirty="0"/>
              <a:t>2.1. </a:t>
            </a:r>
            <a:r>
              <a:rPr lang="tr-TR" i="1" dirty="0" smtClean="0"/>
              <a:t>Toplam </a:t>
            </a:r>
            <a:r>
              <a:rPr lang="tr-TR" i="1" dirty="0"/>
              <a:t>Bağımlılık Oranının </a:t>
            </a:r>
            <a:r>
              <a:rPr lang="tr-TR" i="1" dirty="0" smtClean="0"/>
              <a:t>Yüksekliği</a:t>
            </a:r>
          </a:p>
          <a:p>
            <a:pPr marL="971550" lvl="1" indent="-514350">
              <a:buNone/>
            </a:pPr>
            <a:r>
              <a:rPr lang="tr-TR" i="1" dirty="0"/>
              <a:t>2.2</a:t>
            </a:r>
            <a:r>
              <a:rPr lang="tr-TR" i="1" dirty="0" smtClean="0"/>
              <a:t>. </a:t>
            </a:r>
            <a:r>
              <a:rPr lang="tr-TR" i="1" dirty="0"/>
              <a:t>Aktif / Pasif Sigortalı Dengesinin </a:t>
            </a:r>
            <a:r>
              <a:rPr lang="tr-TR" i="1" dirty="0" smtClean="0"/>
              <a:t>Bozulması</a:t>
            </a:r>
          </a:p>
          <a:p>
            <a:pPr marL="971550" lvl="1" indent="-514350">
              <a:buNone/>
            </a:pPr>
            <a:r>
              <a:rPr lang="tr-TR" i="1" dirty="0"/>
              <a:t>2.3. Erken </a:t>
            </a:r>
            <a:r>
              <a:rPr lang="tr-TR" i="1" dirty="0" smtClean="0"/>
              <a:t>Emeklilik Uygulamaları</a:t>
            </a:r>
          </a:p>
          <a:p>
            <a:pPr marL="971550" lvl="1" indent="-514350">
              <a:buNone/>
            </a:pPr>
            <a:r>
              <a:rPr lang="tr-TR" b="1" dirty="0"/>
              <a:t>3. Sosyal Güvenlik Sisteminin Finansmanına İlişkin </a:t>
            </a:r>
            <a:r>
              <a:rPr lang="tr-TR" b="1" dirty="0" smtClean="0"/>
              <a:t>Sorunlar </a:t>
            </a:r>
          </a:p>
          <a:p>
            <a:pPr marL="971550" lvl="1" indent="-514350">
              <a:buNone/>
            </a:pPr>
            <a:r>
              <a:rPr lang="tr-TR" i="1" dirty="0"/>
              <a:t>3.1. Kaynakların Yetersiz </a:t>
            </a:r>
            <a:r>
              <a:rPr lang="tr-TR" i="1" dirty="0" smtClean="0"/>
              <a:t>Olması</a:t>
            </a:r>
          </a:p>
          <a:p>
            <a:pPr marL="971550" lvl="1" indent="-514350">
              <a:buNone/>
            </a:pPr>
            <a:r>
              <a:rPr lang="tr-TR" i="1" dirty="0"/>
              <a:t>3.2. Kapsam Darlığı ve Kayıt Dışı </a:t>
            </a:r>
            <a:r>
              <a:rPr lang="tr-TR" i="1" dirty="0" smtClean="0"/>
              <a:t>Uygulamalar</a:t>
            </a:r>
          </a:p>
          <a:p>
            <a:pPr marL="971550" lvl="1" indent="-514350">
              <a:buNone/>
            </a:pPr>
            <a:r>
              <a:rPr lang="tr-TR" i="1" dirty="0"/>
              <a:t>3.3. Prim Tahsiline İlişkin </a:t>
            </a:r>
            <a:r>
              <a:rPr lang="tr-TR" i="1" dirty="0" smtClean="0"/>
              <a:t>Sorunlar</a:t>
            </a:r>
          </a:p>
          <a:p>
            <a:pPr marL="971550" lvl="1" indent="-514350">
              <a:buNone/>
            </a:pPr>
            <a:r>
              <a:rPr lang="tr-TR" i="1" dirty="0" smtClean="0"/>
              <a:t>3.4</a:t>
            </a:r>
            <a:r>
              <a:rPr lang="tr-TR" i="1" dirty="0"/>
              <a:t>. Gerçekçi Olmayan Prime Esas </a:t>
            </a:r>
            <a:r>
              <a:rPr lang="tr-TR" i="1" dirty="0" smtClean="0"/>
              <a:t>Kazançlar</a:t>
            </a:r>
          </a:p>
          <a:p>
            <a:pPr marL="971550" lvl="1" indent="-514350">
              <a:buNone/>
            </a:pPr>
            <a:r>
              <a:rPr lang="tr-TR" i="1" dirty="0"/>
              <a:t>3.5. Af Uygulamaları Ve Borçlanma </a:t>
            </a:r>
            <a:r>
              <a:rPr lang="tr-TR" i="1" dirty="0" smtClean="0"/>
              <a:t>Yasaları</a:t>
            </a:r>
          </a:p>
          <a:p>
            <a:pPr marL="971550" lvl="1" indent="-514350">
              <a:buNone/>
            </a:pPr>
            <a:r>
              <a:rPr lang="tr-TR" b="1" dirty="0"/>
              <a:t>4. Sosyal Güvenlik Prensiplerine </a:t>
            </a:r>
            <a:r>
              <a:rPr lang="tr-TR" b="1" dirty="0" smtClean="0"/>
              <a:t>Aykırılıklar</a:t>
            </a:r>
          </a:p>
          <a:p>
            <a:pPr marL="971550" lvl="1" indent="-514350">
              <a:buNone/>
            </a:pPr>
            <a:r>
              <a:rPr lang="tr-TR" i="1" dirty="0"/>
              <a:t>4.1. Nimet-Külfet Dengesinin </a:t>
            </a:r>
            <a:r>
              <a:rPr lang="tr-TR" i="1" dirty="0" smtClean="0"/>
              <a:t>Kurulamaması</a:t>
            </a:r>
          </a:p>
          <a:p>
            <a:pPr marL="971550" lvl="1" indent="-514350">
              <a:buNone/>
            </a:pPr>
            <a:r>
              <a:rPr lang="tr-TR" i="1" dirty="0"/>
              <a:t>4.2. Prim Karşılığı Olmayan </a:t>
            </a:r>
            <a:r>
              <a:rPr lang="tr-TR" i="1" dirty="0" smtClean="0"/>
              <a:t>Ödemeler</a:t>
            </a:r>
          </a:p>
          <a:p>
            <a:pPr marL="971550" lvl="1" indent="-514350">
              <a:buNone/>
            </a:pPr>
            <a:r>
              <a:rPr lang="tr-TR" i="1" dirty="0"/>
              <a:t>4.3. Fonların Etkin </a:t>
            </a:r>
            <a:r>
              <a:rPr lang="tr-TR" i="1" dirty="0" smtClean="0"/>
              <a:t>Değerlendirilememesi</a:t>
            </a:r>
          </a:p>
          <a:p>
            <a:pPr marL="971550" lvl="1" indent="-514350">
              <a:buNone/>
            </a:pPr>
            <a:r>
              <a:rPr lang="tr-TR" b="1" dirty="0"/>
              <a:t>5. Kurumlar Arası Norm ve Standart Birliğinin </a:t>
            </a:r>
            <a:r>
              <a:rPr lang="tr-TR" b="1" dirty="0" smtClean="0"/>
              <a:t>Bulunmaması</a:t>
            </a:r>
          </a:p>
          <a:p>
            <a:pPr marL="971550" lvl="1" indent="-514350">
              <a:buNone/>
            </a:pPr>
            <a:r>
              <a:rPr lang="tr-TR" b="1" dirty="0"/>
              <a:t>6. Mevzuata İlişkin Sorunlar</a:t>
            </a:r>
          </a:p>
          <a:p>
            <a:pPr marL="971550" lvl="1" indent="-514350">
              <a:buNone/>
            </a:pPr>
            <a:endParaRPr lang="tr-TR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864096"/>
          </a:xfrm>
        </p:spPr>
        <p:txBody>
          <a:bodyPr>
            <a:noAutofit/>
          </a:bodyPr>
          <a:lstStyle/>
          <a:p>
            <a:r>
              <a:rPr lang="tr-TR" sz="3200" b="1" dirty="0"/>
              <a:t>Türk Sosyal Güvenlik Sisteminin Temel Sorunları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052736"/>
            <a:ext cx="8640960" cy="5544616"/>
          </a:xfrm>
        </p:spPr>
        <p:txBody>
          <a:bodyPr>
            <a:normAutofit fontScale="85000" lnSpcReduction="20000"/>
          </a:bodyPr>
          <a:lstStyle/>
          <a:p>
            <a:pPr lvl="1">
              <a:buNone/>
            </a:pPr>
            <a:endParaRPr lang="tr-TR" b="1" dirty="0" smtClean="0"/>
          </a:p>
          <a:p>
            <a:pPr marL="971550" lvl="1" indent="-514350">
              <a:buNone/>
            </a:pPr>
            <a:r>
              <a:rPr lang="tr-TR" b="1" u="sng" dirty="0" smtClean="0">
                <a:solidFill>
                  <a:srgbClr val="FF0000"/>
                </a:solidFill>
              </a:rPr>
              <a:t>1.Sosyal </a:t>
            </a:r>
            <a:r>
              <a:rPr lang="tr-TR" b="1" u="sng" dirty="0">
                <a:solidFill>
                  <a:srgbClr val="FF0000"/>
                </a:solidFill>
              </a:rPr>
              <a:t>Güvenlik Sistemi Açısından Tutarlı Bir Devlet Politikasının </a:t>
            </a:r>
            <a:r>
              <a:rPr lang="tr-TR" b="1" u="sng" dirty="0" smtClean="0">
                <a:solidFill>
                  <a:srgbClr val="FF0000"/>
                </a:solidFill>
              </a:rPr>
              <a:t>Bulunmaması</a:t>
            </a:r>
          </a:p>
          <a:p>
            <a:pPr marL="571500" indent="-514350">
              <a:buFont typeface="Wingdings" panose="05000000000000000000" pitchFamily="2" charset="2"/>
              <a:buChar char="Ø"/>
            </a:pPr>
            <a:r>
              <a:rPr lang="tr-TR" dirty="0"/>
              <a:t>Türkiye’de sosyal güvenlik sistemi tutarlı, bilimsel veri ve esaslara dayalı bir </a:t>
            </a:r>
            <a:r>
              <a:rPr lang="tr-TR" b="1" dirty="0"/>
              <a:t>devlet politikası haline getirilmemiştir</a:t>
            </a:r>
            <a:r>
              <a:rPr lang="tr-TR" dirty="0"/>
              <a:t>. </a:t>
            </a:r>
            <a:endParaRPr lang="tr-TR" dirty="0" smtClean="0"/>
          </a:p>
          <a:p>
            <a:pPr marL="571500" indent="-514350">
              <a:buFont typeface="Wingdings" panose="05000000000000000000" pitchFamily="2" charset="2"/>
              <a:buChar char="Ø"/>
            </a:pPr>
            <a:endParaRPr lang="tr-TR" dirty="0"/>
          </a:p>
          <a:p>
            <a:pPr marL="571500" indent="-514350">
              <a:buFont typeface="Wingdings" panose="05000000000000000000" pitchFamily="2" charset="2"/>
              <a:buChar char="Ø"/>
            </a:pPr>
            <a:r>
              <a:rPr lang="tr-TR" b="1" dirty="0" smtClean="0"/>
              <a:t>Sosyal </a:t>
            </a:r>
            <a:r>
              <a:rPr lang="tr-TR" b="1" dirty="0"/>
              <a:t>sigorta dışında kalan kimselerin </a:t>
            </a:r>
            <a:r>
              <a:rPr lang="tr-TR" dirty="0"/>
              <a:t>sosyal güvenliklerinin </a:t>
            </a:r>
            <a:r>
              <a:rPr lang="tr-TR" b="1" dirty="0"/>
              <a:t>sosyal yardımlarla sağlanmasına yeterince önem verilmemiştir. </a:t>
            </a:r>
            <a:endParaRPr lang="tr-TR" b="1" dirty="0" smtClean="0"/>
          </a:p>
          <a:p>
            <a:pPr marL="571500" indent="-514350">
              <a:buFont typeface="Wingdings" panose="05000000000000000000" pitchFamily="2" charset="2"/>
              <a:buChar char="Ø"/>
            </a:pPr>
            <a:endParaRPr lang="tr-TR" dirty="0"/>
          </a:p>
          <a:p>
            <a:pPr marL="571500" indent="-514350">
              <a:buFont typeface="Wingdings" panose="05000000000000000000" pitchFamily="2" charset="2"/>
              <a:buChar char="Ø"/>
            </a:pPr>
            <a:r>
              <a:rPr lang="tr-TR" dirty="0" smtClean="0"/>
              <a:t>Devlet</a:t>
            </a:r>
            <a:r>
              <a:rPr lang="tr-TR" dirty="0"/>
              <a:t>, sosyal güvenlik kuruluşlarına gerekli katkıları sağlamak yerine, </a:t>
            </a:r>
            <a:endParaRPr lang="tr-TR" dirty="0" smtClean="0"/>
          </a:p>
          <a:p>
            <a:pPr marL="571500" indent="-514350">
              <a:buFont typeface="Wingdings" panose="05000000000000000000" pitchFamily="2" charset="2"/>
              <a:buChar char="Ø"/>
            </a:pPr>
            <a:r>
              <a:rPr lang="tr-TR" dirty="0" smtClean="0"/>
              <a:t>sosyal </a:t>
            </a:r>
            <a:r>
              <a:rPr lang="tr-TR" dirty="0"/>
              <a:t>güvenlik kuruluşlarının fonlarından ucuz şekilde yararlanma yoluna gitmiştir.</a:t>
            </a:r>
            <a:endParaRPr 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3474700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864096"/>
          </a:xfrm>
        </p:spPr>
        <p:txBody>
          <a:bodyPr>
            <a:noAutofit/>
          </a:bodyPr>
          <a:lstStyle/>
          <a:p>
            <a:r>
              <a:rPr lang="tr-TR" sz="3200" b="1" dirty="0"/>
              <a:t>Türk Sosyal Güvenlik Sisteminin Temel Sorunları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052736"/>
            <a:ext cx="8640960" cy="5544616"/>
          </a:xfrm>
        </p:spPr>
        <p:txBody>
          <a:bodyPr>
            <a:normAutofit fontScale="85000" lnSpcReduction="10000"/>
          </a:bodyPr>
          <a:lstStyle/>
          <a:p>
            <a:pPr lvl="1">
              <a:buNone/>
            </a:pPr>
            <a:endParaRPr lang="tr-TR" b="1" dirty="0" smtClean="0"/>
          </a:p>
          <a:p>
            <a:pPr marL="971550" lvl="1" indent="-514350">
              <a:buNone/>
            </a:pPr>
            <a:r>
              <a:rPr lang="tr-TR" b="1" u="sng" dirty="0">
                <a:solidFill>
                  <a:srgbClr val="C00000"/>
                </a:solidFill>
              </a:rPr>
              <a:t>2.Demografik Yapıda Yaşanan Değişimlerden Kaynaklanan Sorunlar</a:t>
            </a:r>
          </a:p>
          <a:p>
            <a:pPr marL="571500" indent="-514350">
              <a:buFont typeface="Wingdings" panose="05000000000000000000" pitchFamily="2" charset="2"/>
              <a:buChar char="q"/>
            </a:pPr>
            <a:r>
              <a:rPr lang="tr-TR" dirty="0"/>
              <a:t>Sosyal güvenlik sistemlerinin mali açıdan uzun dönemde sürdürülebilir olup-olmadığını belirleyen en önemli değişkenlerden biri, </a:t>
            </a:r>
            <a:endParaRPr lang="tr-TR" dirty="0" smtClean="0"/>
          </a:p>
          <a:p>
            <a:pPr marL="571500" indent="-514350">
              <a:buFont typeface="Wingdings" panose="05000000000000000000" pitchFamily="2" charset="2"/>
              <a:buChar char="q"/>
            </a:pPr>
            <a:r>
              <a:rPr lang="tr-TR" b="1" dirty="0" smtClean="0"/>
              <a:t>nüfusun </a:t>
            </a:r>
            <a:r>
              <a:rPr lang="tr-TR" b="1" dirty="0"/>
              <a:t>yaş gruplarına göre dağılımıdır. </a:t>
            </a:r>
            <a:endParaRPr lang="tr-TR" b="1" dirty="0" smtClean="0"/>
          </a:p>
          <a:p>
            <a:pPr marL="571500" indent="-514350">
              <a:buFont typeface="Wingdings" panose="05000000000000000000" pitchFamily="2" charset="2"/>
              <a:buChar char="q"/>
            </a:pPr>
            <a:endParaRPr lang="tr-TR" dirty="0"/>
          </a:p>
          <a:p>
            <a:pPr marL="571500" indent="-514350">
              <a:buFont typeface="Wingdings" panose="05000000000000000000" pitchFamily="2" charset="2"/>
              <a:buChar char="q"/>
            </a:pPr>
            <a:r>
              <a:rPr lang="tr-TR" b="1" dirty="0" smtClean="0"/>
              <a:t>65 </a:t>
            </a:r>
            <a:r>
              <a:rPr lang="tr-TR" b="1" dirty="0"/>
              <a:t>yaş ve üzeri nüfusun toplam nüfus içindeki oranında yaşanacak artış, </a:t>
            </a:r>
            <a:endParaRPr lang="tr-TR" b="1" dirty="0" smtClean="0"/>
          </a:p>
          <a:p>
            <a:pPr marL="571500" indent="-514350">
              <a:buFont typeface="Wingdings" panose="05000000000000000000" pitchFamily="2" charset="2"/>
              <a:buChar char="q"/>
            </a:pPr>
            <a:r>
              <a:rPr lang="tr-TR" dirty="0" smtClean="0"/>
              <a:t>sosyal </a:t>
            </a:r>
            <a:r>
              <a:rPr lang="tr-TR" dirty="0"/>
              <a:t>güvenlik sistemlerinde bir yandan gelirlerin azalmasına, </a:t>
            </a:r>
            <a:endParaRPr lang="tr-TR" dirty="0" smtClean="0"/>
          </a:p>
          <a:p>
            <a:pPr marL="571500" indent="-514350">
              <a:buFont typeface="Wingdings" panose="05000000000000000000" pitchFamily="2" charset="2"/>
              <a:buChar char="q"/>
            </a:pPr>
            <a:r>
              <a:rPr lang="tr-TR" dirty="0" smtClean="0"/>
              <a:t>diğer </a:t>
            </a:r>
            <a:r>
              <a:rPr lang="tr-TR" dirty="0"/>
              <a:t>yandan ise giderlerin artmasına neden olmaktadır.</a:t>
            </a:r>
            <a:endParaRPr 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410103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864096"/>
          </a:xfrm>
        </p:spPr>
        <p:txBody>
          <a:bodyPr>
            <a:noAutofit/>
          </a:bodyPr>
          <a:lstStyle/>
          <a:p>
            <a:r>
              <a:rPr lang="tr-TR" sz="3200" b="1" dirty="0"/>
              <a:t>Türk Sosyal Güvenlik Sisteminin Temel Sorunları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052736"/>
            <a:ext cx="8640960" cy="5544616"/>
          </a:xfrm>
        </p:spPr>
        <p:txBody>
          <a:bodyPr>
            <a:normAutofit fontScale="85000" lnSpcReduction="10000"/>
          </a:bodyPr>
          <a:lstStyle/>
          <a:p>
            <a:pPr lvl="1">
              <a:buNone/>
            </a:pPr>
            <a:endParaRPr lang="tr-TR" b="1" dirty="0" smtClean="0"/>
          </a:p>
          <a:p>
            <a:pPr marL="971550" lvl="1" indent="-514350">
              <a:buNone/>
            </a:pPr>
            <a:r>
              <a:rPr lang="tr-TR" b="1" u="sng" dirty="0">
                <a:solidFill>
                  <a:srgbClr val="C00000"/>
                </a:solidFill>
              </a:rPr>
              <a:t>2.Demografik Yapıda Yaşanan Değişimlerden Kaynaklanan </a:t>
            </a:r>
            <a:r>
              <a:rPr lang="tr-TR" b="1" u="sng" dirty="0" smtClean="0">
                <a:solidFill>
                  <a:srgbClr val="C00000"/>
                </a:solidFill>
              </a:rPr>
              <a:t>Sorunlar</a:t>
            </a:r>
          </a:p>
          <a:p>
            <a:pPr>
              <a:buBlip>
                <a:blip r:embed="rId2"/>
              </a:buBlip>
            </a:pPr>
            <a:r>
              <a:rPr lang="tr-TR" dirty="0"/>
              <a:t>Türkiye nüfusu ise </a:t>
            </a:r>
            <a:r>
              <a:rPr lang="tr-TR" b="1" dirty="0"/>
              <a:t>yaşlanma eğilimi ile karşı karşıyadı</a:t>
            </a:r>
            <a:r>
              <a:rPr lang="tr-TR" dirty="0"/>
              <a:t>r. </a:t>
            </a:r>
            <a:endParaRPr lang="tr-TR" dirty="0" smtClean="0"/>
          </a:p>
          <a:p>
            <a:pPr>
              <a:buBlip>
                <a:blip r:embed="rId2"/>
              </a:buBlip>
            </a:pPr>
            <a:endParaRPr lang="tr-TR" b="1" u="sng" dirty="0">
              <a:solidFill>
                <a:srgbClr val="C00000"/>
              </a:solidFill>
            </a:endParaRPr>
          </a:p>
          <a:p>
            <a:pPr>
              <a:buBlip>
                <a:blip r:embed="rId2"/>
              </a:buBlip>
            </a:pPr>
            <a:r>
              <a:rPr lang="tr-TR" dirty="0"/>
              <a:t>Türk sosyal güvenlik sistemi açısından yaşlı nüfus oranının toplam nüfus içerisindeki payının artması, </a:t>
            </a:r>
            <a:r>
              <a:rPr lang="tr-TR" b="1" dirty="0"/>
              <a:t>sistemin gelirlerinin azalmasına ve giderlerinin artmasına yol açacaktır. </a:t>
            </a:r>
            <a:endParaRPr lang="tr-TR" b="1" dirty="0" smtClean="0"/>
          </a:p>
          <a:p>
            <a:pPr>
              <a:buBlip>
                <a:blip r:embed="rId2"/>
              </a:buBlip>
            </a:pPr>
            <a:endParaRPr lang="tr-TR" dirty="0"/>
          </a:p>
          <a:p>
            <a:pPr>
              <a:buBlip>
                <a:blip r:embed="rId2"/>
              </a:buBlip>
            </a:pPr>
            <a:r>
              <a:rPr lang="tr-TR" dirty="0" smtClean="0"/>
              <a:t>Dolayısıyla </a:t>
            </a:r>
            <a:r>
              <a:rPr lang="tr-TR" dirty="0"/>
              <a:t>bu süreçte </a:t>
            </a:r>
            <a:r>
              <a:rPr lang="tr-TR" b="1" dirty="0"/>
              <a:t>nüfusun yaşlanmasına paralel olarak, yeni bir sosyal güvenlik krizinin yaşanması oldukça yüksek bir ihtimal </a:t>
            </a:r>
            <a:r>
              <a:rPr lang="tr-TR" dirty="0"/>
              <a:t>olarak görülebilir. </a:t>
            </a:r>
          </a:p>
          <a:p>
            <a:pPr marL="0" indent="0">
              <a:buNone/>
            </a:pPr>
            <a:endParaRPr lang="tr-TR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06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864096"/>
          </a:xfrm>
        </p:spPr>
        <p:txBody>
          <a:bodyPr>
            <a:noAutofit/>
          </a:bodyPr>
          <a:lstStyle/>
          <a:p>
            <a:r>
              <a:rPr lang="tr-TR" sz="3200" b="1" dirty="0"/>
              <a:t>Türk Sosyal Güvenlik Sisteminin Temel Sorunları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3456675"/>
              </p:ext>
            </p:extLst>
          </p:nvPr>
        </p:nvGraphicFramePr>
        <p:xfrm>
          <a:off x="323528" y="1052736"/>
          <a:ext cx="864096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083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864096"/>
          </a:xfrm>
        </p:spPr>
        <p:txBody>
          <a:bodyPr>
            <a:noAutofit/>
          </a:bodyPr>
          <a:lstStyle/>
          <a:p>
            <a:r>
              <a:rPr lang="tr-TR" sz="3200" b="1" dirty="0"/>
              <a:t>Türk Sosyal Güvenlik Sisteminin Temel Sorunları</a:t>
            </a:r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196752"/>
            <a:ext cx="7344816" cy="4968551"/>
          </a:xfrm>
        </p:spPr>
      </p:pic>
    </p:spTree>
    <p:extLst>
      <p:ext uri="{BB962C8B-B14F-4D97-AF65-F5344CB8AC3E}">
        <p14:creationId xmlns:p14="http://schemas.microsoft.com/office/powerpoint/2010/main" val="407502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864096"/>
          </a:xfrm>
        </p:spPr>
        <p:txBody>
          <a:bodyPr>
            <a:noAutofit/>
          </a:bodyPr>
          <a:lstStyle/>
          <a:p>
            <a:r>
              <a:rPr lang="tr-TR" sz="3200" b="1" dirty="0"/>
              <a:t>Türk Sosyal Güvenlik Sisteminin Temel Sorunları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052736"/>
            <a:ext cx="8640960" cy="5544616"/>
          </a:xfrm>
        </p:spPr>
        <p:txBody>
          <a:bodyPr>
            <a:normAutofit fontScale="85000" lnSpcReduction="10000"/>
          </a:bodyPr>
          <a:lstStyle/>
          <a:p>
            <a:pPr lvl="1">
              <a:buNone/>
            </a:pPr>
            <a:endParaRPr lang="tr-TR" b="1" dirty="0" smtClean="0"/>
          </a:p>
          <a:p>
            <a:pPr marL="971550" lvl="1" indent="-51435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2.3. Erken Emeklilik Uygulamaları</a:t>
            </a:r>
          </a:p>
          <a:p>
            <a:pPr marL="571500" indent="-514350">
              <a:buFont typeface="Wingdings" pitchFamily="2" charset="2"/>
              <a:buChar char="q"/>
            </a:pPr>
            <a:r>
              <a:rPr lang="tr-TR" dirty="0" smtClean="0"/>
              <a:t>Türkiye’de geçmiş yıllardan beri erken emeklilik sorununun olduğu ve </a:t>
            </a:r>
          </a:p>
          <a:p>
            <a:pPr marL="571500" indent="-514350">
              <a:buFont typeface="Wingdings" pitchFamily="2" charset="2"/>
              <a:buChar char="q"/>
            </a:pPr>
            <a:r>
              <a:rPr lang="tr-TR" dirty="0" smtClean="0"/>
              <a:t>bu sorunun sosyal güvenlik sisteminde ve işgücü piyasasında birçok olumsuzluğa yol açtığı bir gerçektir. </a:t>
            </a:r>
          </a:p>
          <a:p>
            <a:pPr marL="571500" indent="-514350">
              <a:buFont typeface="Wingdings" pitchFamily="2" charset="2"/>
              <a:buChar char="q"/>
            </a:pPr>
            <a:endParaRPr lang="tr-TR" dirty="0" smtClean="0"/>
          </a:p>
          <a:p>
            <a:pPr marL="571500" indent="-514350">
              <a:buFont typeface="Wingdings" pitchFamily="2" charset="2"/>
              <a:buChar char="q"/>
            </a:pPr>
            <a:r>
              <a:rPr lang="tr-TR" dirty="0" smtClean="0"/>
              <a:t>Erken emekli olan kişilerin kuruma ödediği primden daha fazla bir süre emekli aylığı alacak olmaları, </a:t>
            </a:r>
          </a:p>
          <a:p>
            <a:pPr marL="571500" indent="-514350">
              <a:buFont typeface="Wingdings" pitchFamily="2" charset="2"/>
              <a:buChar char="q"/>
            </a:pPr>
            <a:r>
              <a:rPr lang="tr-TR" dirty="0" smtClean="0"/>
              <a:t>üstelik bu sürelerde kurumun prim tahsilatının da olmaması sosyal güvenlik sisteminde </a:t>
            </a:r>
          </a:p>
          <a:p>
            <a:pPr marL="571500" indent="-514350">
              <a:buFont typeface="Wingdings" pitchFamily="2" charset="2"/>
              <a:buChar char="q"/>
            </a:pPr>
            <a:r>
              <a:rPr lang="tr-TR" dirty="0" smtClean="0"/>
              <a:t>finansal açıdan oldukça ciddi sıkıntılar yaşanmasına neden olmuştur.</a:t>
            </a: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65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864096"/>
          </a:xfrm>
        </p:spPr>
        <p:txBody>
          <a:bodyPr>
            <a:noAutofit/>
          </a:bodyPr>
          <a:lstStyle/>
          <a:p>
            <a:r>
              <a:rPr lang="tr-TR" sz="3200" b="1" dirty="0"/>
              <a:t>Türk Sosyal Güvenlik Sisteminin Temel Sorunları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052736"/>
            <a:ext cx="8640960" cy="5544616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tr-TR" b="1" dirty="0" smtClean="0"/>
          </a:p>
          <a:p>
            <a:pPr marL="971550" lvl="1" indent="-51435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2.3. Erken Emeklilik Uygulamaları</a:t>
            </a:r>
          </a:p>
          <a:p>
            <a:pPr marL="571500" indent="-514350">
              <a:buFont typeface="Wingdings" pitchFamily="2" charset="2"/>
              <a:buChar char="q"/>
            </a:pPr>
            <a:r>
              <a:rPr lang="tr-TR" dirty="0" smtClean="0"/>
              <a:t>Türkiye’de emekliliğe ilişkin yasal düzenlemelere sıklıkla yer verildiği ve sadece 1954-1999 yılları arasında emeklilik yaşını değiştiren kanun sayısının dokuz olduğu görülebilir.</a:t>
            </a: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65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804</Words>
  <Application>Microsoft Office PowerPoint</Application>
  <PresentationFormat>Ekran Gösterisi (4:3)</PresentationFormat>
  <Paragraphs>114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Ofis Teması</vt:lpstr>
      <vt:lpstr>T.C. ANKARA ÜNİVERSİTESİ   AYAŞ MESLEK YÜKSEK OKULU</vt:lpstr>
      <vt:lpstr>Türk Sosyal Güvenlik Sisteminin Temel Sorunları</vt:lpstr>
      <vt:lpstr>Türk Sosyal Güvenlik Sisteminin Temel Sorunları</vt:lpstr>
      <vt:lpstr>Türk Sosyal Güvenlik Sisteminin Temel Sorunları</vt:lpstr>
      <vt:lpstr>Türk Sosyal Güvenlik Sisteminin Temel Sorunları</vt:lpstr>
      <vt:lpstr>Türk Sosyal Güvenlik Sisteminin Temel Sorunları</vt:lpstr>
      <vt:lpstr>Türk Sosyal Güvenlik Sisteminin Temel Sorunları</vt:lpstr>
      <vt:lpstr>Türk Sosyal Güvenlik Sisteminin Temel Sorunları</vt:lpstr>
      <vt:lpstr>Türk Sosyal Güvenlik Sisteminin Temel Sorunları</vt:lpstr>
      <vt:lpstr>Türk Sosyal Güvenlik Sisteminin Temel Sorunları</vt:lpstr>
      <vt:lpstr>Türk Sosyal Güvenlik Sisteminin Temel Sorunları</vt:lpstr>
      <vt:lpstr>Türk Sosyal Güvenlik Sisteminin Temel Sorunları</vt:lpstr>
      <vt:lpstr>Türk Sosyal Güvenlik Sisteminin Temel Sorunları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ANKARA ÜNİVERSİTESİ   AYAŞ MESLEK YÜKSEK OKULU</dc:title>
  <dc:creator>Se7en</dc:creator>
  <cp:lastModifiedBy>y</cp:lastModifiedBy>
  <cp:revision>28</cp:revision>
  <dcterms:created xsi:type="dcterms:W3CDTF">2019-05-05T19:44:14Z</dcterms:created>
  <dcterms:modified xsi:type="dcterms:W3CDTF">2020-01-15T09:54:39Z</dcterms:modified>
</cp:coreProperties>
</file>