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8" r:id="rId15"/>
    <p:sldId id="280" r:id="rId16"/>
    <p:sldId id="284" r:id="rId17"/>
    <p:sldId id="285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786944373652173E-2"/>
          <c:y val="0.11749023038786821"/>
          <c:w val="0.655490514055597"/>
          <c:h val="0.81326758526306908"/>
        </c:manualLayout>
      </c:layout>
      <c:pie3DChart>
        <c:varyColors val="1"/>
        <c:ser>
          <c:idx val="0"/>
          <c:order val="0"/>
          <c:tx>
            <c:strRef>
              <c:f>'Sayfa1'!$B$1</c:f>
              <c:strCache>
                <c:ptCount val="1"/>
                <c:pt idx="0">
                  <c:v>Sütun1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3020304753572496"/>
                  <c:y val="-9.59325120421885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BEDEN DİLİ 55</a:t>
                    </a:r>
                    <a:r>
                      <a:rPr lang="en-US" sz="1400" b="1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DA-471B-8EA1-3C838E968C55}"/>
                </c:ext>
              </c:extLst>
            </c:dLbl>
            <c:dLbl>
              <c:idx val="1"/>
              <c:layout>
                <c:manualLayout>
                  <c:x val="0.13978395061728396"/>
                  <c:y val="-9.897672605807876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SE</a:t>
                    </a:r>
                    <a:r>
                      <a:rPr lang="en-US" sz="1400" b="1" baseline="0" dirty="0" smtClean="0"/>
                      <a:t>S </a:t>
                    </a:r>
                    <a:r>
                      <a:rPr lang="en-US" sz="1400" b="1" dirty="0" smtClean="0"/>
                      <a:t>38</a:t>
                    </a:r>
                    <a:r>
                      <a:rPr lang="en-US" sz="1400" b="1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CDA-471B-8EA1-3C838E968C5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SÖZCÜK</a:t>
                    </a:r>
                    <a:r>
                      <a:rPr lang="en-US" sz="1400" b="1" baseline="0" dirty="0" smtClean="0"/>
                      <a:t> </a:t>
                    </a:r>
                    <a:r>
                      <a:rPr lang="en-US" sz="1400" b="1" dirty="0" smtClean="0"/>
                      <a:t>7</a:t>
                    </a:r>
                    <a:r>
                      <a:rPr lang="en-US" sz="1400" b="1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CDA-471B-8EA1-3C838E968C5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'Sayfa1'!$A$2:$A$4</c:f>
              <c:strCache>
                <c:ptCount val="3"/>
                <c:pt idx="0">
                  <c:v>Beden Dili</c:v>
                </c:pt>
                <c:pt idx="1">
                  <c:v>Ses</c:v>
                </c:pt>
                <c:pt idx="2">
                  <c:v>Sözcük</c:v>
                </c:pt>
              </c:strCache>
            </c:strRef>
          </c:cat>
          <c:val>
            <c:numRef>
              <c:f>'Sayfa1'!$B$2:$B$4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0.38000000000000045</c:v>
                </c:pt>
                <c:pt idx="2">
                  <c:v>7.0000000000000034E-2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DA-471B-8EA1-3C838E968C5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09DE8-C5B7-420B-93FD-8DF7D29DAF91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D5ABD-9D0B-4FDE-BF39-EE4C06BDE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363657"/>
              </p:ext>
            </p:extLst>
          </p:nvPr>
        </p:nvGraphicFramePr>
        <p:xfrm>
          <a:off x="323528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İLETİŞİM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İletişimin Temel Özellikleri</a:t>
                      </a:r>
                    </a:p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İletişim Süreci ve Öğeleri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E-mail:</a:t>
                      </a:r>
                    </a:p>
                    <a:p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Tel:</a:t>
                      </a:r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58616" cy="1162050"/>
          </a:xfrm>
        </p:spPr>
        <p:txBody>
          <a:bodyPr/>
          <a:lstStyle/>
          <a:p>
            <a:pPr algn="ctr"/>
            <a:r>
              <a:rPr lang="tr-TR" sz="3200" dirty="0" smtClean="0"/>
              <a:t>İ</a:t>
            </a:r>
            <a:r>
              <a:rPr lang="tr-TR" dirty="0" smtClean="0"/>
              <a:t>LETİŞİMİN </a:t>
            </a:r>
            <a:r>
              <a:rPr lang="tr-TR" sz="3200" dirty="0" smtClean="0"/>
              <a:t>T</a:t>
            </a:r>
            <a:r>
              <a:rPr lang="tr-TR" dirty="0" smtClean="0"/>
              <a:t>EMEL </a:t>
            </a:r>
            <a:r>
              <a:rPr lang="tr-TR" sz="3200" dirty="0" smtClean="0"/>
              <a:t>Ö</a:t>
            </a:r>
            <a:r>
              <a:rPr lang="tr-TR" dirty="0" smtClean="0"/>
              <a:t>ĞELERİ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491880" y="273050"/>
            <a:ext cx="5472608" cy="639631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b="1" u="sng" dirty="0" smtClean="0">
                <a:solidFill>
                  <a:srgbClr val="0070C0"/>
                </a:solidFill>
              </a:rPr>
              <a:t>1-KAYNAK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Gönderici, mesajın kaynağı, iletişimin başlatıcısı veya iletiyi gönderendir. 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Kaynak olmadan iletişim kurulamaz. 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Kaynak sahip olduğu deneyim ve bilgilere göre, bir mesaj oluşturur; yani mesajı iletmeden onu kodlar.</a:t>
            </a:r>
          </a:p>
          <a:p>
            <a:endParaRPr lang="tr-TR" dirty="0" smtClean="0">
              <a:solidFill>
                <a:srgbClr val="0070C0"/>
              </a:solidFill>
            </a:endParaRPr>
          </a:p>
          <a:p>
            <a:r>
              <a:rPr lang="tr-TR" dirty="0" smtClean="0"/>
              <a:t> </a:t>
            </a:r>
            <a:r>
              <a:rPr lang="tr-TR" b="1" dirty="0">
                <a:solidFill>
                  <a:srgbClr val="00B050"/>
                </a:solidFill>
              </a:rPr>
              <a:t>Kodlanan mesajlar kaynak tarafından bir araç ya da yöntem yardımı ile alıcının duyu organlarından en az birine iletilir. </a:t>
            </a:r>
            <a:endParaRPr lang="tr-TR" b="1" dirty="0" smtClean="0">
              <a:solidFill>
                <a:srgbClr val="00B050"/>
              </a:solidFill>
            </a:endParaRPr>
          </a:p>
          <a:p>
            <a:endParaRPr lang="tr-TR" b="1" dirty="0" smtClean="0">
              <a:solidFill>
                <a:srgbClr val="00B050"/>
              </a:solidFill>
            </a:endParaRPr>
          </a:p>
          <a:p>
            <a:r>
              <a:rPr lang="tr-TR" b="1" dirty="0">
                <a:solidFill>
                  <a:srgbClr val="00B050"/>
                </a:solidFill>
              </a:rPr>
              <a:t>Etkin iletişim, kaynak ve alıcının mesaja aynı anlamı verdikleri </a:t>
            </a:r>
            <a:r>
              <a:rPr lang="tr-TR" b="1" dirty="0" smtClean="0">
                <a:solidFill>
                  <a:srgbClr val="00B050"/>
                </a:solidFill>
              </a:rPr>
              <a:t>zaman </a:t>
            </a:r>
            <a:r>
              <a:rPr lang="tr-TR" b="1" dirty="0">
                <a:solidFill>
                  <a:srgbClr val="00B050"/>
                </a:solidFill>
              </a:rPr>
              <a:t>sağlanmaktadır. </a:t>
            </a:r>
          </a:p>
        </p:txBody>
      </p:sp>
      <p:sp>
        <p:nvSpPr>
          <p:cNvPr id="6" name="5 Metin Yer Tutucusu"/>
          <p:cNvSpPr>
            <a:spLocks noGrp="1"/>
          </p:cNvSpPr>
          <p:nvPr>
            <p:ph type="body" sz="half" idx="2"/>
          </p:nvPr>
        </p:nvSpPr>
        <p:spPr>
          <a:xfrm>
            <a:off x="179512" y="3068960"/>
            <a:ext cx="3286001" cy="3528392"/>
          </a:xfrm>
        </p:spPr>
        <p:txBody>
          <a:bodyPr>
            <a:normAutofit lnSpcReduction="10000"/>
          </a:bodyPr>
          <a:lstStyle/>
          <a:p>
            <a:r>
              <a:rPr lang="tr-TR" sz="1800" b="1" dirty="0" smtClean="0"/>
              <a:t>İletişimin temel olarak 5 öğesi bulunmaktadır: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1800" b="1" dirty="0" smtClean="0">
                <a:solidFill>
                  <a:srgbClr val="C00000"/>
                </a:solidFill>
              </a:rPr>
              <a:t>Kaynak (Gönderici)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1800" b="1" dirty="0" smtClean="0">
                <a:solidFill>
                  <a:srgbClr val="C00000"/>
                </a:solidFill>
              </a:rPr>
              <a:t>Mesaj (İleti)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1800" b="1" dirty="0" smtClean="0">
                <a:solidFill>
                  <a:srgbClr val="C00000"/>
                </a:solidFill>
              </a:rPr>
              <a:t>Kodlama ve Kod Açma 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1800" b="1" dirty="0" smtClean="0">
                <a:solidFill>
                  <a:srgbClr val="C00000"/>
                </a:solidFill>
              </a:rPr>
              <a:t>Kanal (Oluk)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1800" b="1" dirty="0" smtClean="0">
                <a:solidFill>
                  <a:srgbClr val="C00000"/>
                </a:solidFill>
              </a:rPr>
              <a:t>Alıcı (Hedef)</a:t>
            </a:r>
          </a:p>
          <a:p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sz="1800" b="1" dirty="0" smtClean="0">
                <a:solidFill>
                  <a:srgbClr val="002060"/>
                </a:solidFill>
              </a:rPr>
              <a:t>Algılama ve Değerlendirme </a:t>
            </a:r>
            <a:r>
              <a:rPr lang="tr-TR" sz="1800" b="1" dirty="0" smtClean="0"/>
              <a:t>ve</a:t>
            </a:r>
          </a:p>
          <a:p>
            <a:pPr>
              <a:buFont typeface="Wingdings" pitchFamily="2" charset="2"/>
              <a:buChar char="q"/>
            </a:pPr>
            <a:r>
              <a:rPr lang="tr-TR" sz="1800" b="1" dirty="0" smtClean="0">
                <a:solidFill>
                  <a:srgbClr val="002060"/>
                </a:solidFill>
              </a:rPr>
              <a:t>Geri Bildirim </a:t>
            </a:r>
            <a:r>
              <a:rPr lang="tr-TR" sz="1800" b="1" dirty="0" smtClean="0"/>
              <a:t>(</a:t>
            </a:r>
            <a:r>
              <a:rPr lang="tr-TR" sz="1800" b="1" dirty="0" err="1" smtClean="0"/>
              <a:t>Feedback</a:t>
            </a:r>
            <a:r>
              <a:rPr lang="tr-TR" sz="1800" b="1" dirty="0" smtClean="0"/>
              <a:t>, Geri Besleme, Dönüt, Yansı) ise ikincil öğelerdir. </a:t>
            </a:r>
            <a:endParaRPr lang="tr-TR" sz="1800" b="1" dirty="0"/>
          </a:p>
        </p:txBody>
      </p:sp>
      <p:pic>
        <p:nvPicPr>
          <p:cNvPr id="8194" name="Picture 2" descr="C:\Users\Se7en\Desktop\imagesW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0963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58616" cy="1162050"/>
          </a:xfrm>
        </p:spPr>
        <p:txBody>
          <a:bodyPr/>
          <a:lstStyle/>
          <a:p>
            <a:pPr algn="ctr"/>
            <a:r>
              <a:rPr lang="tr-TR" sz="3200" dirty="0" smtClean="0"/>
              <a:t>İ</a:t>
            </a:r>
            <a:r>
              <a:rPr lang="tr-TR" dirty="0" smtClean="0"/>
              <a:t>LETİŞİMİN </a:t>
            </a:r>
            <a:r>
              <a:rPr lang="tr-TR" sz="3200" dirty="0" smtClean="0"/>
              <a:t>T</a:t>
            </a:r>
            <a:r>
              <a:rPr lang="tr-TR" dirty="0" smtClean="0"/>
              <a:t>EMEL </a:t>
            </a:r>
            <a:r>
              <a:rPr lang="tr-TR" sz="3200" dirty="0" smtClean="0"/>
              <a:t>Ö</a:t>
            </a:r>
            <a:r>
              <a:rPr lang="tr-TR" dirty="0" smtClean="0"/>
              <a:t>ĞELERİ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203848" y="273050"/>
            <a:ext cx="5760640" cy="63963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KAYNAĞIN TAŞIMASI GEREKEN ÖZELLİKLER</a:t>
            </a:r>
          </a:p>
          <a:p>
            <a:pPr algn="ctr">
              <a:buNone/>
            </a:pPr>
            <a:endParaRPr lang="tr-TR" b="1" u="sng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tr-TR" b="1" dirty="0" smtClean="0">
                <a:solidFill>
                  <a:srgbClr val="0070C0"/>
                </a:solidFill>
              </a:rPr>
              <a:t>Kaynak bilgili olmalıdır.</a:t>
            </a:r>
          </a:p>
          <a:p>
            <a:pPr marL="514350" indent="-514350">
              <a:buFont typeface="+mj-lt"/>
              <a:buAutoNum type="alphaLcParenR"/>
            </a:pPr>
            <a:r>
              <a:rPr lang="tr-TR" b="1" dirty="0" smtClean="0">
                <a:solidFill>
                  <a:srgbClr val="0070C0"/>
                </a:solidFill>
              </a:rPr>
              <a:t>Kaynak kodlama özelliğine sahip olmalıdır.</a:t>
            </a:r>
          </a:p>
          <a:p>
            <a:pPr marL="514350" indent="-514350">
              <a:buFont typeface="+mj-lt"/>
              <a:buAutoNum type="alphaLcParenR"/>
            </a:pPr>
            <a:r>
              <a:rPr lang="tr-TR" b="1" dirty="0" smtClean="0">
                <a:solidFill>
                  <a:srgbClr val="0070C0"/>
                </a:solidFill>
              </a:rPr>
              <a:t>Kaynak düzlem ve rolüne uygun davranmalıdır.</a:t>
            </a:r>
          </a:p>
          <a:p>
            <a:pPr marL="514350" indent="-514350">
              <a:buFont typeface="+mj-lt"/>
              <a:buAutoNum type="alphaLcParenR"/>
            </a:pPr>
            <a:r>
              <a:rPr lang="tr-TR" b="1" dirty="0" smtClean="0">
                <a:solidFill>
                  <a:srgbClr val="0070C0"/>
                </a:solidFill>
              </a:rPr>
              <a:t>Kaynak tanınmalıdır. </a:t>
            </a:r>
            <a:endParaRPr lang="tr-TR" b="1" dirty="0">
              <a:solidFill>
                <a:srgbClr val="00B050"/>
              </a:solidFill>
            </a:endParaRPr>
          </a:p>
        </p:txBody>
      </p:sp>
      <p:pic>
        <p:nvPicPr>
          <p:cNvPr id="8194" name="Picture 2" descr="C:\Users\Se7en\Desktop\imagesW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2376264" cy="1440160"/>
          </a:xfrm>
          <a:prstGeom prst="rect">
            <a:avLst/>
          </a:prstGeom>
          <a:noFill/>
        </p:spPr>
      </p:pic>
      <p:pic>
        <p:nvPicPr>
          <p:cNvPr id="9218" name="Picture 2" descr="C:\Users\Se7en\Desktop\vv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2808312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58616" cy="1162050"/>
          </a:xfrm>
        </p:spPr>
        <p:txBody>
          <a:bodyPr/>
          <a:lstStyle/>
          <a:p>
            <a:pPr algn="ctr"/>
            <a:r>
              <a:rPr lang="tr-TR" sz="3200" dirty="0" smtClean="0"/>
              <a:t>İ</a:t>
            </a:r>
            <a:r>
              <a:rPr lang="tr-TR" dirty="0" smtClean="0"/>
              <a:t>LETİŞİMİN </a:t>
            </a:r>
            <a:r>
              <a:rPr lang="tr-TR" sz="3200" dirty="0" smtClean="0"/>
              <a:t>T</a:t>
            </a:r>
            <a:r>
              <a:rPr lang="tr-TR" dirty="0" smtClean="0"/>
              <a:t>EMEL </a:t>
            </a:r>
            <a:r>
              <a:rPr lang="tr-TR" sz="3200" dirty="0" smtClean="0"/>
              <a:t>Ö</a:t>
            </a:r>
            <a:r>
              <a:rPr lang="tr-TR" dirty="0" smtClean="0"/>
              <a:t>ĞELERİ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779912" y="273050"/>
            <a:ext cx="5184576" cy="639631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tr-TR" b="1" u="sng" dirty="0" smtClean="0">
                <a:solidFill>
                  <a:srgbClr val="0070C0"/>
                </a:solidFill>
              </a:rPr>
              <a:t>2-MESAJ</a:t>
            </a:r>
          </a:p>
          <a:p>
            <a:r>
              <a:rPr lang="tr-TR" dirty="0"/>
              <a:t>Bir iletişim sürecinde mesaj, kaynak ve alıcı için aynı </a:t>
            </a:r>
            <a:r>
              <a:rPr lang="tr-TR" dirty="0" smtClean="0"/>
              <a:t>anlamı </a:t>
            </a:r>
            <a:r>
              <a:rPr lang="tr-TR" dirty="0"/>
              <a:t>taşıyan, sembollerle ifade edilen, duygu, düşünce ve tutumlardır. </a:t>
            </a:r>
          </a:p>
          <a:p>
            <a:r>
              <a:rPr lang="tr-TR" dirty="0" smtClean="0"/>
              <a:t>Mesaj </a:t>
            </a:r>
            <a:r>
              <a:rPr lang="tr-TR" dirty="0"/>
              <a:t>kaynaktan alıcıya yazıyla, sözle ya da </a:t>
            </a:r>
            <a:r>
              <a:rPr lang="tr-TR" dirty="0" smtClean="0"/>
              <a:t>işaretlerle </a:t>
            </a:r>
            <a:r>
              <a:rPr lang="tr-TR" dirty="0"/>
              <a:t>iletilebilir. </a:t>
            </a:r>
            <a:endParaRPr lang="tr-TR" dirty="0" smtClean="0"/>
          </a:p>
          <a:p>
            <a:r>
              <a:rPr lang="tr-TR" dirty="0" smtClean="0"/>
              <a:t>Mesaj </a:t>
            </a:r>
            <a:r>
              <a:rPr lang="tr-TR" dirty="0"/>
              <a:t>alıcıya ait ne kadar çok duyu </a:t>
            </a:r>
            <a:r>
              <a:rPr lang="tr-TR" dirty="0" smtClean="0"/>
              <a:t>organına </a:t>
            </a:r>
            <a:r>
              <a:rPr lang="tr-TR" dirty="0"/>
              <a:t>ulaşırsa, iletişim o derece başarılı olur. </a:t>
            </a:r>
            <a:endParaRPr lang="tr-TR" dirty="0" smtClean="0"/>
          </a:p>
          <a:p>
            <a:r>
              <a:rPr lang="tr-TR" dirty="0" smtClean="0"/>
              <a:t>Orijinal mesaj ve algılanan mesaj arasında fark ne kadar büyürse, kişilerarası iletişim o kadar zayıflar; mesajın anlamında o ölçüde sapma olur.</a:t>
            </a:r>
          </a:p>
          <a:p>
            <a:endParaRPr lang="tr-TR" dirty="0"/>
          </a:p>
          <a:p>
            <a:r>
              <a:rPr lang="tr-TR" dirty="0"/>
              <a:t>Mesajın üç </a:t>
            </a:r>
            <a:r>
              <a:rPr lang="tr-TR" dirty="0" smtClean="0"/>
              <a:t>unsuru </a:t>
            </a:r>
            <a:r>
              <a:rPr lang="tr-TR" dirty="0"/>
              <a:t>bulunmaktadır. </a:t>
            </a:r>
            <a:endParaRPr lang="tr-TR" dirty="0" smtClean="0"/>
          </a:p>
          <a:p>
            <a:r>
              <a:rPr lang="tr-TR" dirty="0" smtClean="0"/>
              <a:t>Bunlar</a:t>
            </a:r>
            <a:r>
              <a:rPr lang="tr-TR" dirty="0"/>
              <a:t>; sözcük, ses ve beden dilidir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Bu üç unsurun iletişimdeki ağırlıkları %55 ile en fazla beden </a:t>
            </a:r>
            <a:r>
              <a:rPr lang="tr-TR" dirty="0" smtClean="0"/>
              <a:t>dili, %</a:t>
            </a:r>
            <a:r>
              <a:rPr lang="tr-TR" dirty="0"/>
              <a:t>38 ile ses, %7 ile sözcük olarak sıralanmaktadır.</a:t>
            </a:r>
          </a:p>
          <a:p>
            <a:endParaRPr lang="tr-TR" b="1" dirty="0">
              <a:solidFill>
                <a:srgbClr val="00B050"/>
              </a:solidFill>
            </a:endParaRPr>
          </a:p>
        </p:txBody>
      </p:sp>
      <p:pic>
        <p:nvPicPr>
          <p:cNvPr id="10242" name="Picture 2" descr="C:\Users\Se7en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160240" cy="1296144"/>
          </a:xfrm>
          <a:prstGeom prst="rect">
            <a:avLst/>
          </a:prstGeom>
          <a:noFill/>
        </p:spPr>
      </p:pic>
      <p:graphicFrame>
        <p:nvGraphicFramePr>
          <p:cNvPr id="8" name="6 İçerik Yer Tutucusu"/>
          <p:cNvGraphicFramePr>
            <a:graphicFrameLocks/>
          </p:cNvGraphicFramePr>
          <p:nvPr/>
        </p:nvGraphicFramePr>
        <p:xfrm>
          <a:off x="179512" y="3212976"/>
          <a:ext cx="352839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58616" cy="1162050"/>
          </a:xfrm>
        </p:spPr>
        <p:txBody>
          <a:bodyPr/>
          <a:lstStyle/>
          <a:p>
            <a:pPr algn="ctr"/>
            <a:r>
              <a:rPr lang="tr-TR" sz="3200" dirty="0" smtClean="0"/>
              <a:t>İ</a:t>
            </a:r>
            <a:r>
              <a:rPr lang="tr-TR" dirty="0" smtClean="0"/>
              <a:t>LETİŞİMİN </a:t>
            </a:r>
            <a:r>
              <a:rPr lang="tr-TR" sz="3200" dirty="0" smtClean="0"/>
              <a:t>T</a:t>
            </a:r>
            <a:r>
              <a:rPr lang="tr-TR" dirty="0" smtClean="0"/>
              <a:t>EMEL </a:t>
            </a:r>
            <a:r>
              <a:rPr lang="tr-TR" sz="3200" dirty="0" smtClean="0"/>
              <a:t>Ö</a:t>
            </a:r>
            <a:r>
              <a:rPr lang="tr-TR" dirty="0" smtClean="0"/>
              <a:t>ĞELERİ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995936" y="273050"/>
            <a:ext cx="4968552" cy="40920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400" b="1" u="sng" dirty="0" smtClean="0"/>
              <a:t>Mesajın Taşıması Gereken Özellikler</a:t>
            </a:r>
          </a:p>
          <a:p>
            <a:pPr algn="ctr">
              <a:buNone/>
            </a:pPr>
            <a:endParaRPr lang="tr-TR" sz="2400" b="1" u="sng" dirty="0" smtClean="0"/>
          </a:p>
          <a:p>
            <a:pPr algn="just">
              <a:buFont typeface="Wingdings" pitchFamily="2" charset="2"/>
              <a:buChar char="q"/>
            </a:pPr>
            <a:r>
              <a:rPr lang="tr-TR" sz="2400" dirty="0" smtClean="0"/>
              <a:t>Mesaj Anlaşılır Olmalıdır.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2400" dirty="0" smtClean="0"/>
              <a:t>Mesaj Açık Olmalıdır.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2400" dirty="0" smtClean="0"/>
              <a:t>Mesaj Doğru Zamanda İletilmelidir.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2400" dirty="0" smtClean="0"/>
              <a:t>Mesaj Uygun Kanalı İzlemelidir. </a:t>
            </a:r>
          </a:p>
          <a:p>
            <a:pPr algn="just">
              <a:buFont typeface="Wingdings" pitchFamily="2" charset="2"/>
              <a:buChar char="q"/>
            </a:pPr>
            <a:r>
              <a:rPr lang="tr-TR" sz="2400" dirty="0" smtClean="0"/>
              <a:t>Mesaj Kaynak ve Alıcı Arasında Kalmalıdır.</a:t>
            </a:r>
          </a:p>
          <a:p>
            <a:pPr>
              <a:buNone/>
            </a:pPr>
            <a:endParaRPr lang="tr-TR" b="1" u="sng" dirty="0" smtClean="0">
              <a:solidFill>
                <a:srgbClr val="0070C0"/>
              </a:solidFill>
            </a:endParaRPr>
          </a:p>
        </p:txBody>
      </p:sp>
      <p:sp>
        <p:nvSpPr>
          <p:cNvPr id="6" name="4 İçerik Yer Tutucusu"/>
          <p:cNvSpPr txBox="1">
            <a:spLocks/>
          </p:cNvSpPr>
          <p:nvPr/>
        </p:nvSpPr>
        <p:spPr>
          <a:xfrm>
            <a:off x="251520" y="1556792"/>
            <a:ext cx="3888432" cy="48965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tr-TR" sz="2000" b="1" u="sng" noProof="0" dirty="0" smtClean="0">
                <a:solidFill>
                  <a:srgbClr val="FF0000"/>
                </a:solidFill>
              </a:rPr>
              <a:t>Mesajın etkin iletişim sağlayabilmesi için taşıması gereken özellikler: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tr-TR" sz="2000" b="1" u="sng" noProof="0" dirty="0" smtClean="0">
              <a:solidFill>
                <a:srgbClr val="0070C0"/>
              </a:solidFill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sz="2000" b="1" dirty="0" smtClean="0">
                <a:solidFill>
                  <a:srgbClr val="002060"/>
                </a:solidFill>
              </a:rPr>
              <a:t>Hedefin, bilgi, düşünce ve deneyimlerine uygunluk,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sz="2000" b="1" noProof="0" dirty="0" smtClean="0">
                <a:solidFill>
                  <a:srgbClr val="002060"/>
                </a:solidFill>
              </a:rPr>
              <a:t>Hedefin tutum, inanç ve değer yargılarına uygunluk,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sz="2000" b="1" dirty="0" smtClean="0">
                <a:solidFill>
                  <a:srgbClr val="002060"/>
                </a:solidFill>
              </a:rPr>
              <a:t>Hedefin ihtiyaç, istek ve amaçlarına uygunluk,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sz="2000" b="1" noProof="0" dirty="0" smtClean="0">
                <a:solidFill>
                  <a:srgbClr val="002060"/>
                </a:solidFill>
              </a:rPr>
              <a:t>Hedefin ilgi alanlarına uygunluk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sz="2000" b="1" dirty="0" smtClean="0">
                <a:solidFill>
                  <a:srgbClr val="002060"/>
                </a:solidFill>
              </a:rPr>
              <a:t>Hedefin toplum içindeki rollerine ve konumuna uygunluk göstermelidir. </a:t>
            </a:r>
            <a:endParaRPr lang="tr-TR" sz="2000" b="1" noProof="0" dirty="0" smtClean="0">
              <a:solidFill>
                <a:srgbClr val="002060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32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Se7e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89040"/>
            <a:ext cx="396044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58616" cy="1162050"/>
          </a:xfrm>
        </p:spPr>
        <p:txBody>
          <a:bodyPr/>
          <a:lstStyle/>
          <a:p>
            <a:pPr algn="ctr"/>
            <a:r>
              <a:rPr lang="tr-TR" sz="3200" dirty="0" smtClean="0"/>
              <a:t>İ</a:t>
            </a:r>
            <a:r>
              <a:rPr lang="tr-TR" dirty="0" smtClean="0"/>
              <a:t>LETİŞİMİN </a:t>
            </a:r>
            <a:r>
              <a:rPr lang="tr-TR" sz="3200" dirty="0" smtClean="0"/>
              <a:t>T</a:t>
            </a:r>
            <a:r>
              <a:rPr lang="tr-TR" dirty="0" smtClean="0"/>
              <a:t>EMEL </a:t>
            </a:r>
            <a:r>
              <a:rPr lang="tr-TR" sz="3200" dirty="0" smtClean="0"/>
              <a:t>Ö</a:t>
            </a:r>
            <a:r>
              <a:rPr lang="tr-TR" dirty="0" smtClean="0"/>
              <a:t>ĞELERİ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995936" y="273050"/>
            <a:ext cx="4968552" cy="43080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400" b="1" u="sng" dirty="0" smtClean="0"/>
              <a:t>5-ALICI (Hedef)</a:t>
            </a:r>
          </a:p>
          <a:p>
            <a:r>
              <a:rPr lang="tr-TR" sz="2400" dirty="0" smtClean="0"/>
              <a:t>Etkin bir iletişim için alıcıda bulunması gereken özellikler: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Mesajı algılayabilmelidir.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Bilgili olmalı ve bir geri-besleme sistemine sahip olmalıdır.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Seçici olmamalıdır.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Bulunduğu düzleme uyabilmelidir.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Kaynak olma özelliği taşımalıdır.</a:t>
            </a:r>
          </a:p>
          <a:p>
            <a:pPr>
              <a:buNone/>
            </a:pPr>
            <a:endParaRPr lang="tr-TR" sz="2400" dirty="0"/>
          </a:p>
        </p:txBody>
      </p:sp>
      <p:sp>
        <p:nvSpPr>
          <p:cNvPr id="6" name="4 İçerik Yer Tutucusu"/>
          <p:cNvSpPr txBox="1">
            <a:spLocks/>
          </p:cNvSpPr>
          <p:nvPr/>
        </p:nvSpPr>
        <p:spPr>
          <a:xfrm>
            <a:off x="251520" y="1556792"/>
            <a:ext cx="3672408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tr-TR" sz="2000" b="1" u="sng" noProof="0" dirty="0" smtClean="0">
              <a:solidFill>
                <a:srgbClr val="0070C0"/>
              </a:solidFill>
            </a:endParaRPr>
          </a:p>
          <a:p>
            <a:pPr algn="ctr"/>
            <a:r>
              <a:rPr lang="tr-TR" sz="2800" dirty="0" smtClean="0"/>
              <a:t>Etkin iletişim için, alıcının aktif bir dinleyici olması gerekir.</a:t>
            </a:r>
          </a:p>
          <a:p>
            <a:pPr algn="ctr"/>
            <a:endParaRPr lang="tr-TR" sz="2800" dirty="0" smtClean="0"/>
          </a:p>
          <a:p>
            <a:pPr algn="ctr"/>
            <a:r>
              <a:rPr lang="tr-TR" sz="2800" b="1" dirty="0" smtClean="0">
                <a:solidFill>
                  <a:srgbClr val="C00000"/>
                </a:solidFill>
              </a:rPr>
              <a:t>Aktif bir dinleyici olmak için, alıcının:</a:t>
            </a:r>
          </a:p>
          <a:p>
            <a:pPr>
              <a:buFont typeface="Wingdings" pitchFamily="2" charset="2"/>
              <a:buChar char="ü"/>
            </a:pPr>
            <a:r>
              <a:rPr lang="tr-TR" sz="2800" b="1" dirty="0" smtClean="0"/>
              <a:t>Etkin sessizlik içinde olması, </a:t>
            </a:r>
          </a:p>
          <a:p>
            <a:pPr>
              <a:buFont typeface="Wingdings" pitchFamily="2" charset="2"/>
              <a:buChar char="ü"/>
            </a:pPr>
            <a:r>
              <a:rPr lang="tr-TR" sz="2800" b="1" dirty="0" smtClean="0"/>
              <a:t>Dinlerken her türlü önyargı, </a:t>
            </a:r>
            <a:r>
              <a:rPr lang="tr-TR" sz="2800" b="1" dirty="0" err="1" smtClean="0"/>
              <a:t>öntipler</a:t>
            </a:r>
            <a:r>
              <a:rPr lang="tr-TR" sz="2800" b="1" dirty="0" smtClean="0"/>
              <a:t>, değerlendirmeler ve genellemeden kendini uzak tutması,</a:t>
            </a:r>
          </a:p>
          <a:p>
            <a:pPr>
              <a:buFont typeface="Wingdings" pitchFamily="2" charset="2"/>
              <a:buChar char="ü"/>
            </a:pPr>
            <a:r>
              <a:rPr lang="tr-TR" sz="2800" b="1" dirty="0" smtClean="0"/>
              <a:t>Göndericiye karşı empati göstermesi,</a:t>
            </a:r>
          </a:p>
          <a:p>
            <a:pPr>
              <a:buFont typeface="Wingdings" pitchFamily="2" charset="2"/>
              <a:buChar char="ü"/>
            </a:pPr>
            <a:r>
              <a:rPr lang="tr-TR" sz="2800" b="1" dirty="0" smtClean="0"/>
              <a:t>Sabırlı olması ve konuşmacının sözünü kesmemesi gerekir.  </a:t>
            </a:r>
            <a:endParaRPr lang="tr-TR" sz="2800" b="1" dirty="0"/>
          </a:p>
        </p:txBody>
      </p:sp>
      <p:pic>
        <p:nvPicPr>
          <p:cNvPr id="6146" name="Picture 2" descr="C:\Users\Se7en\Desktop\indexs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149080"/>
            <a:ext cx="1838325" cy="2486025"/>
          </a:xfrm>
          <a:prstGeom prst="rect">
            <a:avLst/>
          </a:prstGeom>
          <a:noFill/>
        </p:spPr>
      </p:pic>
      <p:pic>
        <p:nvPicPr>
          <p:cNvPr id="6147" name="Picture 3" descr="C:\Users\Se7en\Desktop\imagesc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437112"/>
            <a:ext cx="2619375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300192" y="260648"/>
            <a:ext cx="2602631" cy="1030436"/>
          </a:xfrm>
        </p:spPr>
        <p:txBody>
          <a:bodyPr>
            <a:normAutofit fontScale="90000"/>
          </a:bodyPr>
          <a:lstStyle/>
          <a:p>
            <a:r>
              <a:rPr lang="tr-TR" sz="3200" u="sng" dirty="0" smtClean="0"/>
              <a:t>#Algılama ve Değerlendirme 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23528" y="2420888"/>
            <a:ext cx="8496944" cy="17281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sz="2800" dirty="0" smtClean="0"/>
          </a:p>
          <a:p>
            <a:pPr algn="ctr">
              <a:buNone/>
            </a:pPr>
            <a:r>
              <a:rPr lang="tr-TR" sz="2800" b="1" dirty="0" smtClean="0"/>
              <a:t>SEN NE KADAR BİLİRSEN BİL, SENİN BİLDİĞİN BAŞKASININ ANLADIĞI KADARDIR.</a:t>
            </a:r>
          </a:p>
          <a:p>
            <a:pPr>
              <a:buNone/>
            </a:pPr>
            <a:endParaRPr lang="tr-TR" sz="2400" dirty="0"/>
          </a:p>
        </p:txBody>
      </p:sp>
      <p:pic>
        <p:nvPicPr>
          <p:cNvPr id="8194" name="Picture 2" descr="C:\Users\Se7en\Desktop\indexm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365104"/>
            <a:ext cx="2105025" cy="2171700"/>
          </a:xfrm>
          <a:prstGeom prst="rect">
            <a:avLst/>
          </a:prstGeom>
          <a:noFill/>
        </p:spPr>
      </p:pic>
      <p:pic>
        <p:nvPicPr>
          <p:cNvPr id="8195" name="Picture 3" descr="C:\Users\Se7en\Desktop\a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638425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979712" y="188640"/>
            <a:ext cx="489654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 smtClean="0"/>
              <a:t>ETKİLİ İLETİŞİM</a:t>
            </a:r>
            <a:br>
              <a:rPr lang="tr-TR" sz="3200" dirty="0" smtClean="0"/>
            </a:br>
            <a:r>
              <a:rPr lang="tr-TR" sz="3200" dirty="0" smtClean="0"/>
              <a:t>= </a:t>
            </a:r>
            <a:br>
              <a:rPr lang="tr-TR" sz="3200" dirty="0" smtClean="0"/>
            </a:br>
            <a:r>
              <a:rPr lang="tr-TR" sz="3200" dirty="0" smtClean="0"/>
              <a:t>DİAA FORMÜLÜ</a:t>
            </a:r>
            <a:endParaRPr lang="tr-TR" sz="3200" u="sng" dirty="0" smtClean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251520" y="1844824"/>
            <a:ext cx="6696744" cy="4824536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§"/>
            </a:pPr>
            <a:r>
              <a:rPr lang="tr-TR" sz="3900" b="1" i="1" dirty="0" smtClean="0"/>
              <a:t>D</a:t>
            </a:r>
            <a:r>
              <a:rPr lang="tr-TR" sz="2400" b="1" i="1" dirty="0" smtClean="0"/>
              <a:t>ikkatleri kazanın.</a:t>
            </a:r>
          </a:p>
          <a:p>
            <a:pPr>
              <a:buNone/>
            </a:pPr>
            <a:r>
              <a:rPr lang="tr-TR" sz="2400" b="1" dirty="0" smtClean="0"/>
              <a:t>Örneğin, çok ilginç bir söz veya anekdot aktararak söze başlayın.</a:t>
            </a:r>
          </a:p>
          <a:p>
            <a:pPr algn="ctr">
              <a:buFont typeface="Wingdings" pitchFamily="2" charset="2"/>
              <a:buChar char="§"/>
            </a:pPr>
            <a:r>
              <a:rPr lang="tr-TR" sz="3900" b="1" i="1" dirty="0" smtClean="0"/>
              <a:t>İ</a:t>
            </a:r>
            <a:r>
              <a:rPr lang="tr-TR" sz="2400" b="1" i="1" dirty="0" smtClean="0"/>
              <a:t>lgi çekin.</a:t>
            </a:r>
          </a:p>
          <a:p>
            <a:pPr>
              <a:buNone/>
            </a:pPr>
            <a:r>
              <a:rPr lang="tr-TR" sz="2400" b="1" dirty="0" smtClean="0"/>
              <a:t>Dinleyenlere konunuzun neden önemli olduğunu anlatın.</a:t>
            </a:r>
          </a:p>
          <a:p>
            <a:pPr algn="ctr">
              <a:buFont typeface="Wingdings" pitchFamily="2" charset="2"/>
              <a:buChar char="§"/>
            </a:pPr>
            <a:r>
              <a:rPr lang="tr-TR" sz="3900" b="1" i="1" dirty="0" smtClean="0"/>
              <a:t>A</a:t>
            </a:r>
            <a:r>
              <a:rPr lang="tr-TR" sz="2400" b="1" i="1" dirty="0" smtClean="0"/>
              <a:t>rzu yaratın.</a:t>
            </a:r>
          </a:p>
          <a:p>
            <a:pPr>
              <a:buNone/>
            </a:pPr>
            <a:r>
              <a:rPr lang="tr-TR" sz="2400" b="1" dirty="0" smtClean="0"/>
              <a:t>Görüşlerinizin onlar için yararlı olacağını belirtin.</a:t>
            </a:r>
          </a:p>
          <a:p>
            <a:pPr algn="ctr">
              <a:buFont typeface="Wingdings" pitchFamily="2" charset="2"/>
              <a:buChar char="§"/>
            </a:pPr>
            <a:r>
              <a:rPr lang="tr-TR" sz="3900" b="1" i="1" dirty="0" smtClean="0"/>
              <a:t>A</a:t>
            </a:r>
            <a:r>
              <a:rPr lang="tr-TR" sz="2400" b="1" i="1" dirty="0" smtClean="0"/>
              <a:t>nlaşma sağlayın. </a:t>
            </a:r>
          </a:p>
          <a:p>
            <a:pPr>
              <a:buNone/>
            </a:pPr>
            <a:r>
              <a:rPr lang="tr-TR" sz="2400" b="1" dirty="0" smtClean="0"/>
              <a:t>Dinleyicilere, tezinizin onlar için de aslında ne kadar yararlı olduğunu kabul ettirmeye çalışın. </a:t>
            </a:r>
            <a:endParaRPr lang="tr-TR" sz="2400" dirty="0" smtClean="0"/>
          </a:p>
          <a:p>
            <a:pPr>
              <a:buNone/>
            </a:pPr>
            <a:endParaRPr lang="tr-TR" sz="2400" dirty="0"/>
          </a:p>
        </p:txBody>
      </p:sp>
      <p:pic>
        <p:nvPicPr>
          <p:cNvPr id="11267" name="Picture 3" descr="C:\Users\Se7en\Desktop\indexJ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708920"/>
            <a:ext cx="2524125" cy="2889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 txBox="1">
            <a:spLocks/>
          </p:cNvSpPr>
          <p:nvPr/>
        </p:nvSpPr>
        <p:spPr>
          <a:xfrm>
            <a:off x="755576" y="3789040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tr-TR" dirty="0" smtClean="0"/>
              <a:t>Hasan TUTAR, M. Kemal YILMAZ, Ömer EROĞLU, </a:t>
            </a:r>
          </a:p>
          <a:p>
            <a:pPr>
              <a:buFont typeface="Arial" pitchFamily="34" charset="0"/>
              <a:buNone/>
            </a:pPr>
            <a:r>
              <a:rPr lang="tr-TR" dirty="0" smtClean="0"/>
              <a:t>	“</a:t>
            </a:r>
            <a:r>
              <a:rPr lang="tr-TR" b="1" dirty="0" smtClean="0"/>
              <a:t>GENEL ve TEKNİK İLETİŞİM</a:t>
            </a:r>
            <a:r>
              <a:rPr lang="tr-TR" dirty="0" smtClean="0"/>
              <a:t>”, Seçkin Yayınları, Eylül 2017, Ankara.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971600" y="2276872"/>
            <a:ext cx="3008313" cy="1162050"/>
          </a:xfrm>
        </p:spPr>
        <p:txBody>
          <a:bodyPr/>
          <a:lstStyle/>
          <a:p>
            <a:r>
              <a:rPr lang="tr-TR" i="1" dirty="0" smtClean="0"/>
              <a:t>Yararlanılan Kaynak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0531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63408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tr-TR" sz="3600" i="1" dirty="0" smtClean="0"/>
              <a:t>İÇİNDEKİLER</a:t>
            </a:r>
            <a:endParaRPr lang="tr-TR" sz="3600" i="1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39952" y="1412776"/>
            <a:ext cx="4824536" cy="525658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İLETİŞİMİN TEMEL ÖZELLİKLERİ</a:t>
            </a:r>
          </a:p>
          <a:p>
            <a:endParaRPr lang="tr-TR" dirty="0" smtClean="0"/>
          </a:p>
          <a:p>
            <a:r>
              <a:rPr lang="tr-TR" dirty="0" smtClean="0"/>
              <a:t>İLETİŞİM SÜRECİ ve ÖĞELERİ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29523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3 İçerik Yer Tutucusu"/>
          <p:cNvSpPr txBox="1">
            <a:spLocks/>
          </p:cNvSpPr>
          <p:nvPr/>
        </p:nvSpPr>
        <p:spPr>
          <a:xfrm>
            <a:off x="179512" y="1052736"/>
            <a:ext cx="4316288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309634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653136"/>
            <a:ext cx="3168352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Se7en\Desktop\D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1196752"/>
            <a:ext cx="4464496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179512" y="273050"/>
            <a:ext cx="3286001" cy="1162050"/>
          </a:xfrm>
        </p:spPr>
        <p:txBody>
          <a:bodyPr/>
          <a:lstStyle/>
          <a:p>
            <a:pPr algn="ctr"/>
            <a:r>
              <a:rPr lang="tr-TR" sz="3200" dirty="0" smtClean="0"/>
              <a:t>İ</a:t>
            </a:r>
            <a:r>
              <a:rPr lang="tr-TR" dirty="0" smtClean="0"/>
              <a:t>LETİŞİMİN </a:t>
            </a:r>
            <a:r>
              <a:rPr lang="tr-TR" sz="3200" dirty="0" smtClean="0"/>
              <a:t>T</a:t>
            </a:r>
            <a:r>
              <a:rPr lang="tr-TR" dirty="0" smtClean="0"/>
              <a:t>EMEL </a:t>
            </a:r>
            <a:r>
              <a:rPr lang="tr-TR" sz="3200" dirty="0" smtClean="0"/>
              <a:t>Ö</a:t>
            </a:r>
            <a:r>
              <a:rPr lang="tr-TR" dirty="0" smtClean="0"/>
              <a:t>ZELLİKLERİ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3995936" y="273050"/>
            <a:ext cx="4968552" cy="6324302"/>
          </a:xfrm>
        </p:spPr>
        <p:txBody>
          <a:bodyPr>
            <a:normAutofit/>
          </a:bodyPr>
          <a:lstStyle/>
          <a:p>
            <a:r>
              <a:rPr lang="tr-TR" dirty="0" smtClean="0"/>
              <a:t>İletişim olgusunun temel özellikleri 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tr-TR" dirty="0" smtClean="0"/>
              <a:t>İLETİŞİM İNSAN DAVRANIŞLARININ BİR ÜRÜNÜDÜR.</a:t>
            </a:r>
          </a:p>
          <a:p>
            <a:pPr marL="514350" indent="-514350" algn="ctr">
              <a:buFont typeface="+mj-lt"/>
              <a:buAutoNum type="arabicPeriod"/>
            </a:pPr>
            <a:endParaRPr lang="tr-TR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tr-TR" dirty="0" smtClean="0"/>
              <a:t>İLETİŞİM DİNAMİK BİR OLGUDUR.</a:t>
            </a:r>
          </a:p>
          <a:p>
            <a:pPr marL="514350" indent="-514350" algn="ctr">
              <a:buFont typeface="+mj-lt"/>
              <a:buAutoNum type="arabicPeriod"/>
            </a:pPr>
            <a:endParaRPr lang="tr-TR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tr-TR" dirty="0" smtClean="0"/>
              <a:t>İLETİŞİM BELİRLİ KALIPLARA BAĞLIDIR.</a:t>
            </a:r>
            <a:endParaRPr lang="tr-TR" dirty="0"/>
          </a:p>
        </p:txBody>
      </p:sp>
      <p:sp>
        <p:nvSpPr>
          <p:cNvPr id="7" name="6 Metin Yer Tutucusu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816424" cy="5162252"/>
          </a:xfrm>
        </p:spPr>
        <p:txBody>
          <a:bodyPr>
            <a:normAutofit/>
          </a:bodyPr>
          <a:lstStyle/>
          <a:p>
            <a:r>
              <a:rPr lang="tr-TR" sz="1800" b="1" dirty="0" smtClean="0"/>
              <a:t>İletişim üzerinde yapılan çalışmalara göre; İletişimin 3 temel özelliği vardır.</a:t>
            </a:r>
          </a:p>
          <a:p>
            <a:endParaRPr lang="tr-TR" sz="1800" b="1" dirty="0"/>
          </a:p>
          <a:p>
            <a:pPr>
              <a:buFont typeface="Wingdings" pitchFamily="2" charset="2"/>
              <a:buChar char="ü"/>
            </a:pPr>
            <a:r>
              <a:rPr lang="tr-TR" sz="1800" b="1" dirty="0" smtClean="0"/>
              <a:t>İletişim etkinliği insanları gerektirir.</a:t>
            </a:r>
          </a:p>
          <a:p>
            <a:pPr>
              <a:buFont typeface="Wingdings" pitchFamily="2" charset="2"/>
              <a:buChar char="ü"/>
            </a:pPr>
            <a:r>
              <a:rPr lang="tr-TR" sz="1800" b="1" dirty="0" smtClean="0"/>
              <a:t>İletişim paylaşmayı gerekli kılar.</a:t>
            </a:r>
          </a:p>
          <a:p>
            <a:pPr>
              <a:buFont typeface="Wingdings" pitchFamily="2" charset="2"/>
              <a:buChar char="ü"/>
            </a:pPr>
            <a:r>
              <a:rPr lang="tr-TR" sz="1800" b="1" dirty="0" smtClean="0"/>
              <a:t>İletişim semboliktir.</a:t>
            </a:r>
          </a:p>
          <a:p>
            <a:endParaRPr lang="tr-TR" sz="1800" b="1" dirty="0"/>
          </a:p>
          <a:p>
            <a:r>
              <a:rPr lang="tr-TR" sz="1800" b="1" dirty="0" smtClean="0"/>
              <a:t>Alıcı ve gönderici mesaja aynı anlamı verdikleri zaman, tam olarak iletişim ortaya çıkar.</a:t>
            </a:r>
            <a:endParaRPr lang="tr-TR" sz="1800" b="1" dirty="0"/>
          </a:p>
        </p:txBody>
      </p:sp>
      <p:pic>
        <p:nvPicPr>
          <p:cNvPr id="2050" name="Picture 2" descr="C:\Users\Se7en\Desktop\indexS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97152"/>
            <a:ext cx="2466975" cy="163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/>
          <a:lstStyle/>
          <a:p>
            <a:r>
              <a:rPr lang="tr-TR" dirty="0" smtClean="0"/>
              <a:t>İletişim Süreci ve Öğeleri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3240360" cy="3384376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Hayatımızın büyük bir bölümünü okumak dinlemek, yazmak, konuşmak gibi faaliyetlere </a:t>
            </a:r>
            <a:r>
              <a:rPr lang="tr-TR" dirty="0" smtClean="0"/>
              <a:t>ayırarak geçirmekteyiz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Yapılan </a:t>
            </a:r>
            <a:r>
              <a:rPr lang="tr-TR" dirty="0"/>
              <a:t>araştırmalar da, iletişimin, iş yaşamında ve günlük yaşamda zamanımızın </a:t>
            </a:r>
            <a:r>
              <a:rPr lang="tr-TR" dirty="0" smtClean="0"/>
              <a:t>büyük bir </a:t>
            </a:r>
            <a:r>
              <a:rPr lang="tr-TR" dirty="0"/>
              <a:t>kısmını aldığını ortaya koymaktadır.</a:t>
            </a:r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>
          <a:xfrm>
            <a:off x="3491880" y="1124745"/>
            <a:ext cx="5194920" cy="3744416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Sözlü ve yazılı iletişimin yanında vücut hareketlerimiz, </a:t>
            </a:r>
            <a:r>
              <a:rPr lang="tr-TR" dirty="0" smtClean="0"/>
              <a:t>yüz ifadelerimiz</a:t>
            </a:r>
            <a:r>
              <a:rPr lang="tr-TR" dirty="0"/>
              <a:t>, sesimizin tonu, diğer insanlarla olan etkileşimlerimizde araya koyduğumuz </a:t>
            </a:r>
            <a:r>
              <a:rPr lang="tr-TR" dirty="0" smtClean="0"/>
              <a:t>mesafe, giydiklerimiz</a:t>
            </a:r>
            <a:r>
              <a:rPr lang="tr-TR" dirty="0"/>
              <a:t>, </a:t>
            </a:r>
            <a:r>
              <a:rPr lang="tr-TR" dirty="0" smtClean="0"/>
              <a:t>içinde bulunduğumuz </a:t>
            </a:r>
            <a:r>
              <a:rPr lang="tr-TR" dirty="0"/>
              <a:t>mekanları düzenleme şeklimiz de, ayrıca bir iletişim aracı </a:t>
            </a:r>
            <a:r>
              <a:rPr lang="tr-TR" dirty="0" smtClean="0"/>
              <a:t>olarak kullanılmaktadır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İçinde </a:t>
            </a:r>
            <a:r>
              <a:rPr lang="tr-TR" dirty="0"/>
              <a:t>bulunduğumuz duygu durumuna ilişkin sesimizin tonu, </a:t>
            </a:r>
            <a:r>
              <a:rPr lang="tr-TR" dirty="0" smtClean="0"/>
              <a:t>söylenilenin içeriğinden çok</a:t>
            </a:r>
            <a:r>
              <a:rPr lang="tr-TR" dirty="0"/>
              <a:t>, ipucunu içinde barındırabilmekte ve iletinin niteliğini </a:t>
            </a:r>
            <a:r>
              <a:rPr lang="tr-TR" dirty="0" smtClean="0"/>
              <a:t>farklılaştırabilmektedir.</a:t>
            </a:r>
            <a:endParaRPr lang="tr-TR" dirty="0"/>
          </a:p>
        </p:txBody>
      </p:sp>
      <p:pic>
        <p:nvPicPr>
          <p:cNvPr id="3076" name="Picture 4" descr="C:\Users\Se7en\Desktop\Adsızwqe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013176"/>
            <a:ext cx="5580112" cy="1581150"/>
          </a:xfrm>
          <a:prstGeom prst="rect">
            <a:avLst/>
          </a:prstGeom>
          <a:noFill/>
        </p:spPr>
      </p:pic>
      <p:pic>
        <p:nvPicPr>
          <p:cNvPr id="3077" name="Picture 5" descr="C:\Users\Se7en\Desktop\indexS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58112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98775" cy="923702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İ</a:t>
            </a:r>
            <a:r>
              <a:rPr lang="tr-TR" dirty="0" smtClean="0"/>
              <a:t>LETİŞİM </a:t>
            </a:r>
            <a:r>
              <a:rPr lang="tr-TR" sz="3200" dirty="0" smtClean="0"/>
              <a:t>S</a:t>
            </a:r>
            <a:r>
              <a:rPr lang="tr-TR" dirty="0" smtClean="0"/>
              <a:t>ÜRECİ NASIL İŞLER?</a:t>
            </a:r>
            <a:endParaRPr lang="tr-TR" dirty="0"/>
          </a:p>
        </p:txBody>
      </p:sp>
      <p:sp>
        <p:nvSpPr>
          <p:cNvPr id="7" name="6 Metin Yer Tutucusu"/>
          <p:cNvSpPr>
            <a:spLocks noGrp="1"/>
          </p:cNvSpPr>
          <p:nvPr>
            <p:ph type="body" sz="half" idx="2"/>
          </p:nvPr>
        </p:nvSpPr>
        <p:spPr>
          <a:xfrm>
            <a:off x="323528" y="1484784"/>
            <a:ext cx="6264696" cy="43204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800" dirty="0"/>
              <a:t>İletişimin kurulabilmesi için bazı temel unsurların </a:t>
            </a:r>
            <a:r>
              <a:rPr lang="tr-TR" sz="1800" dirty="0" smtClean="0"/>
              <a:t>bulunması gerekir. </a:t>
            </a:r>
          </a:p>
          <a:p>
            <a:endParaRPr lang="tr-TR" sz="1800" dirty="0" smtClean="0"/>
          </a:p>
          <a:p>
            <a:pPr>
              <a:buFont typeface="Wingdings" pitchFamily="2" charset="2"/>
              <a:buChar char="ü"/>
            </a:pPr>
            <a:r>
              <a:rPr lang="tr-TR" sz="1800" dirty="0" smtClean="0"/>
              <a:t>Bunlar </a:t>
            </a:r>
            <a:r>
              <a:rPr lang="tr-TR" sz="1800" dirty="0"/>
              <a:t>iletişim süreci için zorunlu olan </a:t>
            </a:r>
            <a:r>
              <a:rPr lang="tr-TR" sz="1800" dirty="0" smtClean="0"/>
              <a:t>unsurlardır </a:t>
            </a:r>
            <a:r>
              <a:rPr lang="tr-TR" sz="1800" dirty="0"/>
              <a:t>ve iletişim kurabilmek için; </a:t>
            </a:r>
            <a:endParaRPr lang="tr-TR" sz="1800" dirty="0" smtClean="0"/>
          </a:p>
          <a:p>
            <a:pPr>
              <a:buFont typeface="Wingdings" pitchFamily="2" charset="2"/>
              <a:buChar char="ü"/>
            </a:pPr>
            <a:r>
              <a:rPr lang="tr-TR" sz="1800" b="1" dirty="0" smtClean="0"/>
              <a:t>kaynak</a:t>
            </a:r>
            <a:r>
              <a:rPr lang="tr-TR" sz="1800" b="1" dirty="0"/>
              <a:t>, </a:t>
            </a:r>
            <a:endParaRPr lang="tr-TR" sz="1800" b="1" dirty="0" smtClean="0"/>
          </a:p>
          <a:p>
            <a:pPr>
              <a:buFont typeface="Wingdings" pitchFamily="2" charset="2"/>
              <a:buChar char="ü"/>
            </a:pPr>
            <a:r>
              <a:rPr lang="tr-TR" sz="1800" b="1" dirty="0" smtClean="0"/>
              <a:t>gönderici</a:t>
            </a:r>
            <a:r>
              <a:rPr lang="tr-TR" sz="1800" b="1" dirty="0"/>
              <a:t>, </a:t>
            </a:r>
            <a:endParaRPr lang="tr-TR" sz="1800" b="1" dirty="0" smtClean="0"/>
          </a:p>
          <a:p>
            <a:pPr>
              <a:buFont typeface="Wingdings" pitchFamily="2" charset="2"/>
              <a:buChar char="ü"/>
            </a:pPr>
            <a:r>
              <a:rPr lang="tr-TR" sz="1800" b="1" dirty="0" smtClean="0"/>
              <a:t>kodlama</a:t>
            </a:r>
            <a:r>
              <a:rPr lang="tr-TR" sz="1800" b="1" dirty="0"/>
              <a:t>, </a:t>
            </a:r>
            <a:endParaRPr lang="tr-TR" sz="1800" b="1" dirty="0" smtClean="0"/>
          </a:p>
          <a:p>
            <a:pPr>
              <a:buFont typeface="Wingdings" pitchFamily="2" charset="2"/>
              <a:buChar char="ü"/>
            </a:pPr>
            <a:r>
              <a:rPr lang="tr-TR" sz="1800" b="1" dirty="0" smtClean="0"/>
              <a:t>mesaj</a:t>
            </a:r>
            <a:r>
              <a:rPr lang="tr-TR" sz="1800" b="1" dirty="0"/>
              <a:t>, </a:t>
            </a:r>
            <a:endParaRPr lang="tr-TR" sz="1800" b="1" dirty="0" smtClean="0"/>
          </a:p>
          <a:p>
            <a:pPr>
              <a:buFont typeface="Wingdings" pitchFamily="2" charset="2"/>
              <a:buChar char="ü"/>
            </a:pPr>
            <a:r>
              <a:rPr lang="tr-TR" sz="1800" b="1" dirty="0" smtClean="0"/>
              <a:t>algılama hedef</a:t>
            </a:r>
            <a:r>
              <a:rPr lang="tr-TR" sz="1800" b="1" dirty="0"/>
              <a:t>, </a:t>
            </a:r>
            <a:endParaRPr lang="tr-TR" sz="1800" b="1" dirty="0" smtClean="0"/>
          </a:p>
          <a:p>
            <a:pPr>
              <a:buFont typeface="Wingdings" pitchFamily="2" charset="2"/>
              <a:buChar char="ü"/>
            </a:pPr>
            <a:r>
              <a:rPr lang="tr-TR" sz="1800" b="1" dirty="0" smtClean="0"/>
              <a:t>geri </a:t>
            </a:r>
            <a:r>
              <a:rPr lang="tr-TR" sz="1800" b="1" dirty="0"/>
              <a:t>bildirim (</a:t>
            </a:r>
            <a:r>
              <a:rPr lang="tr-TR" sz="1800" b="1" dirty="0" err="1"/>
              <a:t>feedback</a:t>
            </a:r>
            <a:r>
              <a:rPr lang="tr-TR" sz="1800" b="1" dirty="0"/>
              <a:t>) ve </a:t>
            </a:r>
            <a:endParaRPr lang="tr-TR" sz="1800" b="1" dirty="0" smtClean="0"/>
          </a:p>
          <a:p>
            <a:pPr>
              <a:buFont typeface="Wingdings" pitchFamily="2" charset="2"/>
              <a:buChar char="ü"/>
            </a:pPr>
            <a:r>
              <a:rPr lang="tr-TR" sz="1800" b="1" dirty="0" smtClean="0"/>
              <a:t>gürültü </a:t>
            </a:r>
            <a:r>
              <a:rPr lang="tr-TR" sz="1800" dirty="0"/>
              <a:t>süreçlerinin varlığı esastır. </a:t>
            </a:r>
            <a:endParaRPr lang="tr-TR" dirty="0"/>
          </a:p>
        </p:txBody>
      </p:sp>
      <p:pic>
        <p:nvPicPr>
          <p:cNvPr id="5122" name="Picture 2" descr="C:\Users\Se7en\Desktop\imagesSDA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1872208" cy="1800200"/>
          </a:xfrm>
          <a:prstGeom prst="rect">
            <a:avLst/>
          </a:prstGeom>
          <a:noFill/>
        </p:spPr>
      </p:pic>
      <p:pic>
        <p:nvPicPr>
          <p:cNvPr id="5123" name="Picture 3" descr="C:\Users\Se7en\Desktop\images8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437112"/>
            <a:ext cx="2381250" cy="170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TEMEL İLETİŞİM SÜRECİ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419872" y="1340768"/>
            <a:ext cx="180020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GÜRÜLTÜ</a:t>
            </a:r>
            <a:endParaRPr lang="tr-TR" dirty="0"/>
          </a:p>
        </p:txBody>
      </p:sp>
      <p:sp>
        <p:nvSpPr>
          <p:cNvPr id="10" name="9 Yuvarlatılmış Dikdörtgen"/>
          <p:cNvSpPr/>
          <p:nvPr/>
        </p:nvSpPr>
        <p:spPr>
          <a:xfrm>
            <a:off x="179512" y="1052736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ÇEVRE</a:t>
            </a:r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>
            <a:off x="539552" y="2132856"/>
            <a:ext cx="1584176" cy="21602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(KAYNAK / GÖNDERİCİ) Duygu, Düşünce, Bilgi Görüş, Davranış, Tutum, İnanç.</a:t>
            </a:r>
            <a:endParaRPr lang="tr-TR" b="1" dirty="0"/>
          </a:p>
        </p:txBody>
      </p:sp>
      <p:sp>
        <p:nvSpPr>
          <p:cNvPr id="12" name="11 Dikdörtgen"/>
          <p:cNvSpPr/>
          <p:nvPr/>
        </p:nvSpPr>
        <p:spPr>
          <a:xfrm>
            <a:off x="2123728" y="2780928"/>
            <a:ext cx="1008112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Mesaj</a:t>
            </a:r>
            <a:endParaRPr lang="tr-TR" b="1" dirty="0"/>
          </a:p>
        </p:txBody>
      </p:sp>
      <p:sp>
        <p:nvSpPr>
          <p:cNvPr id="13" name="12 Dikdörtgen"/>
          <p:cNvSpPr/>
          <p:nvPr/>
        </p:nvSpPr>
        <p:spPr>
          <a:xfrm>
            <a:off x="3491880" y="2924944"/>
            <a:ext cx="1080120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Kanal</a:t>
            </a:r>
            <a:endParaRPr lang="tr-TR" b="1" dirty="0"/>
          </a:p>
        </p:txBody>
      </p:sp>
      <p:sp>
        <p:nvSpPr>
          <p:cNvPr id="14" name="13 Dikdörtgen"/>
          <p:cNvSpPr/>
          <p:nvPr/>
        </p:nvSpPr>
        <p:spPr>
          <a:xfrm>
            <a:off x="5076056" y="2564904"/>
            <a:ext cx="864096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Kod </a:t>
            </a:r>
          </a:p>
          <a:p>
            <a:pPr algn="ctr"/>
            <a:r>
              <a:rPr lang="tr-TR" b="1" dirty="0" smtClean="0"/>
              <a:t>Çözme</a:t>
            </a:r>
            <a:endParaRPr lang="tr-TR" b="1" dirty="0"/>
          </a:p>
        </p:txBody>
      </p:sp>
      <p:sp>
        <p:nvSpPr>
          <p:cNvPr id="15" name="14 Dikdörtgen"/>
          <p:cNvSpPr/>
          <p:nvPr/>
        </p:nvSpPr>
        <p:spPr>
          <a:xfrm>
            <a:off x="6372200" y="285293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Filtre</a:t>
            </a:r>
            <a:endParaRPr lang="tr-TR" b="1" dirty="0"/>
          </a:p>
        </p:txBody>
      </p:sp>
      <p:sp>
        <p:nvSpPr>
          <p:cNvPr id="17" name="16 Dikdörtgen"/>
          <p:cNvSpPr/>
          <p:nvPr/>
        </p:nvSpPr>
        <p:spPr>
          <a:xfrm>
            <a:off x="7236296" y="2060848"/>
            <a:ext cx="1584176" cy="23042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(HEDEF/ALICI) Duygu, Düşünce, Bilgi, Görüş, Davranış, Tutum, İnanç</a:t>
            </a:r>
            <a:endParaRPr lang="tr-TR" b="1" dirty="0"/>
          </a:p>
        </p:txBody>
      </p:sp>
      <p:sp>
        <p:nvSpPr>
          <p:cNvPr id="18" name="17 Dikdörtgen"/>
          <p:cNvSpPr/>
          <p:nvPr/>
        </p:nvSpPr>
        <p:spPr>
          <a:xfrm>
            <a:off x="3059832" y="4509120"/>
            <a:ext cx="288032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Geribildirim</a:t>
            </a:r>
          </a:p>
          <a:p>
            <a:pPr algn="ctr"/>
            <a:r>
              <a:rPr lang="tr-TR" b="1" dirty="0" smtClean="0"/>
              <a:t>(Dönüt) (</a:t>
            </a:r>
            <a:r>
              <a:rPr lang="tr-TR" b="1" dirty="0" err="1" smtClean="0"/>
              <a:t>Feedback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19" name="18 Oval"/>
          <p:cNvSpPr/>
          <p:nvPr/>
        </p:nvSpPr>
        <p:spPr>
          <a:xfrm>
            <a:off x="3707904" y="5661248"/>
            <a:ext cx="158417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GÜRÜLTÜ</a:t>
            </a:r>
            <a:endParaRPr lang="tr-TR" dirty="0"/>
          </a:p>
        </p:txBody>
      </p:sp>
      <p:sp>
        <p:nvSpPr>
          <p:cNvPr id="20" name="19 Yuvarlatılmış Dikdörtgen"/>
          <p:cNvSpPr/>
          <p:nvPr/>
        </p:nvSpPr>
        <p:spPr>
          <a:xfrm>
            <a:off x="7308304" y="5877272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ÇEVRE</a:t>
            </a:r>
            <a:endParaRPr lang="tr-TR" dirty="0"/>
          </a:p>
        </p:txBody>
      </p:sp>
      <p:cxnSp>
        <p:nvCxnSpPr>
          <p:cNvPr id="26" name="25 Düz Bağlayıcı"/>
          <p:cNvCxnSpPr>
            <a:stCxn id="15" idx="2"/>
          </p:cNvCxnSpPr>
          <p:nvPr/>
        </p:nvCxnSpPr>
        <p:spPr>
          <a:xfrm>
            <a:off x="6804248" y="3501008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/>
          <p:nvPr/>
        </p:nvCxnSpPr>
        <p:spPr>
          <a:xfrm flipH="1">
            <a:off x="6012160" y="486916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Bağlayıcı"/>
          <p:cNvCxnSpPr>
            <a:endCxn id="18" idx="1"/>
          </p:cNvCxnSpPr>
          <p:nvPr/>
        </p:nvCxnSpPr>
        <p:spPr>
          <a:xfrm>
            <a:off x="1475656" y="494116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Düz Ok Bağlayıcısı"/>
          <p:cNvCxnSpPr/>
          <p:nvPr/>
        </p:nvCxnSpPr>
        <p:spPr>
          <a:xfrm flipV="1">
            <a:off x="1475656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Çentikli Sağ Ok"/>
          <p:cNvSpPr/>
          <p:nvPr/>
        </p:nvSpPr>
        <p:spPr>
          <a:xfrm>
            <a:off x="3203848" y="2996952"/>
            <a:ext cx="21602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36 Çentikli Sağ Ok"/>
          <p:cNvSpPr/>
          <p:nvPr/>
        </p:nvSpPr>
        <p:spPr>
          <a:xfrm>
            <a:off x="4644008" y="2996952"/>
            <a:ext cx="360040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37 Çentikli Sağ Ok"/>
          <p:cNvSpPr/>
          <p:nvPr/>
        </p:nvSpPr>
        <p:spPr>
          <a:xfrm>
            <a:off x="6012160" y="2996952"/>
            <a:ext cx="288032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İletişim süreci, kaynağın bir mesajı anlaşılabilir biçimde kodlayarak, alıcıya gönderilmesiyle başlar.</a:t>
            </a:r>
          </a:p>
          <a:p>
            <a:endParaRPr lang="tr-TR" dirty="0" smtClean="0"/>
          </a:p>
          <a:p>
            <a:r>
              <a:rPr lang="tr-TR" dirty="0" smtClean="0"/>
              <a:t>İletişim sürecinde </a:t>
            </a:r>
            <a:r>
              <a:rPr lang="tr-TR" b="1" dirty="0" smtClean="0"/>
              <a:t>kaynak</a:t>
            </a:r>
            <a:r>
              <a:rPr lang="tr-TR" dirty="0" smtClean="0"/>
              <a:t>, iletmek istediği </a:t>
            </a:r>
            <a:r>
              <a:rPr lang="tr-TR" b="1" dirty="0" smtClean="0"/>
              <a:t>mesajı</a:t>
            </a:r>
            <a:r>
              <a:rPr lang="tr-TR" dirty="0" smtClean="0"/>
              <a:t>, önce hedef tarafından algılanabilir ve anlaşılabilir işaretlere dönüştürür; </a:t>
            </a:r>
            <a:r>
              <a:rPr lang="tr-TR" b="1" dirty="0" smtClean="0"/>
              <a:t>yani kodlar.</a:t>
            </a:r>
          </a:p>
          <a:p>
            <a:pPr>
              <a:buNone/>
            </a:pPr>
            <a:r>
              <a:rPr lang="tr-TR" b="1" dirty="0" smtClean="0"/>
              <a:t> </a:t>
            </a:r>
            <a:endParaRPr lang="tr-TR" b="1" dirty="0"/>
          </a:p>
          <a:p>
            <a:r>
              <a:rPr lang="tr-TR" dirty="0" smtClean="0"/>
              <a:t>Kodladığı mesajı bir araç (sözel veya görsel) veya </a:t>
            </a:r>
            <a:r>
              <a:rPr lang="tr-TR" b="1" dirty="0" smtClean="0"/>
              <a:t>kanal</a:t>
            </a:r>
            <a:r>
              <a:rPr lang="tr-TR" dirty="0" smtClean="0"/>
              <a:t> aracılığıyla gönderir. </a:t>
            </a:r>
            <a:endParaRPr lang="tr-TR" dirty="0"/>
          </a:p>
        </p:txBody>
      </p:sp>
      <p:pic>
        <p:nvPicPr>
          <p:cNvPr id="6146" name="Picture 2" descr="C:\Users\Se7en\Desktop\images941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797152"/>
            <a:ext cx="2466975" cy="1919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184576"/>
          </a:xfrm>
        </p:spPr>
        <p:txBody>
          <a:bodyPr>
            <a:normAutofit/>
          </a:bodyPr>
          <a:lstStyle/>
          <a:p>
            <a:r>
              <a:rPr lang="tr-TR" dirty="0" smtClean="0"/>
              <a:t>Mesajı alan hedef, gönderilen mesajın kodunu açar, onu algılar; yani yorumlar ve bu yoruma göre tepkisini kodlayıp geri gönderir </a:t>
            </a:r>
            <a:r>
              <a:rPr lang="tr-TR" b="1" dirty="0" smtClean="0"/>
              <a:t>(geri bildirim). </a:t>
            </a:r>
          </a:p>
          <a:p>
            <a:r>
              <a:rPr lang="tr-TR" dirty="0" smtClean="0"/>
              <a:t>Kaynak, hedefin tepkisine göre kendi amacının, karşısındakinin algılamasıyla aynı olup olmadığını kontrol etme imkanına sahip olur.</a:t>
            </a:r>
          </a:p>
          <a:p>
            <a:r>
              <a:rPr lang="tr-TR" dirty="0" smtClean="0"/>
              <a:t>İletişimin etkinliği, iletişim sürecinin etkinliğini belirler.</a:t>
            </a:r>
            <a:endParaRPr lang="tr-TR" dirty="0"/>
          </a:p>
        </p:txBody>
      </p:sp>
      <p:pic>
        <p:nvPicPr>
          <p:cNvPr id="6146" name="Picture 2" descr="C:\Users\Se7en\Desktop\images941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085184"/>
            <a:ext cx="1950774" cy="1518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404664"/>
            <a:ext cx="4392488" cy="5904655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İletişim sürecinin önemli bir unsuru da </a:t>
            </a:r>
            <a:r>
              <a:rPr lang="tr-TR" b="1" dirty="0" smtClean="0"/>
              <a:t>çevresel faktör</a:t>
            </a:r>
            <a:r>
              <a:rPr lang="tr-TR" dirty="0" smtClean="0"/>
              <a:t>lerdir. </a:t>
            </a:r>
          </a:p>
          <a:p>
            <a:r>
              <a:rPr lang="tr-TR" dirty="0" smtClean="0"/>
              <a:t>Çevresel faktörler, mesajın iletişim kanalı içinden akışını etkileyen koşulları ifade eder. </a:t>
            </a:r>
          </a:p>
          <a:p>
            <a:r>
              <a:rPr lang="tr-TR" b="1" dirty="0" smtClean="0"/>
              <a:t>Gürültü</a:t>
            </a:r>
            <a:r>
              <a:rPr lang="tr-TR" dirty="0" smtClean="0"/>
              <a:t> bir çevre koşuludur. </a:t>
            </a:r>
          </a:p>
          <a:p>
            <a:r>
              <a:rPr lang="tr-TR" dirty="0" smtClean="0"/>
              <a:t>Gürültü; gönderilen mesaj ile alınan mesaj arasındaki farkı doğuran nedenlerdir.</a:t>
            </a:r>
          </a:p>
          <a:p>
            <a:endParaRPr lang="tr-TR" dirty="0" smtClean="0"/>
          </a:p>
          <a:p>
            <a:pPr algn="ctr"/>
            <a:r>
              <a:rPr lang="tr-TR" b="1" i="1" dirty="0" smtClean="0"/>
              <a:t>Fiziksel Gürültü</a:t>
            </a:r>
            <a:r>
              <a:rPr lang="tr-TR" dirty="0" smtClean="0"/>
              <a:t>; Uçak sesleri, Çocuk ağlaması,</a:t>
            </a:r>
          </a:p>
          <a:p>
            <a:pPr algn="ctr"/>
            <a:r>
              <a:rPr lang="tr-TR" b="1" i="1" dirty="0" err="1" smtClean="0"/>
              <a:t>Fizyo</a:t>
            </a:r>
            <a:r>
              <a:rPr lang="tr-TR" b="1" i="1" dirty="0" smtClean="0"/>
              <a:t>-Nörolojik Gürültü</a:t>
            </a:r>
            <a:r>
              <a:rPr lang="tr-TR" dirty="0" smtClean="0"/>
              <a:t>, İşitme, görme bozukluğu, açlık, yorgunluk vb.</a:t>
            </a:r>
          </a:p>
          <a:p>
            <a:pPr algn="ctr"/>
            <a:r>
              <a:rPr lang="tr-TR" b="1" i="1" dirty="0" smtClean="0"/>
              <a:t>Psikolojik Gürültü</a:t>
            </a:r>
            <a:r>
              <a:rPr lang="tr-TR" dirty="0" smtClean="0"/>
              <a:t>; şiddetli heyecan, korku, sevinç</a:t>
            </a:r>
          </a:p>
          <a:p>
            <a:pPr algn="ctr"/>
            <a:r>
              <a:rPr lang="tr-TR" b="1" i="1" dirty="0" smtClean="0"/>
              <a:t>Toplumsal Gürültü</a:t>
            </a:r>
            <a:r>
              <a:rPr lang="tr-TR" dirty="0" smtClean="0"/>
              <a:t>; tarafların bilgi düzeyleri, kültürel çevre ve yaşantıları arasındaki ayrımlar vb.</a:t>
            </a:r>
            <a:endParaRPr lang="tr-TR" dirty="0"/>
          </a:p>
        </p:txBody>
      </p:sp>
      <p:pic>
        <p:nvPicPr>
          <p:cNvPr id="7170" name="Picture 2" descr="C:\Users\Se7en\Desktop\imagesfd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32656"/>
            <a:ext cx="2857500" cy="1600200"/>
          </a:xfrm>
          <a:prstGeom prst="rect">
            <a:avLst/>
          </a:prstGeom>
          <a:noFill/>
        </p:spPr>
      </p:pic>
      <p:pic>
        <p:nvPicPr>
          <p:cNvPr id="7171" name="Picture 3" descr="C:\Users\Se7en\Desktop\indexğpo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420888"/>
            <a:ext cx="2752725" cy="1666875"/>
          </a:xfrm>
          <a:prstGeom prst="rect">
            <a:avLst/>
          </a:prstGeom>
          <a:noFill/>
        </p:spPr>
      </p:pic>
      <p:pic>
        <p:nvPicPr>
          <p:cNvPr id="7172" name="Picture 4" descr="C:\Users\Se7en\Desktop\index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725144"/>
            <a:ext cx="3057525" cy="1495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1027</Words>
  <Application>Microsoft Office PowerPoint</Application>
  <PresentationFormat>Ekran Gösterisi (4:3)</PresentationFormat>
  <Paragraphs>172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Ofis Teması</vt:lpstr>
      <vt:lpstr>T.C. ANKARA ÜNİVERSİTESİ   AYAŞ MESLEK YÜKSEK OKULU</vt:lpstr>
      <vt:lpstr>İÇİNDEKİLER</vt:lpstr>
      <vt:lpstr>İLETİŞİMİN TEMEL ÖZELLİKLERİ</vt:lpstr>
      <vt:lpstr>İletişim Süreci ve Öğeleri</vt:lpstr>
      <vt:lpstr>İLETİŞİM SÜRECİ NASIL İŞLER?</vt:lpstr>
      <vt:lpstr>TEMEL İLETİŞİM SÜRECİ</vt:lpstr>
      <vt:lpstr>PowerPoint Sunusu</vt:lpstr>
      <vt:lpstr>PowerPoint Sunusu</vt:lpstr>
      <vt:lpstr>PowerPoint Sunusu</vt:lpstr>
      <vt:lpstr>İLETİŞİMİN TEMEL ÖĞELERİ</vt:lpstr>
      <vt:lpstr>İLETİŞİMİN TEMEL ÖĞELERİ</vt:lpstr>
      <vt:lpstr>İLETİŞİMİN TEMEL ÖĞELERİ</vt:lpstr>
      <vt:lpstr>İLETİŞİMİN TEMEL ÖĞELERİ</vt:lpstr>
      <vt:lpstr>İLETİŞİMİN TEMEL ÖĞELERİ</vt:lpstr>
      <vt:lpstr>#Algılama ve Değerlendirme </vt:lpstr>
      <vt:lpstr>ETKİLİ İLETİŞİM =  DİAA FORMÜLÜ</vt:lpstr>
      <vt:lpstr>Yararlanılan 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53</cp:revision>
  <dcterms:created xsi:type="dcterms:W3CDTF">2018-02-13T07:35:11Z</dcterms:created>
  <dcterms:modified xsi:type="dcterms:W3CDTF">2020-01-15T18:50:27Z</dcterms:modified>
</cp:coreProperties>
</file>