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3" r:id="rId4"/>
    <p:sldId id="266" r:id="rId5"/>
    <p:sldId id="271" r:id="rId6"/>
    <p:sldId id="272" r:id="rId7"/>
    <p:sldId id="275" r:id="rId8"/>
    <p:sldId id="278" r:id="rId9"/>
    <p:sldId id="284" r:id="rId10"/>
    <p:sldId id="286" r:id="rId11"/>
    <p:sldId id="294" r:id="rId12"/>
    <p:sldId id="31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D82FC-BB53-41C9-9905-BB5A1346C3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2B582-EA97-404E-86F4-DFF2107D83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134B-6468-4338-9F28-A0B7FF374BE6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2FF1-3C09-4663-A0CA-9CF6C583E356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7454-27A7-4AFC-B170-70BA793E505D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44D-A972-4E62-9196-2B598D4B7BED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D90-8BCD-4387-B9F0-A50B21D415E2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66B1-E414-44F3-B241-F1C1AFE3CA60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9490-F83E-4CC9-A767-A48824A346C7}" type="datetime1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9909-15BD-43C7-9D5A-EF487B01B489}" type="datetime1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B9EA-1E7A-4C71-A23F-59213A73182F}" type="datetime1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2417-4D95-4E6B-8D21-E8E8211AA25E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AB70-9E15-4FD3-9F63-AE05C8962898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9B8D-251C-4533-9DE0-38201140EF0F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BB4D-FC85-450D-947C-11FC4DD11E1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358057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Örgütsel İletişim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18.04.2018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/>
              <a:t>Örgütsel İletişimin Önemi ve </a:t>
            </a:r>
            <a:r>
              <a:rPr lang="tr-TR" b="1" dirty="0" smtClean="0"/>
              <a:t>Amacı</a:t>
            </a:r>
          </a:p>
          <a:p>
            <a:pPr algn="ctr">
              <a:buNone/>
            </a:pPr>
            <a:endParaRPr lang="tr-TR" b="1" dirty="0" smtClean="0"/>
          </a:p>
          <a:p>
            <a:endParaRPr lang="tr-TR" dirty="0"/>
          </a:p>
          <a:p>
            <a:r>
              <a:rPr lang="tr-TR" dirty="0"/>
              <a:t>İletişim; </a:t>
            </a:r>
          </a:p>
          <a:p>
            <a:pPr lvl="1">
              <a:buNone/>
            </a:pPr>
            <a:r>
              <a:rPr lang="tr-TR" dirty="0"/>
              <a:t> Organizasyonun oluşması, </a:t>
            </a:r>
          </a:p>
          <a:p>
            <a:pPr lvl="1">
              <a:buNone/>
            </a:pPr>
            <a:r>
              <a:rPr lang="tr-TR" dirty="0"/>
              <a:t> Ayakta kalabilmesi, </a:t>
            </a:r>
          </a:p>
          <a:p>
            <a:pPr lvl="1">
              <a:buNone/>
            </a:pPr>
            <a:r>
              <a:rPr lang="tr-TR" dirty="0"/>
              <a:t> Başarılı olabilmesi için vazgeçilmez bir faktördür. </a:t>
            </a:r>
          </a:p>
          <a:p>
            <a:endParaRPr lang="tr-TR" dirty="0"/>
          </a:p>
          <a:p>
            <a:r>
              <a:rPr lang="tr-TR" dirty="0"/>
              <a:t>İletişimin örgütlerdeki belli başlı işlevleri genel </a:t>
            </a:r>
            <a:r>
              <a:rPr lang="tr-TR" dirty="0" smtClean="0"/>
              <a:t>olarak;</a:t>
            </a:r>
          </a:p>
          <a:p>
            <a:pPr lvl="1"/>
            <a:r>
              <a:rPr lang="tr-TR" dirty="0" smtClean="0"/>
              <a:t>bilgi </a:t>
            </a:r>
            <a:r>
              <a:rPr lang="tr-TR" dirty="0"/>
              <a:t>verme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emretme </a:t>
            </a:r>
            <a:r>
              <a:rPr lang="tr-TR" dirty="0"/>
              <a:t>ve öğretme, </a:t>
            </a:r>
            <a:endParaRPr lang="tr-TR" dirty="0" smtClean="0"/>
          </a:p>
          <a:p>
            <a:pPr lvl="1"/>
            <a:r>
              <a:rPr lang="tr-TR" dirty="0" smtClean="0"/>
              <a:t>etkileme(ikna </a:t>
            </a:r>
            <a:r>
              <a:rPr lang="tr-TR" dirty="0"/>
              <a:t>etme) ve birleştirmedir.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b="1" dirty="0" smtClean="0"/>
              <a:t>Biçimsel </a:t>
            </a:r>
            <a:r>
              <a:rPr lang="tr-TR" b="1" dirty="0"/>
              <a:t>iletişim </a:t>
            </a:r>
            <a:r>
              <a:rPr lang="tr-TR" b="1" dirty="0" smtClean="0"/>
              <a:t>Sistemi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Tipik olarak, organizasyon şemasındaki </a:t>
            </a:r>
            <a:r>
              <a:rPr lang="tr-TR" b="1" dirty="0"/>
              <a:t>dikey ve yatay hatlar, biçimsel iletişim kanallarını gösterir. </a:t>
            </a:r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b="1" dirty="0" smtClean="0"/>
              <a:t>Ancak</a:t>
            </a:r>
            <a:r>
              <a:rPr lang="tr-TR" b="1" dirty="0"/>
              <a:t>, organizasyon şeması, biçimsel organizasyonu tam olarak göstermediği gibi, tüm biçimsel iletişim ilişkilerini ve kanallarını da içermez.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Örgütsel iletişim </a:t>
            </a:r>
            <a:r>
              <a:rPr lang="tr-TR" b="1" dirty="0" smtClean="0"/>
              <a:t>biçimleri(araçları)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dirty="0"/>
              <a:t>Bu araçlar yazılı, sözlü, sözsüz, görsel-teknolojik araçlar olmak üzere dört gruba ayrılabilir. </a:t>
            </a: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Örgüt, belirli amaçlara ulaşmak için kurulan beşeri ve fiziksel yapılardır.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Örgüt, örgütsel amaçların gerçekleştirilmesi amacıyla oluşturulmuş yapıyı, yönetim, bu yapının planlar, politikalar ve stratejiler çerçevesinde işletilmesini ifade eder.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Örgütlerin Temel Özellikleri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Her örgütün bir amacı vardır.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bireylerin tek başlarına gerçekleştiremeyecekleri bir amaçtır.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Örgüt </a:t>
            </a:r>
            <a:r>
              <a:rPr lang="tr-TR" dirty="0"/>
              <a:t>üyelerinin davranışları, bu amacın gerçekleştirilmesine yöneliktir. </a:t>
            </a:r>
          </a:p>
          <a:p>
            <a:pPr>
              <a:buNone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r-TR" b="1" dirty="0" smtClean="0"/>
              <a:t>Örgütlerin Temel Özellikleri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Açık sistem olarak organizasyonlar, birbiriyle ilişkili (iletişim içinde olan) "alt sistemlerden oluşur.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Organizasyonun </a:t>
            </a:r>
            <a:r>
              <a:rPr lang="tr-TR" dirty="0"/>
              <a:t>kendisi de, bir "üst sistemin alt sistemidir.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Sistemin </a:t>
            </a:r>
            <a:r>
              <a:rPr lang="tr-TR" dirty="0"/>
              <a:t>ayakta durması ve başarısı, alt </a:t>
            </a:r>
            <a:r>
              <a:rPr lang="tr-TR" dirty="0" smtClean="0"/>
              <a:t>sistemler ve </a:t>
            </a:r>
            <a:r>
              <a:rPr lang="tr-TR" dirty="0"/>
              <a:t>üst sistem arasındaki iletişime bağlıdır. </a:t>
            </a:r>
          </a:p>
          <a:p>
            <a:pPr>
              <a:buNone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b="1" dirty="0" smtClean="0"/>
              <a:t>Örgütün Yapısı ve Örgütlenme Süreci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Üyelerden rollerine uygun davranmaları beklenir.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Örnek </a:t>
            </a:r>
            <a:r>
              <a:rPr lang="tr-TR" dirty="0"/>
              <a:t>olarak, "genel müdür" ile "pazarlama </a:t>
            </a:r>
            <a:r>
              <a:rPr lang="tr-TR" dirty="0" err="1"/>
              <a:t>müdürü"nün</a:t>
            </a:r>
            <a:r>
              <a:rPr lang="tr-TR" dirty="0"/>
              <a:t> göstermesi gereken davranışlar (roller) farklıdır.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üyelerin iletişim davranışları için de geçerlidir.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Örgütün Yapısı ve Örgütlenme Süreci</a:t>
            </a:r>
          </a:p>
          <a:p>
            <a:pPr algn="ctr"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/>
              <a:t>Bir organizasyonun biçimsel yapısı, </a:t>
            </a:r>
          </a:p>
          <a:p>
            <a:pPr>
              <a:buNone/>
            </a:pPr>
            <a:r>
              <a:rPr lang="tr-TR" dirty="0" smtClean="0"/>
              <a:t>	 </a:t>
            </a:r>
            <a:r>
              <a:rPr lang="tr-TR" dirty="0"/>
              <a:t>Biçimsel görevler ve ilişkiler, </a:t>
            </a:r>
          </a:p>
          <a:p>
            <a:pPr>
              <a:buNone/>
            </a:pPr>
            <a:r>
              <a:rPr lang="tr-TR" dirty="0" smtClean="0"/>
              <a:t>	 </a:t>
            </a:r>
            <a:r>
              <a:rPr lang="tr-TR" dirty="0"/>
              <a:t>Görev(iş) tanımları, </a:t>
            </a:r>
          </a:p>
          <a:p>
            <a:pPr>
              <a:buNone/>
            </a:pPr>
            <a:r>
              <a:rPr lang="tr-TR" dirty="0" smtClean="0"/>
              <a:t>	 </a:t>
            </a:r>
            <a:r>
              <a:rPr lang="tr-TR" dirty="0"/>
              <a:t>Biçimsel kurallar (yasa yönetmelik, tüzük </a:t>
            </a:r>
            <a:r>
              <a:rPr lang="tr-TR" dirty="0" err="1"/>
              <a:t>vbg</a:t>
            </a:r>
            <a:r>
              <a:rPr lang="tr-TR" dirty="0"/>
              <a:t>.) </a:t>
            </a:r>
          </a:p>
          <a:p>
            <a:pPr>
              <a:buNone/>
            </a:pPr>
            <a:r>
              <a:rPr lang="tr-TR" dirty="0" smtClean="0"/>
              <a:t>	 </a:t>
            </a:r>
            <a:r>
              <a:rPr lang="tr-TR" dirty="0"/>
              <a:t>Amaç, politika ve prosedürler, </a:t>
            </a:r>
          </a:p>
          <a:p>
            <a:pPr>
              <a:buNone/>
            </a:pPr>
            <a:r>
              <a:rPr lang="tr-TR" dirty="0" smtClean="0"/>
              <a:t>	 </a:t>
            </a:r>
            <a:r>
              <a:rPr lang="tr-TR" dirty="0"/>
              <a:t>Ödüllendirme, </a:t>
            </a:r>
            <a:r>
              <a:rPr lang="tr-TR" dirty="0" err="1"/>
              <a:t>ücretleme</a:t>
            </a:r>
            <a:r>
              <a:rPr lang="tr-TR" dirty="0"/>
              <a:t> ve disiplin düzenlemeleri. </a:t>
            </a:r>
            <a:r>
              <a:rPr lang="tr-TR" dirty="0" err="1"/>
              <a:t>vb'ne</a:t>
            </a:r>
            <a:r>
              <a:rPr lang="tr-TR" dirty="0"/>
              <a:t> göre şekillenir.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 smtClean="0"/>
              <a:t>Örgütün Yapısı ve Örgütlenme Süreci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Organizasyon şeması, bir bakıma biçimsel örgütün "haritası" gibidir.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Genellikle </a:t>
            </a:r>
            <a:r>
              <a:rPr lang="tr-TR" dirty="0"/>
              <a:t>sanıldığı gibi, örgütün tüm yapısal özelliklerini, hatta biçimsel özelliklerinin tümünü göstermez.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</a:t>
            </a:r>
            <a:r>
              <a:rPr lang="tr-TR" dirty="0"/>
              <a:t>, örgütün biçimsel özelliklerini belli ölçüde yansıtır. Buna rağmen, organizasyon şemaları, biçimsel örgüt ve iletişim yapısını anlamak açısından yararlı araçlardır.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dirty="0" smtClean="0"/>
              <a:t>Örgütün Yapısı ve Örgütlenme Süreci</a:t>
            </a:r>
          </a:p>
          <a:p>
            <a:r>
              <a:rPr lang="tr-TR" i="1" dirty="0"/>
              <a:t>Örgütleme süreci ana hatlarıyla şunları </a:t>
            </a:r>
            <a:r>
              <a:rPr lang="tr-TR" i="1" dirty="0" smtClean="0"/>
              <a:t>kapsar:</a:t>
            </a:r>
            <a:endParaRPr lang="tr-TR" i="1" dirty="0"/>
          </a:p>
          <a:p>
            <a:pPr>
              <a:buNone/>
            </a:pPr>
            <a:r>
              <a:rPr lang="tr-TR" dirty="0"/>
              <a:t> Başarılacak amaçların saptanması (hedefler)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 Başarılması gereken işlerin belirlenmesi (işlevler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buNone/>
            </a:pPr>
            <a:r>
              <a:rPr lang="tr-TR" dirty="0"/>
              <a:t> İnsan kaynaklarının değerlendirilmesi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 Fiziksel olanakların değerlendirilmesi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 İşlevlerin, fiziksel olanakların ve insan kaynaklarının örgütsel bir yapı içinde gruplandırılması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 Belirli bir işi yapma yükümlülüğünün (sorumluluk) ve bu işi yapmak için gerekli kararları verme ve harekete geçme hakkının (yetki) </a:t>
            </a:r>
            <a:r>
              <a:rPr lang="tr-TR" dirty="0" smtClean="0"/>
              <a:t>saptanması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buNone/>
            </a:pPr>
            <a:r>
              <a:rPr lang="tr-TR" dirty="0"/>
              <a:t> İşin başarılıp başarılamayacağının değerlendirilmesi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Örgütsel İletişimin Önemi ve </a:t>
            </a:r>
            <a:r>
              <a:rPr lang="tr-TR" b="1" dirty="0" smtClean="0"/>
              <a:t>Amacı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Modern işletmelerde iletişim sorunu çok büyük bir önem taşır.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Eskiden </a:t>
            </a:r>
            <a:r>
              <a:rPr lang="tr-TR" dirty="0"/>
              <a:t>bir işletmede çalışan her eleman astlarını ve üstlerini yakından tanır, onlarla doğrudan doğruya iletişim kurar ve yine elde ettiği bilgileri onlara kolaylıkla iletebilirdi.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512</Words>
  <Application>Microsoft Office PowerPoint</Application>
  <PresentationFormat>Ekran Gösterisi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T.C. ANKARA ÜNİVERSİTESİ   AYAŞ MESLEK YÜKSEK OKULU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  <vt:lpstr>Örgütsel İletişim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8</cp:revision>
  <dcterms:created xsi:type="dcterms:W3CDTF">2018-04-17T21:01:08Z</dcterms:created>
  <dcterms:modified xsi:type="dcterms:W3CDTF">2020-01-15T19:02:22Z</dcterms:modified>
</cp:coreProperties>
</file>