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581B35F-9695-40B9-AA7B-7C46804472C7}" type="datetimeFigureOut">
              <a:rPr lang="tr-TR" smtClean="0"/>
              <a:t>15.01.2020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2743508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81B35F-9695-40B9-AA7B-7C46804472C7}" type="datetimeFigureOut">
              <a:rPr lang="tr-TR" smtClean="0"/>
              <a:t>15.01.2020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182897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81B35F-9695-40B9-AA7B-7C46804472C7}" type="datetimeFigureOut">
              <a:rPr lang="tr-TR" smtClean="0"/>
              <a:t>15.01.2020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228708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81B35F-9695-40B9-AA7B-7C46804472C7}" type="datetimeFigureOut">
              <a:rPr lang="tr-TR" smtClean="0"/>
              <a:t>15.01.2020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48442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581B35F-9695-40B9-AA7B-7C46804472C7}" type="datetimeFigureOut">
              <a:rPr lang="tr-TR" smtClean="0"/>
              <a:t>15.01.2020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37084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81B35F-9695-40B9-AA7B-7C46804472C7}" type="datetimeFigureOut">
              <a:rPr lang="tr-TR" smtClean="0"/>
              <a:t>15.01.2020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414391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81B35F-9695-40B9-AA7B-7C46804472C7}" type="datetimeFigureOut">
              <a:rPr lang="tr-TR" smtClean="0"/>
              <a:t>15.01.2020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52982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81B35F-9695-40B9-AA7B-7C46804472C7}" type="datetimeFigureOut">
              <a:rPr lang="tr-TR" smtClean="0"/>
              <a:t>15.01.2020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27394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81B35F-9695-40B9-AA7B-7C46804472C7}" type="datetimeFigureOut">
              <a:rPr lang="tr-TR" smtClean="0"/>
              <a:t>15.01.2020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302850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81B35F-9695-40B9-AA7B-7C46804472C7}" type="datetimeFigureOut">
              <a:rPr lang="tr-TR" smtClean="0"/>
              <a:t>15.01.2020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178109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81B35F-9695-40B9-AA7B-7C46804472C7}" type="datetimeFigureOut">
              <a:rPr lang="tr-TR" smtClean="0"/>
              <a:t>15.01.2020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F587DE-095C-4DD3-937F-BF05B0C2200E}" type="slidenum">
              <a:rPr lang="tr-TR" smtClean="0"/>
              <a:t>‹#›</a:t>
            </a:fld>
            <a:endParaRPr lang="tr-TR"/>
          </a:p>
        </p:txBody>
      </p:sp>
    </p:spTree>
    <p:extLst>
      <p:ext uri="{BB962C8B-B14F-4D97-AF65-F5344CB8AC3E}">
        <p14:creationId xmlns:p14="http://schemas.microsoft.com/office/powerpoint/2010/main" val="2304787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1B35F-9695-40B9-AA7B-7C46804472C7}" type="datetimeFigureOut">
              <a:rPr lang="tr-TR" smtClean="0"/>
              <a:t>15.01.2020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587DE-095C-4DD3-937F-BF05B0C2200E}" type="slidenum">
              <a:rPr lang="tr-TR" smtClean="0"/>
              <a:t>‹#›</a:t>
            </a:fld>
            <a:endParaRPr lang="tr-TR"/>
          </a:p>
        </p:txBody>
      </p:sp>
    </p:spTree>
    <p:extLst>
      <p:ext uri="{BB962C8B-B14F-4D97-AF65-F5344CB8AC3E}">
        <p14:creationId xmlns:p14="http://schemas.microsoft.com/office/powerpoint/2010/main" val="399080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1426170"/>
          </a:xfrm>
        </p:spPr>
        <p:txBody>
          <a:bodyPr/>
          <a:lstStyle/>
          <a:p>
            <a:pPr algn="ctr"/>
            <a:r>
              <a:rPr lang="tr-TR" sz="2400" b="1" dirty="0"/>
              <a:t>T.C.</a:t>
            </a:r>
            <a:r>
              <a:rPr lang="tr-TR" b="1" dirty="0" smtClean="0"/>
              <a:t> </a:t>
            </a:r>
            <a:r>
              <a:rPr lang="tr-TR" sz="2400" b="1" dirty="0"/>
              <a:t>ANKARA ÜNİVERSİTESİ  </a:t>
            </a:r>
            <a:br>
              <a:rPr lang="tr-TR" sz="2400" b="1" dirty="0"/>
            </a:br>
            <a:r>
              <a:rPr lang="tr-TR" sz="2400" b="1" dirty="0"/>
              <a:t>AYAŞ MESLEK YÜKSEK OKULU</a:t>
            </a:r>
            <a:endParaRPr lang="tr-TR" sz="2400" b="1" dirty="0"/>
          </a:p>
        </p:txBody>
      </p:sp>
      <p:graphicFrame>
        <p:nvGraphicFramePr>
          <p:cNvPr id="6" name="5 İçerik Yer Tutucusu"/>
          <p:cNvGraphicFramePr>
            <a:graphicFrameLocks noGrp="1"/>
          </p:cNvGraphicFramePr>
          <p:nvPr>
            <p:ph idx="1"/>
          </p:nvPr>
        </p:nvGraphicFramePr>
        <p:xfrm>
          <a:off x="1847529" y="2060848"/>
          <a:ext cx="8424937" cy="4557808"/>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b="1" dirty="0" smtClean="0"/>
                        <a:t>DERSİN ADI</a:t>
                      </a:r>
                      <a:endParaRPr lang="tr-TR" b="1" dirty="0"/>
                    </a:p>
                  </a:txBody>
                  <a:tcPr anchor="ctr"/>
                </a:tc>
                <a:tc>
                  <a:txBody>
                    <a:bodyPr/>
                    <a:lstStyle/>
                    <a:p>
                      <a:pPr algn="ctr"/>
                      <a:r>
                        <a:rPr lang="tr-TR" b="1" dirty="0" smtClean="0"/>
                        <a:t>İLETİŞİM</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7</a:t>
                      </a:r>
                      <a:endParaRPr lang="tr-TR" dirty="0"/>
                    </a:p>
                  </a:txBody>
                  <a:tcPr anchor="ctr"/>
                </a:tc>
                <a:extLst>
                  <a:ext uri="{0D108BD9-81ED-4DB2-BD59-A6C34878D82A}">
                    <a16:rowId xmlns:a16="http://schemas.microsoft.com/office/drawing/2014/main" val="10001"/>
                  </a:ext>
                </a:extLst>
              </a:tr>
              <a:tr h="1522375">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dirty="0" smtClean="0">
                          <a:solidFill>
                            <a:schemeClr val="dk1"/>
                          </a:solidFill>
                          <a:latin typeface="+mn-lt"/>
                          <a:ea typeface="+mn-ea"/>
                          <a:cs typeface="+mn-cs"/>
                        </a:rPr>
                        <a:t>İletişim Türleri</a:t>
                      </a:r>
                    </a:p>
                    <a:p>
                      <a:pPr algn="ctr"/>
                      <a:r>
                        <a:rPr lang="tr-TR" sz="1800" kern="1200" dirty="0" smtClean="0">
                          <a:solidFill>
                            <a:schemeClr val="dk1"/>
                          </a:solidFill>
                          <a:latin typeface="+mn-lt"/>
                          <a:ea typeface="+mn-ea"/>
                          <a:cs typeface="+mn-cs"/>
                        </a:rPr>
                        <a:t>Yazılı İletişim</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b="1" i="0" kern="1200" dirty="0" smtClean="0">
                          <a:solidFill>
                            <a:schemeClr val="dk1"/>
                          </a:solidFill>
                          <a:latin typeface="+mn-lt"/>
                          <a:ea typeface="+mn-ea"/>
                          <a:cs typeface="+mn-cs"/>
                        </a:rPr>
                        <a:t>E-mail:</a:t>
                      </a:r>
                    </a:p>
                    <a:p>
                      <a:endParaRPr lang="tr-TR" sz="1800" i="0" kern="1200" dirty="0" smtClean="0">
                        <a:solidFill>
                          <a:schemeClr val="dk1"/>
                        </a:solidFill>
                        <a:latin typeface="+mn-lt"/>
                        <a:ea typeface="+mn-ea"/>
                        <a:cs typeface="+mn-cs"/>
                      </a:endParaRPr>
                    </a:p>
                    <a:p>
                      <a:r>
                        <a:rPr lang="tr-TR" sz="1800" b="1" i="0" kern="1200" dirty="0" smtClean="0">
                          <a:solidFill>
                            <a:schemeClr val="dk1"/>
                          </a:solidFill>
                          <a:latin typeface="+mn-lt"/>
                          <a:ea typeface="+mn-ea"/>
                          <a:cs typeface="+mn-cs"/>
                        </a:rPr>
                        <a:t>Tel:</a:t>
                      </a:r>
                      <a:endParaRPr lang="tr-TR" sz="1800" i="0" kern="1200" dirty="0" smtClean="0">
                        <a:solidFill>
                          <a:schemeClr val="dk1"/>
                        </a:solidFill>
                        <a:latin typeface="+mn-lt"/>
                        <a:ea typeface="+mn-ea"/>
                        <a:cs typeface="+mn-cs"/>
                      </a:endParaRPr>
                    </a:p>
                    <a:p>
                      <a:endParaRPr lang="tr-TR" dirty="0"/>
                    </a:p>
                  </a:txBody>
                  <a:tcPr/>
                </a:tc>
                <a:tc>
                  <a:txBody>
                    <a:bodyPr/>
                    <a:lstStyle/>
                    <a:p>
                      <a:pPr algn="ctr"/>
                      <a:r>
                        <a:rPr lang="tr-TR" sz="1800" b="1" u="sng" kern="1200" dirty="0" err="1" smtClean="0">
                          <a:solidFill>
                            <a:schemeClr val="dk1"/>
                          </a:solidFill>
                          <a:latin typeface="+mn-lt"/>
                          <a:ea typeface="+mn-ea"/>
                          <a:cs typeface="+mn-cs"/>
                          <a:hlinkClick r:id="rId2"/>
                        </a:rPr>
                        <a:t>ccalisir</a:t>
                      </a:r>
                      <a:r>
                        <a:rPr lang="tr-TR" sz="1800" b="1" u="sng" kern="1200" dirty="0" smtClean="0">
                          <a:solidFill>
                            <a:schemeClr val="dk1"/>
                          </a:solidFill>
                          <a:latin typeface="+mn-lt"/>
                          <a:ea typeface="+mn-ea"/>
                          <a:cs typeface="+mn-cs"/>
                          <a:hlinkClick r:id="rId2"/>
                        </a:rPr>
                        <a:t>@</a:t>
                      </a:r>
                      <a:r>
                        <a:rPr lang="tr-TR" sz="1800" b="1" u="sng" kern="1200" dirty="0" err="1" smtClean="0">
                          <a:solidFill>
                            <a:schemeClr val="dk1"/>
                          </a:solidFill>
                          <a:latin typeface="+mn-lt"/>
                          <a:ea typeface="+mn-ea"/>
                          <a:cs typeface="+mn-cs"/>
                          <a:hlinkClick r:id="rId2"/>
                        </a:rPr>
                        <a:t>ankara</a:t>
                      </a:r>
                      <a:r>
                        <a:rPr lang="tr-TR" sz="1800" b="1" u="sng" kern="1200" dirty="0" smtClean="0">
                          <a:solidFill>
                            <a:schemeClr val="dk1"/>
                          </a:solidFill>
                          <a:latin typeface="+mn-lt"/>
                          <a:ea typeface="+mn-ea"/>
                          <a:cs typeface="+mn-cs"/>
                          <a:hlinkClick r:id="rId2"/>
                        </a:rPr>
                        <a:t>.edu.tr</a:t>
                      </a:r>
                      <a:r>
                        <a:rPr lang="tr-TR" sz="1800" b="1" u="sng" kern="1200" baseline="0" dirty="0" smtClean="0">
                          <a:solidFill>
                            <a:schemeClr val="dk1"/>
                          </a:solidFill>
                          <a:latin typeface="+mn-lt"/>
                          <a:ea typeface="+mn-ea"/>
                          <a:cs typeface="+mn-cs"/>
                        </a:rPr>
                        <a:t> </a:t>
                      </a:r>
                      <a:r>
                        <a:rPr lang="tr-TR" sz="1800" b="1" u="none" kern="1200" dirty="0" err="1" smtClean="0">
                          <a:solidFill>
                            <a:schemeClr val="dk1"/>
                          </a:solidFill>
                          <a:latin typeface="+mn-lt"/>
                          <a:ea typeface="+mn-ea"/>
                          <a:cs typeface="+mn-cs"/>
                          <a:hlinkClick r:id="rId3"/>
                        </a:rPr>
                        <a:t>yusufcan</a:t>
                      </a:r>
                      <a:r>
                        <a:rPr lang="tr-TR" sz="1800" b="1" u="none" kern="1200" dirty="0" smtClean="0">
                          <a:solidFill>
                            <a:schemeClr val="dk1"/>
                          </a:solidFill>
                          <a:latin typeface="+mn-lt"/>
                          <a:ea typeface="+mn-ea"/>
                          <a:cs typeface="+mn-cs"/>
                          <a:hlinkClick r:id="rId3"/>
                        </a:rPr>
                        <a:t>_</a:t>
                      </a:r>
                      <a:r>
                        <a:rPr lang="tr-TR" sz="1800" b="1" u="none" kern="1200" dirty="0" err="1" smtClean="0">
                          <a:solidFill>
                            <a:schemeClr val="dk1"/>
                          </a:solidFill>
                          <a:latin typeface="+mn-lt"/>
                          <a:ea typeface="+mn-ea"/>
                          <a:cs typeface="+mn-cs"/>
                          <a:hlinkClick r:id="rId3"/>
                        </a:rPr>
                        <a:t>calisir</a:t>
                      </a:r>
                      <a:r>
                        <a:rPr lang="tr-TR" sz="1800" b="1" u="none" kern="1200" dirty="0" smtClean="0">
                          <a:solidFill>
                            <a:schemeClr val="dk1"/>
                          </a:solidFill>
                          <a:latin typeface="+mn-lt"/>
                          <a:ea typeface="+mn-ea"/>
                          <a:cs typeface="+mn-cs"/>
                          <a:hlinkClick r:id="rId3"/>
                        </a:rPr>
                        <a:t>@</a:t>
                      </a:r>
                      <a:r>
                        <a:rPr lang="tr-TR" sz="1800" b="1" u="none" kern="1200" dirty="0" err="1" smtClean="0">
                          <a:solidFill>
                            <a:schemeClr val="dk1"/>
                          </a:solidFill>
                          <a:latin typeface="+mn-lt"/>
                          <a:ea typeface="+mn-ea"/>
                          <a:cs typeface="+mn-cs"/>
                          <a:hlinkClick r:id="rId3"/>
                        </a:rPr>
                        <a:t>hotmail</a:t>
                      </a:r>
                      <a:r>
                        <a:rPr lang="tr-TR" sz="1800" b="1" u="none" kern="1200" dirty="0" smtClean="0">
                          <a:solidFill>
                            <a:schemeClr val="dk1"/>
                          </a:solidFill>
                          <a:latin typeface="+mn-lt"/>
                          <a:ea typeface="+mn-ea"/>
                          <a:cs typeface="+mn-cs"/>
                          <a:hlinkClick r:id="rId3"/>
                        </a:rPr>
                        <a:t>.com</a:t>
                      </a:r>
                      <a:r>
                        <a:rPr lang="tr-TR" sz="1800" b="1" u="none" kern="1200" dirty="0" smtClean="0">
                          <a:solidFill>
                            <a:schemeClr val="dk1"/>
                          </a:solidFill>
                          <a:latin typeface="+mn-lt"/>
                          <a:ea typeface="+mn-ea"/>
                          <a:cs typeface="+mn-cs"/>
                        </a:rPr>
                        <a:t> </a:t>
                      </a:r>
                    </a:p>
                    <a:p>
                      <a:pPr algn="ctr"/>
                      <a:r>
                        <a:rPr lang="tr-TR" sz="1800" kern="1200" dirty="0" smtClean="0">
                          <a:solidFill>
                            <a:schemeClr val="dk1"/>
                          </a:solidFill>
                          <a:latin typeface="+mn-lt"/>
                          <a:ea typeface="+mn-ea"/>
                          <a:cs typeface="+mn-cs"/>
                        </a:rPr>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2135561" y="404664"/>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8688288" y="332656"/>
            <a:ext cx="1440160" cy="1296144"/>
          </a:xfrm>
          <a:prstGeom prst="rect">
            <a:avLst/>
          </a:prstGeom>
          <a:noFill/>
        </p:spPr>
      </p:pic>
    </p:spTree>
    <p:extLst>
      <p:ext uri="{BB962C8B-B14F-4D97-AF65-F5344CB8AC3E}">
        <p14:creationId xmlns:p14="http://schemas.microsoft.com/office/powerpoint/2010/main" val="3975287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marL="514350" indent="-514350" algn="ctr">
              <a:buFont typeface="Wingdings" pitchFamily="2" charset="2"/>
              <a:buChar char="Ø"/>
            </a:pPr>
            <a:endParaRPr lang="tr-TR" dirty="0" smtClean="0"/>
          </a:p>
          <a:p>
            <a:pPr lvl="0">
              <a:buFont typeface="Wingdings" pitchFamily="2" charset="2"/>
              <a:buChar char="Ø"/>
            </a:pPr>
            <a:r>
              <a:rPr lang="tr-TR" b="1" dirty="0" smtClean="0"/>
              <a:t>Memorandum</a:t>
            </a:r>
          </a:p>
          <a:p>
            <a:r>
              <a:rPr lang="tr-TR" dirty="0" smtClean="0"/>
              <a:t>Kuramlarda daha çok yönetim seviyesindekilerin kullandıkları bir yazı türüdür. </a:t>
            </a:r>
          </a:p>
          <a:p>
            <a:endParaRPr lang="tr-TR" dirty="0" smtClean="0"/>
          </a:p>
          <a:p>
            <a:r>
              <a:rPr lang="tr-TR" dirty="0" smtClean="0"/>
              <a:t>Uyanlar, dikkat çekme, işyerindeki yeni bir uygulama gibi bilgiler memorandum yayınlanarak duyurulur.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10</a:t>
            </a:fld>
            <a:endParaRPr lang="tr-TR"/>
          </a:p>
        </p:txBody>
      </p:sp>
    </p:spTree>
    <p:extLst>
      <p:ext uri="{BB962C8B-B14F-4D97-AF65-F5344CB8AC3E}">
        <p14:creationId xmlns:p14="http://schemas.microsoft.com/office/powerpoint/2010/main" val="1653339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marL="514350" indent="-514350" algn="ctr">
              <a:buFont typeface="Wingdings" pitchFamily="2" charset="2"/>
              <a:buChar char="Ø"/>
            </a:pPr>
            <a:endParaRPr lang="tr-TR" dirty="0" smtClean="0"/>
          </a:p>
          <a:p>
            <a:pPr lvl="0">
              <a:buFont typeface="Wingdings" pitchFamily="2" charset="2"/>
              <a:buChar char="Ø"/>
            </a:pPr>
            <a:r>
              <a:rPr lang="tr-TR" b="1" dirty="0" smtClean="0"/>
              <a:t>Uyarı Levhaları / Posterler</a:t>
            </a:r>
          </a:p>
          <a:p>
            <a:r>
              <a:rPr lang="tr-TR" dirty="0" smtClean="0"/>
              <a:t>Genellikle birden fazla kişinin uzun süre görebileceği mekanlarda kullanılır. </a:t>
            </a:r>
          </a:p>
          <a:p>
            <a:endParaRPr lang="tr-TR" dirty="0" smtClean="0"/>
          </a:p>
          <a:p>
            <a:r>
              <a:rPr lang="tr-TR" dirty="0" smtClean="0"/>
              <a:t>Farklı uyarılarda bulunmak için oldukça kullanışlı bir araçtır. </a:t>
            </a:r>
          </a:p>
          <a:p>
            <a:endParaRPr lang="tr-TR" dirty="0" smtClean="0"/>
          </a:p>
          <a:p>
            <a:r>
              <a:rPr lang="tr-TR" dirty="0" smtClean="0"/>
              <a:t>Ancak kullanılan dil, üslup ve görselliğe dikkat etmek gereklidir.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11</a:t>
            </a:fld>
            <a:endParaRPr lang="tr-TR"/>
          </a:p>
        </p:txBody>
      </p:sp>
    </p:spTree>
    <p:extLst>
      <p:ext uri="{BB962C8B-B14F-4D97-AF65-F5344CB8AC3E}">
        <p14:creationId xmlns:p14="http://schemas.microsoft.com/office/powerpoint/2010/main" val="1461905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marL="514350" indent="-514350" algn="ctr">
              <a:buFont typeface="Wingdings" pitchFamily="2" charset="2"/>
              <a:buChar char="Ø"/>
            </a:pPr>
            <a:endParaRPr lang="tr-TR" dirty="0" smtClean="0"/>
          </a:p>
          <a:p>
            <a:pPr lvl="0">
              <a:buFont typeface="Wingdings" pitchFamily="2" charset="2"/>
              <a:buChar char="Ø"/>
            </a:pPr>
            <a:r>
              <a:rPr lang="tr-TR" b="1" dirty="0" smtClean="0"/>
              <a:t>Bültenler</a:t>
            </a:r>
          </a:p>
          <a:p>
            <a:r>
              <a:rPr lang="tr-TR" dirty="0" smtClean="0"/>
              <a:t>Kurum içi iletişimin önemini kavramış işletmeler, çalışanlar arasındaki iletişimi artırmak için, işletmedeki önemli olayları, etkinlikleri görev değişiklerini içerecek şekilde periyodik olarak bültenler yayınlamaktadırlar.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12</a:t>
            </a:fld>
            <a:endParaRPr lang="tr-TR"/>
          </a:p>
        </p:txBody>
      </p:sp>
    </p:spTree>
    <p:extLst>
      <p:ext uri="{BB962C8B-B14F-4D97-AF65-F5344CB8AC3E}">
        <p14:creationId xmlns:p14="http://schemas.microsoft.com/office/powerpoint/2010/main" val="1762654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lnSpcReduction="10000"/>
          </a:bodyPr>
          <a:lstStyle/>
          <a:p>
            <a:pPr algn="ctr">
              <a:buNone/>
            </a:pPr>
            <a:endParaRPr lang="tr-TR" dirty="0" smtClean="0"/>
          </a:p>
          <a:p>
            <a:pPr algn="ctr">
              <a:buNone/>
            </a:pPr>
            <a:r>
              <a:rPr lang="tr-TR" b="1" dirty="0" smtClean="0"/>
              <a:t>İş Yaşamında Kullanılan Yazılı Belgeler</a:t>
            </a:r>
          </a:p>
          <a:p>
            <a:pPr marL="514350" indent="-514350" algn="ctr">
              <a:buFont typeface="Wingdings" pitchFamily="2" charset="2"/>
              <a:buChar char="Ø"/>
            </a:pPr>
            <a:endParaRPr lang="tr-TR" dirty="0" smtClean="0"/>
          </a:p>
          <a:p>
            <a:pPr lvl="0">
              <a:buFont typeface="Wingdings" pitchFamily="2" charset="2"/>
              <a:buChar char="Ø"/>
            </a:pPr>
            <a:r>
              <a:rPr lang="tr-TR" b="1" dirty="0" smtClean="0"/>
              <a:t>Toplantı Tutanakları</a:t>
            </a:r>
          </a:p>
          <a:p>
            <a:r>
              <a:rPr lang="tr-TR" dirty="0" smtClean="0"/>
              <a:t>Özellikle iş toplantıları sonrasında kaleme alınan toplantı tutanakları, öz ve sade hazırlanmaları gereken ama önemli mutabakat veya görüş ayrılıklarının da mutlaka kayda geçirilmesi beklenen, hazırlanması ustalık isteyen yazılı belgelerdir. </a:t>
            </a:r>
          </a:p>
          <a:p>
            <a:endParaRPr lang="tr-TR" dirty="0" smtClean="0"/>
          </a:p>
          <a:p>
            <a:r>
              <a:rPr lang="tr-TR" dirty="0" smtClean="0"/>
              <a:t>Toplantı sonrası bir kopyası da karşı tarafa, onay ve arşiv için gönderileceğinden bu konudaki iyi bir yazım, ileride karşı taraftan gelebilecek ve işletmeyi zor durumda bırakabilecek yanlış anlamaları veya itirazları da önleyecektir.</a:t>
            </a:r>
          </a:p>
          <a:p>
            <a:endParaRPr lang="tr-TR" dirty="0" smtClean="0"/>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13</a:t>
            </a:fld>
            <a:endParaRPr lang="tr-TR"/>
          </a:p>
        </p:txBody>
      </p:sp>
    </p:spTree>
    <p:extLst>
      <p:ext uri="{BB962C8B-B14F-4D97-AF65-F5344CB8AC3E}">
        <p14:creationId xmlns:p14="http://schemas.microsoft.com/office/powerpoint/2010/main" val="1823424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lvl="0">
              <a:buNone/>
            </a:pPr>
            <a:endParaRPr lang="tr-TR" dirty="0" smtClean="0"/>
          </a:p>
          <a:p>
            <a:pPr lvl="0">
              <a:buNone/>
            </a:pPr>
            <a:r>
              <a:rPr lang="tr-TR" dirty="0" smtClean="0"/>
              <a:t>2-</a:t>
            </a:r>
            <a:r>
              <a:rPr lang="tr-TR" b="1" dirty="0" smtClean="0"/>
              <a:t>Dış Yazışmalar</a:t>
            </a:r>
          </a:p>
          <a:p>
            <a:r>
              <a:rPr lang="tr-TR" dirty="0" smtClean="0"/>
              <a:t>İşletme içinden, dışarıdaki bir alıcıya gönderilecek her tür yazı bu gruba girmektedir.</a:t>
            </a:r>
          </a:p>
          <a:p>
            <a:pPr>
              <a:buNone/>
            </a:pPr>
            <a:endParaRPr lang="tr-TR" dirty="0" smtClean="0"/>
          </a:p>
          <a:p>
            <a:pPr lvl="0">
              <a:buFont typeface="Wingdings" pitchFamily="2" charset="2"/>
              <a:buChar char="Ø"/>
            </a:pPr>
            <a:r>
              <a:rPr lang="tr-TR" b="1" dirty="0" smtClean="0"/>
              <a:t>Sirküler</a:t>
            </a:r>
          </a:p>
          <a:p>
            <a:r>
              <a:rPr lang="tr-TR" dirty="0" smtClean="0"/>
              <a:t>İşle ilgili bir değişikliği, başka kurumlara, örneğin diğer şubelere bilgi verme amacıyla hazırlanmış yazılardır. </a:t>
            </a:r>
          </a:p>
          <a:p>
            <a:r>
              <a:rPr lang="tr-TR" dirty="0" smtClean="0"/>
              <a:t>Yeni bir uygulamayı veya bir yeniliği duyurmak için kullanılırlar.</a:t>
            </a:r>
          </a:p>
          <a:p>
            <a:pPr>
              <a:buNone/>
            </a:pPr>
            <a:endParaRPr lang="tr-TR" dirty="0" smtClean="0"/>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14</a:t>
            </a:fld>
            <a:endParaRPr lang="tr-TR"/>
          </a:p>
        </p:txBody>
      </p:sp>
    </p:spTree>
    <p:extLst>
      <p:ext uri="{BB962C8B-B14F-4D97-AF65-F5344CB8AC3E}">
        <p14:creationId xmlns:p14="http://schemas.microsoft.com/office/powerpoint/2010/main" val="2005150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lvl="0">
              <a:buNone/>
            </a:pPr>
            <a:endParaRPr lang="tr-TR" dirty="0" smtClean="0"/>
          </a:p>
          <a:p>
            <a:pPr lvl="0">
              <a:buFont typeface="Wingdings" pitchFamily="2" charset="2"/>
              <a:buChar char="Ø"/>
            </a:pPr>
            <a:r>
              <a:rPr lang="tr-TR" b="1" dirty="0" smtClean="0"/>
              <a:t>Teklif Mektubu</a:t>
            </a:r>
          </a:p>
          <a:p>
            <a:r>
              <a:rPr lang="tr-TR" dirty="0" smtClean="0"/>
              <a:t>Ürün veya hizmet satışını gerçekleştirmek için koşulların ve hizmet veya ürün bedelinin bulunduğu yazılardır.</a:t>
            </a:r>
          </a:p>
          <a:p>
            <a:endParaRPr lang="tr-TR" dirty="0" smtClean="0"/>
          </a:p>
          <a:p>
            <a:pPr lvl="0">
              <a:buFont typeface="Wingdings" pitchFamily="2" charset="2"/>
              <a:buChar char="Ø"/>
            </a:pPr>
            <a:r>
              <a:rPr lang="tr-TR" b="1" dirty="0" smtClean="0"/>
              <a:t>Dilek ve Temenni Mektubu</a:t>
            </a:r>
          </a:p>
          <a:p>
            <a:r>
              <a:rPr lang="tr-TR" dirty="0" smtClean="0"/>
              <a:t>Bir konu hakkındaki şikayeti, önerileri ve övgüleri belirtmek amacıyla yazılmış yazılardır.</a:t>
            </a:r>
          </a:p>
          <a:p>
            <a:pPr>
              <a:buNone/>
            </a:pPr>
            <a:endParaRPr lang="tr-TR" dirty="0" smtClean="0"/>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15</a:t>
            </a:fld>
            <a:endParaRPr lang="tr-TR"/>
          </a:p>
        </p:txBody>
      </p:sp>
    </p:spTree>
    <p:extLst>
      <p:ext uri="{BB962C8B-B14F-4D97-AF65-F5344CB8AC3E}">
        <p14:creationId xmlns:p14="http://schemas.microsoft.com/office/powerpoint/2010/main" val="3938155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Yazılı İletişim</a:t>
            </a:r>
            <a:endParaRPr lang="tr-TR" dirty="0"/>
          </a:p>
        </p:txBody>
      </p:sp>
      <p:sp>
        <p:nvSpPr>
          <p:cNvPr id="3" name="2 İçerik Yer Tutucusu"/>
          <p:cNvSpPr>
            <a:spLocks noGrp="1"/>
          </p:cNvSpPr>
          <p:nvPr>
            <p:ph idx="1"/>
          </p:nvPr>
        </p:nvSpPr>
        <p:spPr/>
        <p:txBody>
          <a:bodyPr/>
          <a:lstStyle/>
          <a:p>
            <a:r>
              <a:rPr lang="tr-TR" dirty="0"/>
              <a:t>Görüş ve düşünceleri, araştırma ve incelemeleri, bilgi ve yeni gelişmeleri alıcıya aktarmak için; </a:t>
            </a:r>
            <a:endParaRPr lang="tr-TR" dirty="0" smtClean="0"/>
          </a:p>
          <a:p>
            <a:r>
              <a:rPr lang="tr-TR" dirty="0" smtClean="0"/>
              <a:t>gazete </a:t>
            </a:r>
            <a:r>
              <a:rPr lang="tr-TR" dirty="0"/>
              <a:t>yazıları, e-mailler, raporlar, kitaplar, dergiler, anılar, inceleme yazıları, yazılı ilanlar, notlar vb. </a:t>
            </a:r>
            <a:r>
              <a:rPr lang="tr-TR" b="1" dirty="0"/>
              <a:t>yazılı iletişim </a:t>
            </a:r>
            <a:r>
              <a:rPr lang="tr-TR" b="1" dirty="0" smtClean="0"/>
              <a:t>araç</a:t>
            </a:r>
            <a:r>
              <a:rPr lang="tr-TR" dirty="0" smtClean="0"/>
              <a:t>ları </a:t>
            </a:r>
            <a:r>
              <a:rPr lang="tr-TR" dirty="0"/>
              <a:t>kullanılmaktadır. </a:t>
            </a:r>
          </a:p>
        </p:txBody>
      </p:sp>
      <p:sp>
        <p:nvSpPr>
          <p:cNvPr id="4" name="3 Slayt Numarası Yer Tutucusu"/>
          <p:cNvSpPr>
            <a:spLocks noGrp="1"/>
          </p:cNvSpPr>
          <p:nvPr>
            <p:ph type="sldNum" sz="quarter" idx="12"/>
          </p:nvPr>
        </p:nvSpPr>
        <p:spPr/>
        <p:txBody>
          <a:bodyPr/>
          <a:lstStyle/>
          <a:p>
            <a:fld id="{1942E2F6-0F23-4984-93B7-72E56F63CBFD}" type="slidenum">
              <a:rPr lang="tr-TR" smtClean="0"/>
              <a:pPr/>
              <a:t>2</a:t>
            </a:fld>
            <a:endParaRPr lang="tr-TR"/>
          </a:p>
        </p:txBody>
      </p:sp>
    </p:spTree>
    <p:extLst>
      <p:ext uri="{BB962C8B-B14F-4D97-AF65-F5344CB8AC3E}">
        <p14:creationId xmlns:p14="http://schemas.microsoft.com/office/powerpoint/2010/main" val="3433144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1"/>
            <a:ext cx="8229600" cy="5937523"/>
          </a:xfrm>
        </p:spPr>
        <p:txBody>
          <a:bodyPr/>
          <a:lstStyle/>
          <a:p>
            <a:pPr algn="ctr">
              <a:buNone/>
            </a:pPr>
            <a:endParaRPr lang="tr-TR" dirty="0" smtClean="0"/>
          </a:p>
          <a:p>
            <a:pPr algn="ctr">
              <a:buNone/>
            </a:pPr>
            <a:endParaRPr lang="tr-TR" dirty="0" smtClean="0"/>
          </a:p>
          <a:p>
            <a:pPr algn="ctr">
              <a:buNone/>
            </a:pPr>
            <a:endParaRPr lang="tr-TR" dirty="0" smtClean="0"/>
          </a:p>
          <a:p>
            <a:pPr algn="ctr">
              <a:buNone/>
            </a:pPr>
            <a:endParaRPr lang="tr-TR" dirty="0" smtClean="0"/>
          </a:p>
          <a:p>
            <a:pPr algn="ctr">
              <a:buNone/>
            </a:pPr>
            <a:r>
              <a:rPr lang="tr-TR" dirty="0" smtClean="0"/>
              <a:t>Yazılı iletişimde temel amaç, muhataba anlatmak ve aktarmak istediklerimizi yazıyla en anlaşılır şekilde anlatmaktır.</a:t>
            </a:r>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3</a:t>
            </a:fld>
            <a:endParaRPr lang="tr-TR"/>
          </a:p>
        </p:txBody>
      </p:sp>
    </p:spTree>
    <p:extLst>
      <p:ext uri="{BB962C8B-B14F-4D97-AF65-F5344CB8AC3E}">
        <p14:creationId xmlns:p14="http://schemas.microsoft.com/office/powerpoint/2010/main" val="2631905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dirty="0" smtClean="0"/>
              <a:t>Yazılı iletişim, bireyler ve gruplar arasındaki iletişimden çok, </a:t>
            </a:r>
            <a:r>
              <a:rPr lang="tr-TR" b="1" dirty="0" smtClean="0"/>
              <a:t>örgütsel iletişimde </a:t>
            </a:r>
            <a:r>
              <a:rPr lang="tr-TR" dirty="0" smtClean="0"/>
              <a:t>büyük bir öneme sahiptir.</a:t>
            </a:r>
          </a:p>
          <a:p>
            <a:pPr algn="ctr">
              <a:buNone/>
            </a:pPr>
            <a:r>
              <a:rPr lang="tr-TR" dirty="0" smtClean="0"/>
              <a:t>Bunun nedenleri;</a:t>
            </a:r>
          </a:p>
          <a:p>
            <a:pPr>
              <a:buNone/>
            </a:pPr>
            <a:r>
              <a:rPr lang="tr-TR" dirty="0" smtClean="0"/>
              <a:t>1-Bilgi alanında uzmanlaşma,</a:t>
            </a:r>
          </a:p>
          <a:p>
            <a:pPr>
              <a:buNone/>
            </a:pPr>
            <a:r>
              <a:rPr lang="tr-TR" dirty="0" smtClean="0"/>
              <a:t>2-Faaliyetlerin her aşamasında araştırma faaliyetlerinin artan önemi,</a:t>
            </a:r>
          </a:p>
          <a:p>
            <a:pPr>
              <a:buNone/>
            </a:pPr>
            <a:r>
              <a:rPr lang="tr-TR" dirty="0" smtClean="0"/>
              <a:t>3-Örgütsel yapılarda yaşanan büyük ölçekli gelişmeler,</a:t>
            </a:r>
          </a:p>
          <a:p>
            <a:pPr>
              <a:buNone/>
            </a:pPr>
            <a:r>
              <a:rPr lang="tr-TR" dirty="0" smtClean="0"/>
              <a:t>4-Yönetimin profesyonel bir uğraş alanı olarak gelişmesi,</a:t>
            </a:r>
          </a:p>
          <a:p>
            <a:pPr>
              <a:buNone/>
            </a:pPr>
            <a:r>
              <a:rPr lang="tr-TR" dirty="0" smtClean="0"/>
              <a:t>5-Ekonomik yapı içerisinde bilgiye duyulan ihtiyacın artması.</a:t>
            </a: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4</a:t>
            </a:fld>
            <a:endParaRPr lang="tr-TR"/>
          </a:p>
        </p:txBody>
      </p:sp>
    </p:spTree>
    <p:extLst>
      <p:ext uri="{BB962C8B-B14F-4D97-AF65-F5344CB8AC3E}">
        <p14:creationId xmlns:p14="http://schemas.microsoft.com/office/powerpoint/2010/main" val="1023112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Yazılı İletişimin Olumlu Yönleri</a:t>
            </a:r>
          </a:p>
          <a:p>
            <a:pPr algn="ctr">
              <a:buNone/>
            </a:pPr>
            <a:endParaRPr lang="tr-TR" dirty="0" smtClean="0"/>
          </a:p>
          <a:p>
            <a:pPr marL="514350" indent="-514350">
              <a:buFont typeface="+mj-lt"/>
              <a:buAutoNum type="arabicPeriod"/>
            </a:pPr>
            <a:r>
              <a:rPr lang="tr-TR" dirty="0" smtClean="0"/>
              <a:t>İletişim daha az hatalıdır.</a:t>
            </a:r>
          </a:p>
          <a:p>
            <a:pPr marL="514350" indent="-514350">
              <a:buFont typeface="+mj-lt"/>
              <a:buAutoNum type="arabicPeriod"/>
            </a:pPr>
            <a:r>
              <a:rPr lang="tr-TR" dirty="0" smtClean="0"/>
              <a:t>Yazı yazmak için bir ön hazırlık yapmak gereklidir.</a:t>
            </a:r>
          </a:p>
          <a:p>
            <a:pPr marL="514350" indent="-514350">
              <a:buFont typeface="+mj-lt"/>
              <a:buAutoNum type="arabicPeriod"/>
            </a:pPr>
            <a:r>
              <a:rPr lang="tr-TR" dirty="0" smtClean="0"/>
              <a:t>İstenildiği kadar tekrar edilme olanağı vardır.</a:t>
            </a:r>
          </a:p>
          <a:p>
            <a:pPr marL="514350" indent="-514350">
              <a:buFont typeface="+mj-lt"/>
              <a:buAutoNum type="arabicPeriod"/>
            </a:pPr>
            <a:r>
              <a:rPr lang="tr-TR" dirty="0" smtClean="0"/>
              <a:t>Karmaşık ve kapsamlı mesajlar kolayca iletilebilir.</a:t>
            </a:r>
          </a:p>
          <a:p>
            <a:pPr marL="514350" indent="-514350">
              <a:buFont typeface="+mj-lt"/>
              <a:buAutoNum type="arabicPeriod"/>
            </a:pPr>
            <a:r>
              <a:rPr lang="tr-TR" dirty="0" smtClean="0"/>
              <a:t>Çoğaltma olanağı vardır.</a:t>
            </a:r>
          </a:p>
          <a:p>
            <a:pPr marL="514350" indent="-514350">
              <a:buFont typeface="+mj-lt"/>
              <a:buAutoNum type="arabicPeriod"/>
            </a:pPr>
            <a:r>
              <a:rPr lang="tr-TR" dirty="0" smtClean="0"/>
              <a:t>Delil olarak kullanılır.</a:t>
            </a:r>
          </a:p>
          <a:p>
            <a:pPr marL="514350" indent="-514350">
              <a:buFont typeface="+mj-lt"/>
              <a:buAutoNum type="arabicPeriod"/>
            </a:pPr>
            <a:r>
              <a:rPr lang="tr-TR" dirty="0" smtClean="0"/>
              <a:t>Özellikle emir ve talimatlar yazılı olarak verildiğinde diğer iletişim araçlarına göre etkileri daha fazladır.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5</a:t>
            </a:fld>
            <a:endParaRPr lang="tr-TR"/>
          </a:p>
        </p:txBody>
      </p:sp>
    </p:spTree>
    <p:extLst>
      <p:ext uri="{BB962C8B-B14F-4D97-AF65-F5344CB8AC3E}">
        <p14:creationId xmlns:p14="http://schemas.microsoft.com/office/powerpoint/2010/main" val="2014820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fontScale="92500" lnSpcReduction="20000"/>
          </a:bodyPr>
          <a:lstStyle/>
          <a:p>
            <a:pPr algn="ctr">
              <a:buNone/>
            </a:pPr>
            <a:endParaRPr lang="tr-TR" dirty="0" smtClean="0"/>
          </a:p>
          <a:p>
            <a:pPr algn="ctr">
              <a:buNone/>
            </a:pPr>
            <a:r>
              <a:rPr lang="tr-TR" b="1" dirty="0" smtClean="0"/>
              <a:t>Yazılı İletişimin Olumsuz Yönleri</a:t>
            </a:r>
          </a:p>
          <a:p>
            <a:pPr algn="ctr">
              <a:buNone/>
            </a:pPr>
            <a:endParaRPr lang="tr-TR" b="1" dirty="0" smtClean="0"/>
          </a:p>
          <a:p>
            <a:pPr marL="514350" indent="-514350" algn="ctr">
              <a:buFont typeface="+mj-lt"/>
              <a:buAutoNum type="arabicPeriod"/>
            </a:pPr>
            <a:endParaRPr lang="tr-TR" dirty="0" smtClean="0"/>
          </a:p>
          <a:p>
            <a:pPr marL="514350" indent="-514350">
              <a:buFont typeface="+mj-lt"/>
              <a:buAutoNum type="arabicPeriod"/>
            </a:pPr>
            <a:r>
              <a:rPr lang="tr-TR" dirty="0" smtClean="0"/>
              <a:t>Herkesin eline geçebilme olanağı nedeniyle gizlilikleri yok denecek azdır.</a:t>
            </a:r>
          </a:p>
          <a:p>
            <a:pPr marL="514350" indent="-514350">
              <a:buFont typeface="+mj-lt"/>
              <a:buAutoNum type="arabicPeriod"/>
            </a:pPr>
            <a:r>
              <a:rPr lang="tr-TR" dirty="0" smtClean="0"/>
              <a:t>Kişilere göre farklı algılanabilirler ve geribildirim alma şansı pek yoktur.</a:t>
            </a:r>
          </a:p>
          <a:p>
            <a:pPr marL="514350" indent="-514350">
              <a:buFont typeface="+mj-lt"/>
              <a:buAutoNum type="arabicPeriod"/>
            </a:pPr>
            <a:r>
              <a:rPr lang="tr-TR" dirty="0" smtClean="0"/>
              <a:t>Anında geribildirim alınamaz.</a:t>
            </a:r>
          </a:p>
          <a:p>
            <a:pPr marL="514350" indent="-514350">
              <a:buFont typeface="+mj-lt"/>
              <a:buAutoNum type="arabicPeriod"/>
            </a:pPr>
            <a:r>
              <a:rPr lang="tr-TR" dirty="0" smtClean="0"/>
              <a:t>Ek açıklama gerektiğinde, açıklama yapma süresi uzayabilir.</a:t>
            </a:r>
          </a:p>
          <a:p>
            <a:pPr marL="514350" indent="-514350">
              <a:buFont typeface="+mj-lt"/>
              <a:buAutoNum type="arabicPeriod"/>
            </a:pPr>
            <a:r>
              <a:rPr lang="tr-TR" dirty="0" smtClean="0"/>
              <a:t>Daha fazla zaman harcamak gerektirir.</a:t>
            </a:r>
          </a:p>
          <a:p>
            <a:pPr marL="514350" indent="-514350">
              <a:buFont typeface="+mj-lt"/>
              <a:buAutoNum type="arabicPeriod"/>
            </a:pPr>
            <a:r>
              <a:rPr lang="tr-TR" dirty="0" smtClean="0"/>
              <a:t>Yazılanları değiştirmek hemen hemen olanaksızdır.</a:t>
            </a:r>
          </a:p>
          <a:p>
            <a:pPr marL="514350" indent="-514350">
              <a:buFont typeface="+mj-lt"/>
              <a:buAutoNum type="arabicPeriod"/>
            </a:pPr>
            <a:r>
              <a:rPr lang="tr-TR" dirty="0" smtClean="0"/>
              <a:t>Kalıcıdır. Olumsuz bir mesajın unutulması zordur.</a:t>
            </a:r>
          </a:p>
          <a:p>
            <a:pPr marL="514350" indent="-514350">
              <a:buFont typeface="+mj-lt"/>
              <a:buAutoNum type="arabicPeriod"/>
            </a:pPr>
            <a:r>
              <a:rPr lang="tr-TR" dirty="0" smtClean="0"/>
              <a:t>Yazılı iletişimde yüz yüze temas olmadığı için diğer iletişim türlerindeki avantajlar bulunmaz.</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6</a:t>
            </a:fld>
            <a:endParaRPr lang="tr-TR"/>
          </a:p>
        </p:txBody>
      </p:sp>
    </p:spTree>
    <p:extLst>
      <p:ext uri="{BB962C8B-B14F-4D97-AF65-F5344CB8AC3E}">
        <p14:creationId xmlns:p14="http://schemas.microsoft.com/office/powerpoint/2010/main" val="535903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marL="514350" indent="-514350" algn="ctr">
              <a:buFont typeface="+mj-lt"/>
              <a:buAutoNum type="arabicPeriod"/>
            </a:pPr>
            <a:endParaRPr lang="tr-TR" dirty="0" smtClean="0"/>
          </a:p>
          <a:p>
            <a:pPr lvl="0">
              <a:buNone/>
            </a:pPr>
            <a:r>
              <a:rPr lang="tr-TR" b="1" dirty="0" smtClean="0"/>
              <a:t>1-İç Yazışmalar</a:t>
            </a:r>
          </a:p>
          <a:p>
            <a:r>
              <a:rPr lang="tr-TR" dirty="0" smtClean="0"/>
              <a:t>Kurumlar, kendi iç bünyelerinde yaptıkları yazışmaları çeşitli amaçlarla yaparlar. </a:t>
            </a:r>
          </a:p>
          <a:p>
            <a:endParaRPr lang="tr-TR" dirty="0" smtClean="0"/>
          </a:p>
          <a:p>
            <a:r>
              <a:rPr lang="tr-TR" dirty="0" smtClean="0"/>
              <a:t>Bilgilerin paylaşımı, dilekler, öneriler, uyarılar, duyurular iç yazışma grubundadır. </a:t>
            </a:r>
          </a:p>
          <a:p>
            <a:endParaRPr lang="tr-TR" dirty="0" smtClean="0"/>
          </a:p>
          <a:p>
            <a:r>
              <a:rPr lang="tr-TR" dirty="0" smtClean="0"/>
              <a:t>Duyuru, ilan, bilgi notu, bülten iç yazışmalara örnek olarak verilebilir.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7</a:t>
            </a:fld>
            <a:endParaRPr lang="tr-TR"/>
          </a:p>
        </p:txBody>
      </p:sp>
    </p:spTree>
    <p:extLst>
      <p:ext uri="{BB962C8B-B14F-4D97-AF65-F5344CB8AC3E}">
        <p14:creationId xmlns:p14="http://schemas.microsoft.com/office/powerpoint/2010/main" val="1015318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marL="514350" indent="-514350" algn="ctr">
              <a:buFont typeface="Wingdings" pitchFamily="2" charset="2"/>
              <a:buChar char="Ø"/>
            </a:pPr>
            <a:endParaRPr lang="tr-TR" dirty="0" smtClean="0"/>
          </a:p>
          <a:p>
            <a:pPr lvl="0">
              <a:buFont typeface="Wingdings" pitchFamily="2" charset="2"/>
              <a:buChar char="Ø"/>
            </a:pPr>
            <a:r>
              <a:rPr lang="tr-TR" b="1" dirty="0" smtClean="0"/>
              <a:t>Genelgeler</a:t>
            </a:r>
          </a:p>
          <a:p>
            <a:r>
              <a:rPr lang="tr-TR" dirty="0" smtClean="0"/>
              <a:t>Daha çok resmi kuramların kullandıkları yazılı belgelerdir. </a:t>
            </a:r>
          </a:p>
          <a:p>
            <a:endParaRPr lang="tr-TR" dirty="0" smtClean="0"/>
          </a:p>
          <a:p>
            <a:r>
              <a:rPr lang="tr-TR" dirty="0" smtClean="0"/>
              <a:t>Bir konunun açıklığa kavuşturulması, uygulamada aynı yöntem teknik ve işleyişin sağlanması amacıyla hazırlanan yazılardır.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8</a:t>
            </a:fld>
            <a:endParaRPr lang="tr-TR"/>
          </a:p>
        </p:txBody>
      </p:sp>
    </p:spTree>
    <p:extLst>
      <p:ext uri="{BB962C8B-B14F-4D97-AF65-F5344CB8AC3E}">
        <p14:creationId xmlns:p14="http://schemas.microsoft.com/office/powerpoint/2010/main" val="1308404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88640"/>
            <a:ext cx="8229600" cy="6336704"/>
          </a:xfrm>
        </p:spPr>
        <p:txBody>
          <a:bodyPr>
            <a:normAutofit/>
          </a:bodyPr>
          <a:lstStyle/>
          <a:p>
            <a:pPr algn="ctr">
              <a:buNone/>
            </a:pPr>
            <a:endParaRPr lang="tr-TR" dirty="0" smtClean="0"/>
          </a:p>
          <a:p>
            <a:pPr algn="ctr">
              <a:buNone/>
            </a:pPr>
            <a:r>
              <a:rPr lang="tr-TR" b="1" dirty="0" smtClean="0"/>
              <a:t>İş Yaşamında Kullanılan Yazılı Belgeler</a:t>
            </a:r>
          </a:p>
          <a:p>
            <a:pPr marL="514350" indent="-514350" algn="ctr">
              <a:buFont typeface="Wingdings" pitchFamily="2" charset="2"/>
              <a:buChar char="Ø"/>
            </a:pPr>
            <a:endParaRPr lang="tr-TR" dirty="0" smtClean="0"/>
          </a:p>
          <a:p>
            <a:pPr lvl="0">
              <a:buFont typeface="Wingdings" pitchFamily="2" charset="2"/>
              <a:buChar char="Ø"/>
            </a:pPr>
            <a:r>
              <a:rPr lang="tr-TR" b="1" dirty="0" smtClean="0"/>
              <a:t>Bilgi Defterleri</a:t>
            </a:r>
          </a:p>
          <a:p>
            <a:r>
              <a:rPr lang="tr-TR" dirty="0" smtClean="0"/>
              <a:t>İşyerlerinin belli bölümlerinde çalışanların kendi aralarındaki iletişimi sağlamak için tuttukları defterlere bilgi defteri adı verilir.</a:t>
            </a:r>
          </a:p>
          <a:p>
            <a:endParaRPr lang="tr-TR" dirty="0" smtClean="0"/>
          </a:p>
          <a:p>
            <a:r>
              <a:rPr lang="tr-TR" dirty="0" smtClean="0"/>
              <a:t> Çalışanlar, arkadaşlarına vermeleri gereken mesajları bu deftere kayıt ederler.</a:t>
            </a:r>
          </a:p>
          <a:p>
            <a:pPr algn="ctr">
              <a:buNone/>
            </a:pPr>
            <a:endParaRPr lang="tr-TR" dirty="0" smtClean="0"/>
          </a:p>
          <a:p>
            <a:pPr algn="ctr">
              <a:buNone/>
            </a:pPr>
            <a:endParaRPr lang="tr-TR" dirty="0"/>
          </a:p>
        </p:txBody>
      </p:sp>
      <p:sp>
        <p:nvSpPr>
          <p:cNvPr id="4" name="3 Slayt Numarası Yer Tutucusu"/>
          <p:cNvSpPr>
            <a:spLocks noGrp="1"/>
          </p:cNvSpPr>
          <p:nvPr>
            <p:ph type="sldNum" sz="quarter" idx="12"/>
          </p:nvPr>
        </p:nvSpPr>
        <p:spPr/>
        <p:txBody>
          <a:bodyPr/>
          <a:lstStyle/>
          <a:p>
            <a:fld id="{1942E2F6-0F23-4984-93B7-72E56F63CBFD}" type="slidenum">
              <a:rPr lang="tr-TR" smtClean="0"/>
              <a:pPr/>
              <a:t>9</a:t>
            </a:fld>
            <a:endParaRPr lang="tr-TR"/>
          </a:p>
        </p:txBody>
      </p:sp>
    </p:spTree>
    <p:extLst>
      <p:ext uri="{BB962C8B-B14F-4D97-AF65-F5344CB8AC3E}">
        <p14:creationId xmlns:p14="http://schemas.microsoft.com/office/powerpoint/2010/main" val="1595097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Geniş ekran</PresentationFormat>
  <Paragraphs>139</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Cambria</vt:lpstr>
      <vt:lpstr>Wingdings</vt:lpstr>
      <vt:lpstr>Office Teması</vt:lpstr>
      <vt:lpstr>T.C. ANKARA ÜNİVERSİTESİ   AYAŞ MESLEK YÜKSEK OKULU</vt:lpstr>
      <vt:lpstr>Yazılı İletişim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user</dc:creator>
  <cp:lastModifiedBy>user</cp:lastModifiedBy>
  <cp:revision>1</cp:revision>
  <dcterms:created xsi:type="dcterms:W3CDTF">2020-01-15T19:06:59Z</dcterms:created>
  <dcterms:modified xsi:type="dcterms:W3CDTF">2020-01-15T19:07:17Z</dcterms:modified>
</cp:coreProperties>
</file>