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707F-41AE-4BDE-81D6-70E8688C786C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671E-1970-4A2C-8374-466178030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700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707F-41AE-4BDE-81D6-70E8688C786C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671E-1970-4A2C-8374-466178030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374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707F-41AE-4BDE-81D6-70E8688C786C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671E-1970-4A2C-8374-466178030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8887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707F-41AE-4BDE-81D6-70E8688C786C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671E-1970-4A2C-8374-466178030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476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707F-41AE-4BDE-81D6-70E8688C786C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671E-1970-4A2C-8374-466178030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533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707F-41AE-4BDE-81D6-70E8688C786C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671E-1970-4A2C-8374-466178030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236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707F-41AE-4BDE-81D6-70E8688C786C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671E-1970-4A2C-8374-466178030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2648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707F-41AE-4BDE-81D6-70E8688C786C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671E-1970-4A2C-8374-466178030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240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707F-41AE-4BDE-81D6-70E8688C786C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671E-1970-4A2C-8374-466178030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8604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707F-41AE-4BDE-81D6-70E8688C786C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671E-1970-4A2C-8374-466178030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0269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707F-41AE-4BDE-81D6-70E8688C786C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671E-1970-4A2C-8374-466178030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0933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B707F-41AE-4BDE-81D6-70E8688C786C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A671E-1970-4A2C-8374-466178030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9485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426170"/>
          </a:xfrm>
        </p:spPr>
        <p:txBody>
          <a:bodyPr/>
          <a:lstStyle/>
          <a:p>
            <a:pPr algn="ctr"/>
            <a:r>
              <a:rPr lang="tr-TR" sz="2400" b="1" dirty="0"/>
              <a:t>T.C.</a:t>
            </a:r>
            <a:r>
              <a:rPr lang="tr-TR" b="1" dirty="0" smtClean="0"/>
              <a:t> </a:t>
            </a:r>
            <a:r>
              <a:rPr lang="tr-TR" sz="2400" b="1" dirty="0"/>
              <a:t>ANKARA ÜNİVERSİTESİ  </a:t>
            </a:r>
            <a:br>
              <a:rPr lang="tr-TR" sz="2400" b="1" dirty="0"/>
            </a:br>
            <a:r>
              <a:rPr lang="tr-TR" sz="2400" b="1" dirty="0"/>
              <a:t>AYAŞ MESLEK YÜKSEK OKULU</a:t>
            </a:r>
            <a:endParaRPr lang="tr-TR" sz="2400" b="1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3237922"/>
              </p:ext>
            </p:extLst>
          </p:nvPr>
        </p:nvGraphicFramePr>
        <p:xfrm>
          <a:off x="1847529" y="2060848"/>
          <a:ext cx="8424937" cy="4557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043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İLETİŞİM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HAFTA NO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237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İş Yazışmaları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TARİH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74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Öğr</a:t>
                      </a:r>
                      <a:r>
                        <a:rPr lang="tr-TR" dirty="0" smtClean="0"/>
                        <a:t>. Gör. Yusuf Can</a:t>
                      </a:r>
                      <a:r>
                        <a:rPr lang="tr-TR" baseline="0" dirty="0" smtClean="0"/>
                        <a:t> ÇALIŞIR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266">
                <a:tc>
                  <a:txBody>
                    <a:bodyPr/>
                    <a:lstStyle/>
                    <a:p>
                      <a:r>
                        <a:rPr lang="tr-TR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E-mail:</a:t>
                      </a:r>
                    </a:p>
                    <a:p>
                      <a:endParaRPr lang="tr-TR" sz="18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Tel:</a:t>
                      </a:r>
                      <a:endParaRPr lang="tr-TR" sz="18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ccalisir</a:t>
                      </a:r>
                      <a:r>
                        <a:rPr lang="tr-TR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@</a:t>
                      </a:r>
                      <a:r>
                        <a:rPr lang="tr-TR" sz="1800" b="1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ankara</a:t>
                      </a:r>
                      <a:r>
                        <a:rPr lang="tr-TR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.edu.tr</a:t>
                      </a:r>
                      <a:r>
                        <a:rPr lang="tr-TR" sz="1800" b="1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1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yusufcan</a:t>
                      </a:r>
                      <a:r>
                        <a:rPr lang="tr-TR" sz="18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_</a:t>
                      </a:r>
                      <a:r>
                        <a:rPr lang="tr-TR" sz="1800" b="1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calisir</a:t>
                      </a:r>
                      <a:r>
                        <a:rPr lang="tr-TR" sz="18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@</a:t>
                      </a:r>
                      <a:r>
                        <a:rPr lang="tr-TR" sz="1800" b="1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hotmail</a:t>
                      </a:r>
                      <a:r>
                        <a:rPr lang="tr-TR" sz="18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.com</a:t>
                      </a:r>
                      <a:r>
                        <a:rPr lang="tr-TR" sz="18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(0312) 700 05 00 / 144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5561" y="404664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88288" y="332656"/>
            <a:ext cx="1440160" cy="12961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73936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88640"/>
            <a:ext cx="8229600" cy="633670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b="1" dirty="0" smtClean="0"/>
              <a:t>İş Yazışmaları</a:t>
            </a:r>
          </a:p>
          <a:p>
            <a:pPr algn="ctr">
              <a:buNone/>
            </a:pPr>
            <a:endParaRPr lang="tr-TR" b="1" dirty="0" smtClean="0"/>
          </a:p>
          <a:p>
            <a:r>
              <a:rPr lang="tr-TR" dirty="0" smtClean="0"/>
              <a:t>İş yazışmaları tamamlandığında objektif bir biçimde kendinize </a:t>
            </a:r>
          </a:p>
          <a:p>
            <a:pPr algn="ctr">
              <a:buNone/>
            </a:pPr>
            <a:r>
              <a:rPr lang="tr-TR" dirty="0" smtClean="0"/>
              <a:t>"Bu yazı bana gönderilseydi ne düşünürdüm? </a:t>
            </a:r>
          </a:p>
          <a:p>
            <a:pPr algn="ctr">
              <a:buNone/>
            </a:pPr>
            <a:r>
              <a:rPr lang="tr-TR" dirty="0" smtClean="0"/>
              <a:t>Etkilenir miydim? </a:t>
            </a:r>
          </a:p>
          <a:p>
            <a:pPr algn="ctr">
              <a:buNone/>
            </a:pPr>
            <a:r>
              <a:rPr lang="tr-TR" dirty="0" smtClean="0"/>
              <a:t>Bilgilenmiş, aydınlanmış olur muydum? </a:t>
            </a:r>
          </a:p>
          <a:p>
            <a:pPr algn="ctr">
              <a:buNone/>
            </a:pPr>
            <a:r>
              <a:rPr lang="tr-TR" dirty="0" smtClean="0"/>
              <a:t>Sorularım sormalısınız. </a:t>
            </a:r>
          </a:p>
          <a:p>
            <a:pPr>
              <a:buNone/>
            </a:pPr>
            <a:r>
              <a:rPr lang="tr-TR" dirty="0" smtClean="0"/>
              <a:t>Bu süzgeçten de geçen yazı, görülen eksiklerin düzeltilmesi sonucu alıcıya teslim edilmelidir.</a:t>
            </a:r>
          </a:p>
          <a:p>
            <a:endParaRPr lang="tr-TR" dirty="0" smtClean="0"/>
          </a:p>
          <a:p>
            <a:pPr lvl="0">
              <a:buFont typeface="Wingdings" pitchFamily="2" charset="2"/>
              <a:buChar char="Ø"/>
            </a:pPr>
            <a:endParaRPr lang="tr-TR" dirty="0" smtClean="0"/>
          </a:p>
          <a:p>
            <a:pPr lvl="0"/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E2F6-0F23-4984-93B7-72E56F63CBFD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4348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88640"/>
            <a:ext cx="8229600" cy="633670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b="1" dirty="0" smtClean="0"/>
              <a:t>Bir sonraki Ders İçin:</a:t>
            </a:r>
          </a:p>
          <a:p>
            <a:pPr algn="ctr">
              <a:buNone/>
            </a:pPr>
            <a:endParaRPr lang="tr-TR" b="1" dirty="0" smtClean="0"/>
          </a:p>
          <a:p>
            <a:pPr>
              <a:buNone/>
            </a:pPr>
            <a:r>
              <a:rPr lang="tr-TR" b="1" dirty="0" smtClean="0"/>
              <a:t>1-Sınırsız zamanınız ve paranız olsaydı ne yapardınız?</a:t>
            </a:r>
          </a:p>
          <a:p>
            <a:pPr>
              <a:buNone/>
            </a:pPr>
            <a:r>
              <a:rPr lang="tr-TR" b="1" dirty="0" smtClean="0"/>
              <a:t>2-Şu ana kadar aldığınız en iyi nasihat nedir? Neden?</a:t>
            </a:r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r>
              <a:rPr lang="tr-TR" b="1" dirty="0" smtClean="0"/>
              <a:t>Yukarıda yer alan sorularla ilgili belirleyeceğiniz formata uygun olarak bir metin hazırlayınız.</a:t>
            </a:r>
          </a:p>
          <a:p>
            <a:endParaRPr lang="tr-TR" dirty="0" smtClean="0"/>
          </a:p>
          <a:p>
            <a:pPr lvl="0">
              <a:buFont typeface="Wingdings" pitchFamily="2" charset="2"/>
              <a:buChar char="Ø"/>
            </a:pPr>
            <a:endParaRPr lang="tr-TR" dirty="0" smtClean="0"/>
          </a:p>
          <a:p>
            <a:pPr lvl="0"/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E2F6-0F23-4984-93B7-72E56F63CBFD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2264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88640"/>
            <a:ext cx="8229600" cy="633670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b="1" dirty="0" smtClean="0"/>
              <a:t>İş Yazışmaları</a:t>
            </a:r>
          </a:p>
          <a:p>
            <a:pPr algn="ctr">
              <a:buNone/>
            </a:pPr>
            <a:endParaRPr lang="tr-TR" b="1" dirty="0" smtClean="0"/>
          </a:p>
          <a:p>
            <a:r>
              <a:rPr lang="tr-TR" dirty="0" smtClean="0"/>
              <a:t>İş yazışmalarında bulunması gereken temel bilgiler yer almaktadır. Bu bilgilerin bazıları tüm yazışmalarda yer almayabilir veya farklı adlar altında adlandırılırlar.</a:t>
            </a:r>
          </a:p>
          <a:p>
            <a:pPr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E2F6-0F23-4984-93B7-72E56F63CBFD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1133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88640"/>
            <a:ext cx="8229600" cy="6336704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b="1" dirty="0" smtClean="0"/>
              <a:t>İş Yazışmaları</a:t>
            </a:r>
          </a:p>
          <a:p>
            <a:pPr algn="ctr">
              <a:buNone/>
            </a:pPr>
            <a:endParaRPr lang="tr-TR" b="1" dirty="0" smtClean="0"/>
          </a:p>
          <a:p>
            <a:pPr>
              <a:buNone/>
            </a:pPr>
            <a:r>
              <a:rPr lang="tr-TR" b="1" dirty="0" smtClean="0"/>
              <a:t>İş yazışmalarında bulunması gereken temel bilgiler</a:t>
            </a:r>
          </a:p>
          <a:p>
            <a:pPr lvl="0"/>
            <a:r>
              <a:rPr lang="tr-TR" dirty="0" smtClean="0"/>
              <a:t>Yazının başlığı</a:t>
            </a:r>
          </a:p>
          <a:p>
            <a:pPr lvl="0"/>
            <a:r>
              <a:rPr lang="tr-TR" dirty="0" smtClean="0"/>
              <a:t>Sayısı</a:t>
            </a:r>
          </a:p>
          <a:p>
            <a:pPr lvl="0"/>
            <a:r>
              <a:rPr lang="tr-TR" dirty="0" smtClean="0"/>
              <a:t>Konu</a:t>
            </a:r>
          </a:p>
          <a:p>
            <a:pPr lvl="0"/>
            <a:r>
              <a:rPr lang="tr-TR" dirty="0" smtClean="0"/>
              <a:t>Tarih</a:t>
            </a:r>
          </a:p>
          <a:p>
            <a:pPr lvl="0"/>
            <a:r>
              <a:rPr lang="tr-TR" dirty="0" smtClean="0"/>
              <a:t>İlgi</a:t>
            </a:r>
          </a:p>
          <a:p>
            <a:pPr lvl="0"/>
            <a:r>
              <a:rPr lang="tr-TR" dirty="0" smtClean="0"/>
              <a:t>Kurum/Kuruluş Adı ve Adresi</a:t>
            </a:r>
          </a:p>
          <a:p>
            <a:pPr lvl="0"/>
            <a:r>
              <a:rPr lang="tr-TR" dirty="0" smtClean="0"/>
              <a:t>Yazılan Kişi veya Kurum Adı ve Unvanı</a:t>
            </a:r>
          </a:p>
          <a:p>
            <a:pPr lvl="0"/>
            <a:r>
              <a:rPr lang="tr-TR" dirty="0" smtClean="0"/>
              <a:t>Hitap Cümlesi</a:t>
            </a:r>
          </a:p>
          <a:p>
            <a:pPr lvl="0"/>
            <a:r>
              <a:rPr lang="tr-TR" dirty="0" smtClean="0"/>
              <a:t>Yazının Metni</a:t>
            </a:r>
          </a:p>
          <a:p>
            <a:pPr lvl="0"/>
            <a:r>
              <a:rPr lang="tr-TR" dirty="0" smtClean="0"/>
              <a:t>Bitirme Cümlesi</a:t>
            </a:r>
          </a:p>
          <a:p>
            <a:pPr lvl="0"/>
            <a:r>
              <a:rPr lang="tr-TR" dirty="0" smtClean="0"/>
              <a:t>İmza</a:t>
            </a:r>
          </a:p>
          <a:p>
            <a:pPr lvl="0"/>
            <a:r>
              <a:rPr lang="tr-TR" dirty="0" smtClean="0"/>
              <a:t>Düzenleyen Kişinin Parafı</a:t>
            </a:r>
          </a:p>
          <a:p>
            <a:pPr lvl="0"/>
            <a:r>
              <a:rPr lang="tr-TR" dirty="0" smtClean="0"/>
              <a:t>Ekler</a:t>
            </a:r>
          </a:p>
          <a:p>
            <a:pPr lvl="0"/>
            <a:r>
              <a:rPr lang="tr-TR" dirty="0" smtClean="0"/>
              <a:t>Not</a:t>
            </a:r>
          </a:p>
          <a:p>
            <a:pPr lvl="0"/>
            <a:r>
              <a:rPr lang="tr-TR" dirty="0" smtClean="0"/>
              <a:t>Dağıtım</a:t>
            </a:r>
          </a:p>
          <a:p>
            <a:pPr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E2F6-0F23-4984-93B7-72E56F63CBFD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6552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88640"/>
            <a:ext cx="8229600" cy="63367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b="1" dirty="0" smtClean="0"/>
              <a:t>İş Yazışmaları</a:t>
            </a:r>
          </a:p>
          <a:p>
            <a:pPr algn="ctr">
              <a:buNone/>
            </a:pPr>
            <a:endParaRPr lang="tr-TR" b="1" dirty="0" smtClean="0"/>
          </a:p>
          <a:p>
            <a:pPr lvl="0">
              <a:buFont typeface="Wingdings" pitchFamily="2" charset="2"/>
              <a:buChar char="Ø"/>
            </a:pPr>
            <a:r>
              <a:rPr lang="tr-TR" b="1" dirty="0" smtClean="0"/>
              <a:t>Yazının Başlığı</a:t>
            </a:r>
          </a:p>
          <a:p>
            <a:r>
              <a:rPr lang="tr-TR" dirty="0" smtClean="0"/>
              <a:t>Bu bölümde yazıyı gönderen kurum ya da işletmenin adı, amblemi, adres ve telefon bilgileri yer alır. </a:t>
            </a:r>
          </a:p>
          <a:p>
            <a:r>
              <a:rPr lang="tr-TR" dirty="0" smtClean="0"/>
              <a:t>Eğer basılı bir yazı kağıdı yoksa bu bilgiler sağ veya sol üst köşede yazılmalıdır.</a:t>
            </a:r>
          </a:p>
          <a:p>
            <a:endParaRPr lang="tr-TR" dirty="0" smtClean="0"/>
          </a:p>
          <a:p>
            <a:pPr lvl="0">
              <a:buFont typeface="Wingdings" pitchFamily="2" charset="2"/>
              <a:buChar char="Ø"/>
            </a:pPr>
            <a:r>
              <a:rPr lang="tr-TR" b="1" dirty="0" smtClean="0"/>
              <a:t>Sayısı</a:t>
            </a:r>
          </a:p>
          <a:p>
            <a:r>
              <a:rPr lang="tr-TR" dirty="0" smtClean="0"/>
              <a:t>Yazılarda kurum ve kuruluşun giden evrak sistemi ve ilkelerine uygun olarak bir numara verilir. Sayı o yazının kod numarasıdır ve o yazının kayıt altına alındığını gösterir.</a:t>
            </a:r>
          </a:p>
          <a:p>
            <a:pPr lvl="0"/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E2F6-0F23-4984-93B7-72E56F63CBFD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733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88640"/>
            <a:ext cx="8229600" cy="633670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b="1" dirty="0" smtClean="0"/>
              <a:t>İş Yazışmaları</a:t>
            </a:r>
          </a:p>
          <a:p>
            <a:pPr algn="ctr">
              <a:buNone/>
            </a:pPr>
            <a:endParaRPr lang="tr-TR" b="1" dirty="0" smtClean="0"/>
          </a:p>
          <a:p>
            <a:pPr>
              <a:buFont typeface="Wingdings" pitchFamily="2" charset="2"/>
              <a:buChar char="Ø"/>
            </a:pPr>
            <a:r>
              <a:rPr lang="tr-TR" b="1" dirty="0" smtClean="0"/>
              <a:t>Konu</a:t>
            </a:r>
          </a:p>
          <a:p>
            <a:r>
              <a:rPr lang="tr-TR" dirty="0" smtClean="0"/>
              <a:t>Yazının konusu bir cümleyi geçmeyecek şekilde konu satırının karşına yazılmalıdır.</a:t>
            </a:r>
          </a:p>
          <a:p>
            <a:pPr>
              <a:buFont typeface="Wingdings" pitchFamily="2" charset="2"/>
              <a:buChar char="Ø"/>
            </a:pPr>
            <a:r>
              <a:rPr lang="tr-TR" b="1" dirty="0" smtClean="0"/>
              <a:t>Tarih</a:t>
            </a:r>
          </a:p>
          <a:p>
            <a:r>
              <a:rPr lang="tr-TR" dirty="0" smtClean="0"/>
              <a:t>Her yazının mutlaka tarihi olmalıdır. Genellikle sağ üst köşeye ve tarih yazma kurallarına göre yazılmalıdır.</a:t>
            </a:r>
          </a:p>
          <a:p>
            <a:pPr lvl="0">
              <a:buFont typeface="Wingdings" pitchFamily="2" charset="2"/>
              <a:buChar char="Ø"/>
            </a:pPr>
            <a:r>
              <a:rPr lang="tr-TR" b="1" dirty="0" smtClean="0"/>
              <a:t>İlgi</a:t>
            </a:r>
          </a:p>
          <a:p>
            <a:r>
              <a:rPr lang="tr-TR" dirty="0" smtClean="0"/>
              <a:t>Karşı kurum ve kuruluşun daha önce göndermiş olduğu yazıya atıfta bulunulur.</a:t>
            </a:r>
          </a:p>
          <a:p>
            <a:pPr lvl="0">
              <a:buFont typeface="Wingdings" pitchFamily="2" charset="2"/>
              <a:buChar char="Ø"/>
            </a:pPr>
            <a:endParaRPr lang="tr-TR" dirty="0" smtClean="0"/>
          </a:p>
          <a:p>
            <a:pPr lvl="0"/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E2F6-0F23-4984-93B7-72E56F63CBFD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3518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88640"/>
            <a:ext cx="8229600" cy="633670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b="1" dirty="0" smtClean="0"/>
              <a:t>İş Yazışmaları</a:t>
            </a:r>
          </a:p>
          <a:p>
            <a:pPr algn="ctr">
              <a:buNone/>
            </a:pPr>
            <a:endParaRPr lang="tr-TR" b="1" dirty="0" smtClean="0"/>
          </a:p>
          <a:p>
            <a:pPr>
              <a:buFont typeface="Wingdings" pitchFamily="2" charset="2"/>
              <a:buChar char="Ø"/>
            </a:pPr>
            <a:r>
              <a:rPr lang="tr-TR" b="1" dirty="0" smtClean="0"/>
              <a:t>Kurum /Kuruluş Adı ve Adresi</a:t>
            </a:r>
          </a:p>
          <a:p>
            <a:r>
              <a:rPr lang="tr-TR" dirty="0" smtClean="0"/>
              <a:t>Yazıyı yazan kurum veya kuruluşun adresi genellikle basılı kağıtlarda grafiksel olarak düzenlenmiştir.</a:t>
            </a:r>
          </a:p>
          <a:p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b="1" dirty="0" smtClean="0"/>
              <a:t>Yazılan Kişi veya Kurum Adı ve Unvanı</a:t>
            </a:r>
          </a:p>
          <a:p>
            <a:r>
              <a:rPr lang="tr-TR" dirty="0" smtClean="0"/>
              <a:t>Yazının hangi kurum ve kuruluşa hitaben yazıldığı, ilgili bölüm adı ve gerekirse kişi adı ve unvanı yer alır.</a:t>
            </a:r>
          </a:p>
          <a:p>
            <a:pPr>
              <a:buNone/>
            </a:pPr>
            <a:endParaRPr lang="tr-TR" dirty="0" smtClean="0"/>
          </a:p>
          <a:p>
            <a:pPr lvl="0">
              <a:buFont typeface="Wingdings" pitchFamily="2" charset="2"/>
              <a:buChar char="Ø"/>
            </a:pPr>
            <a:r>
              <a:rPr lang="tr-TR" b="1" dirty="0" smtClean="0"/>
              <a:t>Hitap Cümlesi</a:t>
            </a:r>
          </a:p>
          <a:p>
            <a:r>
              <a:rPr lang="tr-TR" dirty="0" smtClean="0"/>
              <a:t>Yazı kime hitaben yazılıyorsa o kişinin adı bu bölümde nazik bir şekilde belirtilir. </a:t>
            </a:r>
          </a:p>
          <a:p>
            <a:r>
              <a:rPr lang="tr-TR" dirty="0" smtClean="0"/>
              <a:t>Genellikle </a:t>
            </a:r>
            <a:r>
              <a:rPr lang="tr-TR" b="1" dirty="0" smtClean="0"/>
              <a:t>sayın</a:t>
            </a:r>
            <a:r>
              <a:rPr lang="tr-TR" dirty="0" smtClean="0"/>
              <a:t> kelimesini takiben şahısların </a:t>
            </a:r>
            <a:r>
              <a:rPr lang="tr-TR" b="1" dirty="0" smtClean="0"/>
              <a:t>soyadları</a:t>
            </a:r>
            <a:r>
              <a:rPr lang="tr-TR" dirty="0" smtClean="0"/>
              <a:t> yazılır. </a:t>
            </a:r>
          </a:p>
          <a:p>
            <a:r>
              <a:rPr lang="tr-TR" dirty="0" smtClean="0"/>
              <a:t>Yazının kime ulaşacağı kestirilemiyorsa, sayın müdür, sayın ilgili, sayın baylar, sayın üyeler vb. ifadeler kullanılabilir.</a:t>
            </a:r>
          </a:p>
          <a:p>
            <a:endParaRPr lang="tr-TR" dirty="0" smtClean="0"/>
          </a:p>
          <a:p>
            <a:pPr lvl="0">
              <a:buFont typeface="Wingdings" pitchFamily="2" charset="2"/>
              <a:buChar char="Ø"/>
            </a:pPr>
            <a:endParaRPr lang="tr-TR" dirty="0" smtClean="0"/>
          </a:p>
          <a:p>
            <a:pPr lvl="0"/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E2F6-0F23-4984-93B7-72E56F63CBFD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0562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88640"/>
            <a:ext cx="8229600" cy="63367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b="1" dirty="0" smtClean="0"/>
              <a:t>İş Yazışmaları</a:t>
            </a:r>
          </a:p>
          <a:p>
            <a:pPr algn="ctr">
              <a:buNone/>
            </a:pPr>
            <a:endParaRPr lang="tr-TR" b="1" dirty="0" smtClean="0"/>
          </a:p>
          <a:p>
            <a:pPr>
              <a:buFont typeface="Wingdings" pitchFamily="2" charset="2"/>
              <a:buChar char="Ø"/>
            </a:pPr>
            <a:r>
              <a:rPr lang="tr-TR" b="1" dirty="0" smtClean="0"/>
              <a:t>Yazının Metni</a:t>
            </a:r>
          </a:p>
          <a:p>
            <a:r>
              <a:rPr lang="tr-TR" dirty="0" smtClean="0"/>
              <a:t>Yazının temel mesajının dile getirildiği bölümdür. Bir plan dahilinde "giriş, gelişme, sonuç" bölümleriyle mesaj yazıya dökülür. Metnin görsel formatı kağıdın büyüklüğüyle orantılı olmalıdır.</a:t>
            </a:r>
          </a:p>
          <a:p>
            <a:endParaRPr lang="tr-TR" dirty="0" smtClean="0"/>
          </a:p>
          <a:p>
            <a:pPr lvl="0">
              <a:buFont typeface="Wingdings" pitchFamily="2" charset="2"/>
              <a:buChar char="Ø"/>
            </a:pPr>
            <a:r>
              <a:rPr lang="tr-TR" b="1" dirty="0" smtClean="0"/>
              <a:t>Bitirme Cümlesi</a:t>
            </a:r>
          </a:p>
          <a:p>
            <a:r>
              <a:rPr lang="tr-TR" dirty="0" smtClean="0"/>
              <a:t>Kapanış cümlesi, metnin en son satırında ve metinden ayrı bir satırda yazılır. </a:t>
            </a:r>
          </a:p>
          <a:p>
            <a:r>
              <a:rPr lang="tr-TR" dirty="0" smtClean="0"/>
              <a:t>İyi dilek ve saygı belirtilir. Saygı sözcüğü, yazının yazıldığı makama göre farklılık göstermektedir.</a:t>
            </a:r>
          </a:p>
          <a:p>
            <a:endParaRPr lang="tr-TR" dirty="0" smtClean="0"/>
          </a:p>
          <a:p>
            <a:pPr lvl="0">
              <a:buFont typeface="Wingdings" pitchFamily="2" charset="2"/>
              <a:buChar char="Ø"/>
            </a:pPr>
            <a:endParaRPr lang="tr-TR" dirty="0" smtClean="0"/>
          </a:p>
          <a:p>
            <a:pPr lvl="0"/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E2F6-0F23-4984-93B7-72E56F63CBFD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1265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88640"/>
            <a:ext cx="8229600" cy="633670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b="1" dirty="0" smtClean="0"/>
              <a:t>İş Yazışmaları</a:t>
            </a:r>
          </a:p>
          <a:p>
            <a:pPr algn="ctr">
              <a:buNone/>
            </a:pPr>
            <a:endParaRPr lang="tr-TR" b="1" dirty="0" smtClean="0"/>
          </a:p>
          <a:p>
            <a:pPr lvl="0">
              <a:buFont typeface="Wingdings" pitchFamily="2" charset="2"/>
              <a:buChar char="Ø"/>
            </a:pPr>
            <a:r>
              <a:rPr lang="tr-TR" b="1" dirty="0" smtClean="0"/>
              <a:t>İmza</a:t>
            </a:r>
          </a:p>
          <a:p>
            <a:r>
              <a:rPr lang="tr-TR" dirty="0" smtClean="0"/>
              <a:t>İmza, imzalayan kişinin adı ve unvanı ile birlikte atılmalıdır. İmza isim ve unvanı kapatmayacak şekilde koyu renk mürekkepli - </a:t>
            </a:r>
            <a:r>
              <a:rPr lang="tr-TR" i="1" dirty="0" smtClean="0"/>
              <a:t>çoğunlukla lacivert</a:t>
            </a:r>
            <a:r>
              <a:rPr lang="tr-TR" dirty="0" smtClean="0"/>
              <a:t>- kalemle atılmalıdır.</a:t>
            </a:r>
          </a:p>
          <a:p>
            <a:pPr lvl="0"/>
            <a:endParaRPr lang="tr-TR" b="1" dirty="0" smtClean="0"/>
          </a:p>
          <a:p>
            <a:pPr lvl="0">
              <a:buFont typeface="Wingdings" pitchFamily="2" charset="2"/>
              <a:buChar char="Ø"/>
            </a:pPr>
            <a:r>
              <a:rPr lang="tr-TR" b="1" dirty="0" smtClean="0"/>
              <a:t>Düzenleyen Kişinin Parafı</a:t>
            </a:r>
          </a:p>
          <a:p>
            <a:r>
              <a:rPr lang="tr-TR" dirty="0" smtClean="0"/>
              <a:t>Özellikle resmi yazılarda, yazılar yönetici tarafından kaleme alınmayıp asistanlar veya o konuyla ilgili uzmanlar tarafından hazırlanır. Yazının kim tarafından hazırlandığı belli olması için paraflanır. Paraf kısa imza anlamına gelmekte ve genellikle kişinin adı ve soyadının baş harflerinden oluşan sembollerdir.</a:t>
            </a:r>
          </a:p>
          <a:p>
            <a:endParaRPr lang="tr-TR" dirty="0" smtClean="0"/>
          </a:p>
          <a:p>
            <a:pPr lvl="0">
              <a:buFont typeface="Wingdings" pitchFamily="2" charset="2"/>
              <a:buChar char="Ø"/>
            </a:pPr>
            <a:endParaRPr lang="tr-TR" dirty="0" smtClean="0"/>
          </a:p>
          <a:p>
            <a:pPr lvl="0"/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E2F6-0F23-4984-93B7-72E56F63CBFD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1697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88640"/>
            <a:ext cx="8229600" cy="633670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b="1" dirty="0" smtClean="0"/>
              <a:t>İş Yazışmaları</a:t>
            </a:r>
          </a:p>
          <a:p>
            <a:pPr algn="ctr">
              <a:buNone/>
            </a:pPr>
            <a:endParaRPr lang="tr-TR" b="1" dirty="0" smtClean="0"/>
          </a:p>
          <a:p>
            <a:pPr>
              <a:buFont typeface="Wingdings" pitchFamily="2" charset="2"/>
              <a:buChar char="Ø"/>
            </a:pPr>
            <a:r>
              <a:rPr lang="tr-TR" b="1" dirty="0" smtClean="0"/>
              <a:t>Ekler</a:t>
            </a:r>
          </a:p>
          <a:p>
            <a:r>
              <a:rPr lang="tr-TR" dirty="0" smtClean="0"/>
              <a:t>Yazıyla birlikte gönderilen doküman, dosya vb. dokümanın ne olduğunu belirtmek için yazının sol alt köşesinde adı, sayfa adedi gibi bilgiler bu bölümde yer alır.</a:t>
            </a:r>
          </a:p>
          <a:p>
            <a:pPr lvl="0">
              <a:buFont typeface="Wingdings" pitchFamily="2" charset="2"/>
              <a:buChar char="Ø"/>
            </a:pPr>
            <a:r>
              <a:rPr lang="tr-TR" b="1" dirty="0" smtClean="0"/>
              <a:t>Not</a:t>
            </a:r>
          </a:p>
          <a:p>
            <a:r>
              <a:rPr lang="tr-TR" dirty="0" smtClean="0"/>
              <a:t>Ana metin dışında özellikle vurgulanmak istenen bir husus varsa not bölümümde konuya dikkat çekilir.</a:t>
            </a:r>
          </a:p>
          <a:p>
            <a:endParaRPr lang="tr-TR" dirty="0" smtClean="0"/>
          </a:p>
          <a:p>
            <a:pPr lvl="0">
              <a:buFont typeface="Wingdings" pitchFamily="2" charset="2"/>
              <a:buChar char="Ø"/>
            </a:pPr>
            <a:r>
              <a:rPr lang="tr-TR" b="1" dirty="0" smtClean="0"/>
              <a:t>Dağıtım</a:t>
            </a:r>
          </a:p>
          <a:p>
            <a:r>
              <a:rPr lang="tr-TR" dirty="0" smtClean="0"/>
              <a:t>Bazı yazılar, birden fazla hedefe gönderiliyor olabilir. Dağıtım, gereği için ve bilgi için olmak üzere iki türlü yapılabilir.</a:t>
            </a:r>
          </a:p>
          <a:p>
            <a:endParaRPr lang="tr-TR" dirty="0" smtClean="0"/>
          </a:p>
          <a:p>
            <a:pPr lvl="0">
              <a:buFont typeface="Wingdings" pitchFamily="2" charset="2"/>
              <a:buChar char="Ø"/>
            </a:pPr>
            <a:endParaRPr lang="tr-TR" dirty="0" smtClean="0"/>
          </a:p>
          <a:p>
            <a:pPr lvl="0"/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E2F6-0F23-4984-93B7-72E56F63CBFD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68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606</Words>
  <Application>Microsoft Office PowerPoint</Application>
  <PresentationFormat>Geniş ekran</PresentationFormat>
  <Paragraphs>153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Wingdings</vt:lpstr>
      <vt:lpstr>Office Teması</vt:lpstr>
      <vt:lpstr>T.C. ANKARA ÜNİVERSİTESİ   AYAŞ MESLEK YÜKSEK OKULU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 AYAŞ MESLEK YÜKSEK OKULU</dc:title>
  <dc:creator>user</dc:creator>
  <cp:lastModifiedBy>user</cp:lastModifiedBy>
  <cp:revision>1</cp:revision>
  <dcterms:created xsi:type="dcterms:W3CDTF">2020-01-15T19:09:07Z</dcterms:created>
  <dcterms:modified xsi:type="dcterms:W3CDTF">2020-01-15T19:09:31Z</dcterms:modified>
</cp:coreProperties>
</file>