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9" r:id="rId6"/>
    <p:sldId id="277" r:id="rId7"/>
    <p:sldId id="285" r:id="rId8"/>
    <p:sldId id="293" r:id="rId9"/>
    <p:sldId id="295" r:id="rId10"/>
    <p:sldId id="298" r:id="rId11"/>
    <p:sldId id="299" r:id="rId12"/>
    <p:sldId id="301" r:id="rId13"/>
    <p:sldId id="303" r:id="rId14"/>
    <p:sldId id="30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D0DBA-1D52-47C1-8C6C-3EC520AB6C18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F962-D6B2-4BC2-985F-ACDFE61EC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411650"/>
              </p:ext>
            </p:extLst>
          </p:nvPr>
        </p:nvGraphicFramePr>
        <p:xfrm>
          <a:off x="323528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İLETİŞİM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RESMİ</a:t>
                      </a:r>
                      <a:r>
                        <a:rPr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YAZI ÇEŞİTLERİ)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</a:p>
                    <a:p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</a:t>
                      </a:r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BB4D-FC85-450D-947C-11FC4DD11E16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606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2000" b="1" dirty="0" smtClean="0"/>
              <a:t>ŞARTNAME </a:t>
            </a:r>
          </a:p>
          <a:p>
            <a:r>
              <a:rPr lang="tr-TR" sz="2000" dirty="0" smtClean="0"/>
              <a:t>Kamu kuruluşlarının satın alma, satma, ihale, kiraya verme gibi faaliyetleri düzenlemek amacıyla belirledikleri koşulları, için özel ve teknik koşulları ile ayrıntılarını gösteren belgelerdir. </a:t>
            </a:r>
          </a:p>
          <a:p>
            <a:endParaRPr lang="tr-TR" sz="2000" dirty="0" smtClean="0"/>
          </a:p>
          <a:p>
            <a:r>
              <a:rPr lang="tr-TR" sz="2000" dirty="0" smtClean="0"/>
              <a:t>Şartname bir işin yapılmasıyla ilgili, işi yaptıran kişi veya kurum ile işi yapan kişi veya kurum arasında karşılıklı kabul edilen şartların yazıldığı yazılardır. </a:t>
            </a:r>
          </a:p>
          <a:p>
            <a:r>
              <a:rPr lang="tr-TR" sz="2000" dirty="0" smtClean="0"/>
              <a:t>Şartname genellikle sözleşme ile birlikte yapılır ve sözleşmenin hangi şartlarda gerçekleşeceği şartnamede belirtilir. </a:t>
            </a:r>
          </a:p>
          <a:p>
            <a:r>
              <a:rPr lang="tr-TR" sz="2000" dirty="0" smtClean="0"/>
              <a:t>Kamu İhale Kanunu’na göre şartname İdari şartnameler ve Teknik şartnameler olmak üzere ikiye ayrılır</a:t>
            </a:r>
            <a:r>
              <a:rPr lang="tr-TR" sz="2000" b="1" dirty="0" smtClean="0"/>
              <a:t>. </a:t>
            </a:r>
          </a:p>
          <a:p>
            <a:endParaRPr lang="tr-TR" sz="2000" b="1" dirty="0" smtClean="0"/>
          </a:p>
          <a:p>
            <a:r>
              <a:rPr lang="tr-TR" sz="2000" dirty="0" smtClean="0"/>
              <a:t>İdari şartnameler, sözleşme çerçevesindeki şartnamenin genel hükümlerini içeren işin nasıl gerçekleşeceğini (tarafların hak, sorumluluk ve ilişkilerini) gösteren yazılardır. </a:t>
            </a:r>
          </a:p>
          <a:p>
            <a:endParaRPr lang="tr-TR" sz="2000" dirty="0" smtClean="0"/>
          </a:p>
          <a:p>
            <a:r>
              <a:rPr lang="tr-TR" sz="2000" dirty="0" smtClean="0"/>
              <a:t>Teknik şartnameler ise ihaleyle alınacak malın cinsi ve teknik özelliklerine göre sınırları belirten yazılardır.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000" b="1" dirty="0" smtClean="0"/>
              <a:t>TEZKERE </a:t>
            </a:r>
          </a:p>
          <a:p>
            <a:pPr algn="ctr">
              <a:buNone/>
            </a:pPr>
            <a:endParaRPr lang="tr-TR" sz="2000" b="1" dirty="0" smtClean="0"/>
          </a:p>
          <a:p>
            <a:r>
              <a:rPr lang="tr-TR" sz="2000" dirty="0" smtClean="0"/>
              <a:t>Tezkerenin farklı konular için farklı tanımları vardır. </a:t>
            </a:r>
          </a:p>
          <a:p>
            <a:r>
              <a:rPr lang="tr-TR" sz="2000" dirty="0" smtClean="0"/>
              <a:t>İş yazılarıyla ilgili tanımını şöyle yapabiliriz; iki tarafın konu hakkında yeterli bilgi sahibi olmaları halinde başvurulan bir yazılı iletişim yöntemidir. 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Örneğin; Bir yargı organının başka yargı organından bir tanıktan ifade alması için kısa yazı yazması. </a:t>
            </a:r>
          </a:p>
          <a:p>
            <a:r>
              <a:rPr lang="tr-TR" sz="2000" dirty="0" smtClean="0"/>
              <a:t>Yazıyı yazan kurum gibi karşı taraftaki kurum da aynı görevi yürütmektedir. </a:t>
            </a:r>
          </a:p>
          <a:p>
            <a:endParaRPr lang="tr-TR" sz="2000" dirty="0" smtClean="0"/>
          </a:p>
          <a:p>
            <a:r>
              <a:rPr lang="tr-TR" sz="2000" dirty="0" smtClean="0"/>
              <a:t>Bir başka deyimle ifadenin nasıl alınacağı, yazı içinde nelerin bulunacağı ve belgenin nasıl düzenleneceğini iki kurum tarafından da bilinmektedir.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606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2000" b="1" dirty="0" smtClean="0"/>
          </a:p>
          <a:p>
            <a:pPr algn="ctr">
              <a:buNone/>
            </a:pPr>
            <a:r>
              <a:rPr lang="tr-TR" sz="2400" b="1" dirty="0" smtClean="0"/>
              <a:t>MÜZEKKERE </a:t>
            </a:r>
          </a:p>
          <a:p>
            <a:pPr algn="ctr">
              <a:buNone/>
            </a:pPr>
            <a:endParaRPr lang="tr-TR" sz="2000" b="1" dirty="0" smtClean="0"/>
          </a:p>
          <a:p>
            <a:r>
              <a:rPr lang="tr-TR" sz="2000" dirty="0" smtClean="0"/>
              <a:t>Yargı makamının bir kararın yerine getirilmesi konusunda, belli bir makama yazdığı yazılara </a:t>
            </a:r>
            <a:r>
              <a:rPr lang="tr-TR" sz="2000" b="1" dirty="0" smtClean="0"/>
              <a:t>müzekkere </a:t>
            </a:r>
            <a:r>
              <a:rPr lang="tr-TR" sz="2000" dirty="0" smtClean="0"/>
              <a:t>denir. </a:t>
            </a:r>
          </a:p>
          <a:p>
            <a:endParaRPr lang="tr-TR" sz="2000" b="1" dirty="0" smtClean="0"/>
          </a:p>
          <a:p>
            <a:r>
              <a:rPr lang="tr-TR" sz="2000" dirty="0" smtClean="0"/>
              <a:t>Günümüzde pek kullanılmayan bu tür yazışma çeşidi, eskiden resmî dairelerin, üst makamlara (daha çok bakanlıklara) yazdıkları yazılardır.</a:t>
            </a:r>
          </a:p>
          <a:p>
            <a:endParaRPr lang="tr-TR" sz="2000" b="1" dirty="0" smtClean="0"/>
          </a:p>
          <a:p>
            <a:pPr algn="ctr">
              <a:buNone/>
            </a:pPr>
            <a:r>
              <a:rPr lang="tr-TR" sz="2400" b="1" dirty="0" smtClean="0"/>
              <a:t>MAZBATA </a:t>
            </a:r>
          </a:p>
          <a:p>
            <a:r>
              <a:rPr lang="tr-TR" sz="2000" dirty="0" smtClean="0"/>
              <a:t>Resmî merciler tarafından bir olayı belgelendirmek için yazılan yazılara </a:t>
            </a:r>
            <a:r>
              <a:rPr lang="tr-TR" sz="2000" b="1" dirty="0" smtClean="0"/>
              <a:t>mazbata </a:t>
            </a:r>
            <a:r>
              <a:rPr lang="tr-TR" sz="2000" dirty="0" smtClean="0"/>
              <a:t>denir. </a:t>
            </a:r>
          </a:p>
          <a:p>
            <a:r>
              <a:rPr lang="tr-TR" sz="2000" dirty="0" smtClean="0"/>
              <a:t>Mazbata bir hükmü, bir kararı veya herhangi bir işin tasdikini bildiren konularda, genellikle seçilmiş kişilerin seçildiklerini belgelendirmek için yazılır.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606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2000" b="1" dirty="0" smtClean="0"/>
          </a:p>
          <a:p>
            <a:pPr algn="ctr">
              <a:buNone/>
            </a:pPr>
            <a:r>
              <a:rPr lang="tr-TR" sz="2400" b="1" dirty="0" smtClean="0"/>
              <a:t>GENELGE </a:t>
            </a:r>
          </a:p>
          <a:p>
            <a:r>
              <a:rPr lang="tr-TR" sz="2400" dirty="0" smtClean="0"/>
              <a:t>Her kurum içinde belli bir konuda yapılacak mevzuat uygulamalarına açıklık getiren, uygulamada görülen eksiklik ve aksaklıkların düzeltilme yollarını gösteren, usulsüz uygulamaları kaldıran ayrıntılara ilişkin genel emirlere </a:t>
            </a:r>
            <a:r>
              <a:rPr lang="tr-TR" sz="2400" b="1" dirty="0" smtClean="0"/>
              <a:t>genelge </a:t>
            </a:r>
            <a:r>
              <a:rPr lang="tr-TR" sz="2400" dirty="0" smtClean="0"/>
              <a:t>denir. </a:t>
            </a:r>
          </a:p>
          <a:p>
            <a:endParaRPr lang="tr-TR" sz="2400" dirty="0" smtClean="0"/>
          </a:p>
          <a:p>
            <a:r>
              <a:rPr lang="tr-TR" sz="2400" dirty="0" smtClean="0"/>
              <a:t>Genelge kuruluşlarda görevli tüm çalışanları, bazen de belli bir kesimi ilgilendiren konularda hazırlanan, açıklayıcı, uyarıcı, öğretici, bilgi verici nitelikte bir genel yazıdır. </a:t>
            </a:r>
          </a:p>
          <a:p>
            <a:endParaRPr lang="tr-TR" sz="2400" dirty="0" smtClean="0"/>
          </a:p>
          <a:p>
            <a:r>
              <a:rPr lang="tr-TR" sz="2400" dirty="0" smtClean="0"/>
              <a:t>Genelge karşılığında herhangi bir yanıt istenmez. Önemli olan varsa hataların düzeltilmesi, kanun ve mevzuatlara uygun işlem yapılmasıdır.</a:t>
            </a:r>
            <a:endParaRPr lang="tr-TR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606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2000" b="1" dirty="0" smtClean="0"/>
          </a:p>
          <a:p>
            <a:pPr algn="ctr">
              <a:buNone/>
            </a:pPr>
            <a:r>
              <a:rPr lang="tr-TR" sz="2400" b="1" dirty="0" smtClean="0"/>
              <a:t>VEKÂLETNAME </a:t>
            </a:r>
          </a:p>
          <a:p>
            <a:r>
              <a:rPr lang="tr-TR" sz="2400" dirty="0" smtClean="0"/>
              <a:t>Bir kişi veya kurumun bir veya birkaç konuda üçüncü şahıslara karşı kendi hak ve menfaatlerini savunmak ve işlemleri yürütmek amacıyla yetki verme </a:t>
            </a:r>
            <a:r>
              <a:rPr lang="tr-TR" sz="2400" b="1" dirty="0" smtClean="0"/>
              <a:t>vekâlet </a:t>
            </a:r>
            <a:r>
              <a:rPr lang="tr-TR" sz="2400" dirty="0" smtClean="0"/>
              <a:t>denir. </a:t>
            </a:r>
          </a:p>
          <a:p>
            <a:endParaRPr lang="tr-TR" sz="2400" dirty="0" smtClean="0"/>
          </a:p>
          <a:p>
            <a:r>
              <a:rPr lang="tr-TR" sz="2400" dirty="0" smtClean="0"/>
              <a:t>Vekâlet noter tarafından düzenlenir. </a:t>
            </a:r>
          </a:p>
          <a:p>
            <a:r>
              <a:rPr lang="tr-TR" sz="2400" dirty="0" smtClean="0"/>
              <a:t>Vekil olan kişi vekâletnamede yazılı olan konularda vekâlet veren adına vekil sıfatıyla işlemi yerine getirir. </a:t>
            </a:r>
            <a:endParaRPr lang="tr-TR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/>
          <a:lstStyle/>
          <a:p>
            <a:pPr algn="ctr">
              <a:buNone/>
            </a:pPr>
            <a:r>
              <a:rPr lang="tr-TR" b="1" dirty="0" smtClean="0"/>
              <a:t>DİLEKÇE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/>
              <a:t>Özel ve tüzel </a:t>
            </a:r>
            <a:r>
              <a:rPr lang="tr-TR" dirty="0" smtClean="0"/>
              <a:t>kişilerin </a:t>
            </a:r>
            <a:r>
              <a:rPr lang="tr-TR" dirty="0"/>
              <a:t>kamu kurum, </a:t>
            </a:r>
            <a:r>
              <a:rPr lang="tr-TR" dirty="0" smtClean="0"/>
              <a:t>kuruluşlarına </a:t>
            </a:r>
            <a:r>
              <a:rPr lang="tr-TR" dirty="0"/>
              <a:t>veya özel </a:t>
            </a:r>
            <a:r>
              <a:rPr lang="tr-TR" dirty="0" smtClean="0"/>
              <a:t>kuruluşlara </a:t>
            </a:r>
            <a:r>
              <a:rPr lang="tr-TR" dirty="0"/>
              <a:t>bir isteği bildirmek üzere yazdıkları yazılara </a:t>
            </a:r>
            <a:r>
              <a:rPr lang="tr-TR" b="1" dirty="0"/>
              <a:t>dilekçe </a:t>
            </a:r>
            <a:r>
              <a:rPr lang="tr-TR" dirty="0"/>
              <a:t>denir.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b="1" dirty="0" smtClean="0"/>
              <a:t>DİLEKÇE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/>
              <a:t>Dilekçe kısa ve öz olmalıdır.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Dilekçelerde </a:t>
            </a:r>
            <a:r>
              <a:rPr lang="tr-TR" dirty="0"/>
              <a:t>doğrudan ve düz anlatım kullanılır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Anlatılmak istenen konu </a:t>
            </a:r>
            <a:r>
              <a:rPr lang="tr-TR" dirty="0" smtClean="0"/>
              <a:t>anlaşılır </a:t>
            </a:r>
            <a:r>
              <a:rPr lang="tr-TR" dirty="0"/>
              <a:t>ve okuyanın anlayabileceği bir üslupta olmalıdır.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Her şey </a:t>
            </a:r>
            <a:r>
              <a:rPr lang="tr-TR" dirty="0"/>
              <a:t>dilekçe konusu olabilir. Ancak kanunlara aykırı hususlar dilekçe konusu yapılamaz.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b="1" dirty="0" smtClean="0"/>
              <a:t>DİLEKÇE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/>
              <a:t>Genel bir dilekçede 6 temel öğe vardır. </a:t>
            </a:r>
            <a:r>
              <a:rPr lang="tr-TR" dirty="0" smtClean="0"/>
              <a:t>Bunlar;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Tarih </a:t>
            </a:r>
            <a:endParaRPr lang="tr-TR" dirty="0"/>
          </a:p>
          <a:p>
            <a:r>
              <a:rPr lang="tr-TR" dirty="0" smtClean="0"/>
              <a:t>Makam </a:t>
            </a:r>
            <a:r>
              <a:rPr lang="tr-TR" dirty="0"/>
              <a:t>adı (gerekirse ili veya açık adresi) </a:t>
            </a:r>
          </a:p>
          <a:p>
            <a:r>
              <a:rPr lang="tr-TR" dirty="0" smtClean="0"/>
              <a:t>Konu </a:t>
            </a:r>
            <a:r>
              <a:rPr lang="tr-TR" dirty="0"/>
              <a:t>metni </a:t>
            </a:r>
          </a:p>
          <a:p>
            <a:r>
              <a:rPr lang="tr-TR" dirty="0" smtClean="0"/>
              <a:t>İmza </a:t>
            </a:r>
            <a:endParaRPr lang="tr-TR" dirty="0"/>
          </a:p>
          <a:p>
            <a:r>
              <a:rPr lang="tr-TR" dirty="0" smtClean="0"/>
              <a:t>Dilekçeyi </a:t>
            </a:r>
            <a:r>
              <a:rPr lang="tr-TR" dirty="0"/>
              <a:t>yazan </a:t>
            </a:r>
            <a:r>
              <a:rPr lang="tr-TR" dirty="0" smtClean="0"/>
              <a:t>kişinin </a:t>
            </a:r>
            <a:r>
              <a:rPr lang="tr-TR" dirty="0"/>
              <a:t>adı </a:t>
            </a:r>
          </a:p>
          <a:p>
            <a:r>
              <a:rPr lang="tr-TR" dirty="0" smtClean="0"/>
              <a:t>Dilekçeyi </a:t>
            </a:r>
            <a:r>
              <a:rPr lang="tr-TR" dirty="0"/>
              <a:t>yazan </a:t>
            </a:r>
            <a:r>
              <a:rPr lang="tr-TR" dirty="0" smtClean="0"/>
              <a:t>kişinin </a:t>
            </a:r>
            <a:r>
              <a:rPr lang="tr-TR" dirty="0"/>
              <a:t>adresi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/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/>
              <a:t>DİLEKÇE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/>
              <a:t>01.11.1984 tarih ve 3071 sayılı Dilekçe Hakkının Kullanılmasına Dair Kanun’un 7’inci maddesine göre TBMM’ye ve idari makamlara verilen dilekçelerin, </a:t>
            </a:r>
            <a:r>
              <a:rPr lang="tr-TR" dirty="0" smtClean="0"/>
              <a:t>başvurulan </a:t>
            </a:r>
            <a:r>
              <a:rPr lang="tr-TR" dirty="0"/>
              <a:t>makam tarafından en geç 2 ay içinde cevap verme zorunluluğu vardır.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600" b="1" dirty="0" smtClean="0"/>
              <a:t>RAPOR</a:t>
            </a:r>
            <a:endParaRPr lang="tr-TR" sz="2400" b="1" dirty="0"/>
          </a:p>
          <a:p>
            <a:endParaRPr lang="tr-TR" sz="2000" dirty="0"/>
          </a:p>
          <a:p>
            <a:r>
              <a:rPr lang="tr-TR" sz="2400" dirty="0"/>
              <a:t>Herhangi bir konu ya da olayla ilgili inceleme sonucunu tespit ederek bildiren yazılara </a:t>
            </a:r>
            <a:r>
              <a:rPr lang="tr-TR" sz="2400" b="1" dirty="0"/>
              <a:t>rapor denir</a:t>
            </a:r>
            <a:r>
              <a:rPr lang="tr-TR" sz="2400" b="1" dirty="0" smtClean="0"/>
              <a:t>.</a:t>
            </a:r>
          </a:p>
          <a:p>
            <a:endParaRPr lang="tr-TR" sz="2400" b="1" dirty="0"/>
          </a:p>
          <a:p>
            <a:endParaRPr lang="tr-TR" sz="2400" b="1" dirty="0" smtClean="0"/>
          </a:p>
          <a:p>
            <a:r>
              <a:rPr lang="tr-TR" sz="2400" dirty="0"/>
              <a:t>Raporlar genel olarak; yıllık faaliyet raporu, değerlendirme raporu, </a:t>
            </a:r>
            <a:r>
              <a:rPr lang="tr-TR" sz="2400" dirty="0" smtClean="0"/>
              <a:t>araştırma geliştirme </a:t>
            </a:r>
            <a:r>
              <a:rPr lang="tr-TR" sz="2400" dirty="0"/>
              <a:t>raporu, </a:t>
            </a:r>
            <a:r>
              <a:rPr lang="tr-TR" sz="2400" dirty="0" smtClean="0"/>
              <a:t>teftiş raporu </a:t>
            </a:r>
            <a:r>
              <a:rPr lang="tr-TR" sz="2400" dirty="0"/>
              <a:t>gibi yapılan </a:t>
            </a:r>
            <a:r>
              <a:rPr lang="tr-TR" sz="2400" dirty="0" smtClean="0"/>
              <a:t>işin </a:t>
            </a:r>
            <a:r>
              <a:rPr lang="tr-TR" sz="2400" dirty="0"/>
              <a:t>mahiyetine göre gruplandırılır. </a:t>
            </a:r>
            <a:endParaRPr lang="tr-TR" sz="2400" dirty="0" smtClean="0"/>
          </a:p>
          <a:p>
            <a:r>
              <a:rPr lang="tr-TR" sz="2400" dirty="0" smtClean="0"/>
              <a:t>Bunun </a:t>
            </a:r>
            <a:r>
              <a:rPr lang="tr-TR" sz="2400" dirty="0"/>
              <a:t>yanında tespit raporu, hekim raporu, arıza raporu, muayene raporu, hakem raporu, kaza raporu gibi </a:t>
            </a:r>
            <a:r>
              <a:rPr lang="tr-TR" sz="2400" dirty="0" smtClean="0"/>
              <a:t>çeşitli </a:t>
            </a:r>
            <a:r>
              <a:rPr lang="tr-TR" sz="2400" dirty="0"/>
              <a:t>rapor </a:t>
            </a:r>
            <a:r>
              <a:rPr lang="tr-TR" sz="2400" dirty="0" smtClean="0"/>
              <a:t>çeşitleri </a:t>
            </a:r>
            <a:r>
              <a:rPr lang="tr-TR" sz="2400" dirty="0"/>
              <a:t>de vardır.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600" b="1" dirty="0" smtClean="0"/>
              <a:t>TUTANAK  (ZABIT)</a:t>
            </a:r>
            <a:endParaRPr lang="tr-TR" sz="2400" b="1" dirty="0"/>
          </a:p>
          <a:p>
            <a:endParaRPr lang="tr-TR" sz="2000" dirty="0"/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 smtClean="0"/>
              <a:t>Değişik </a:t>
            </a:r>
            <a:r>
              <a:rPr lang="tr-TR" sz="2400" dirty="0"/>
              <a:t>amaçlarla düzenlenen toplantılarda yapılan </a:t>
            </a:r>
            <a:r>
              <a:rPr lang="tr-TR" sz="2400" dirty="0" smtClean="0"/>
              <a:t>konuşmaların </a:t>
            </a:r>
            <a:r>
              <a:rPr lang="tr-TR" sz="2400" dirty="0"/>
              <a:t>olduğu gibi yazıya geçirilmesi ve bu yazılanların yetkililerce imzalanmasıyla resmiyet kazanan yazılara </a:t>
            </a:r>
            <a:r>
              <a:rPr lang="tr-TR" sz="2400" b="1" dirty="0"/>
              <a:t>tutanak denir. Bu tarzdaki tutanaklar, genellikle zabıt kâtipleri tarafından yazılır</a:t>
            </a:r>
            <a:r>
              <a:rPr lang="tr-TR" sz="2400" b="1" dirty="0" smtClean="0"/>
              <a:t>.</a:t>
            </a:r>
          </a:p>
          <a:p>
            <a:endParaRPr lang="tr-TR" sz="2400" b="1" dirty="0"/>
          </a:p>
          <a:p>
            <a:endParaRPr lang="tr-TR" sz="2400" b="1" dirty="0" smtClean="0"/>
          </a:p>
          <a:p>
            <a:r>
              <a:rPr lang="tr-TR" sz="2400" dirty="0"/>
              <a:t>Bir olayın veya bir durumun nasıl olduğunu ifade eden, ilgili veya yetkili kimseler tarafından imzalanan yazılı belgelere de </a:t>
            </a:r>
            <a:r>
              <a:rPr lang="tr-TR" sz="2400" b="1" dirty="0"/>
              <a:t>tutanak adı verilir.</a:t>
            </a: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FORM YAZILARI</a:t>
            </a:r>
          </a:p>
          <a:p>
            <a:r>
              <a:rPr lang="tr-TR" sz="2000" dirty="0" smtClean="0"/>
              <a:t>Kamu kurum ve kuruluşlarında veya özel kurumlarda aynı konuda sürekli olarak yazılan yazılar için oluşturulan matbu kâğıtlara </a:t>
            </a:r>
            <a:r>
              <a:rPr lang="tr-TR" sz="2000" b="1" dirty="0" smtClean="0"/>
              <a:t>form yazıları denir. </a:t>
            </a:r>
          </a:p>
          <a:p>
            <a:endParaRPr lang="tr-TR" sz="2000" b="1" dirty="0" smtClean="0"/>
          </a:p>
          <a:p>
            <a:r>
              <a:rPr lang="tr-TR" sz="2000" dirty="0" smtClean="0"/>
              <a:t>Form yazılarında sonradan doldurulacak yerler boş bırakılır ve gerektiğinde kullanılmak üzere çoğaltılır.</a:t>
            </a:r>
          </a:p>
          <a:p>
            <a:endParaRPr lang="tr-TR" sz="2000" dirty="0" smtClean="0"/>
          </a:p>
          <a:p>
            <a:r>
              <a:rPr lang="tr-TR" sz="2000" dirty="0" smtClean="0"/>
              <a:t>Formların yararları şunlardır; </a:t>
            </a:r>
          </a:p>
          <a:p>
            <a:r>
              <a:rPr lang="tr-TR" sz="2000" dirty="0" smtClean="0"/>
              <a:t> Zaman tasarrufu sağlar. </a:t>
            </a:r>
          </a:p>
          <a:p>
            <a:r>
              <a:rPr lang="tr-TR" sz="2000" dirty="0" smtClean="0"/>
              <a:t> Karar vermede kolaylık sağlar. </a:t>
            </a:r>
          </a:p>
          <a:p>
            <a:r>
              <a:rPr lang="tr-TR" sz="2000" dirty="0" smtClean="0"/>
              <a:t> Bilgi ve belgelerin net olmasını sağlar. </a:t>
            </a:r>
          </a:p>
          <a:p>
            <a:r>
              <a:rPr lang="tr-TR" sz="2000" dirty="0" smtClean="0"/>
              <a:t> Bilgi ve belgelerin düzen içinde bulundurulmasını sağlar. </a:t>
            </a:r>
          </a:p>
          <a:p>
            <a:r>
              <a:rPr lang="tr-TR" sz="2000" dirty="0" smtClean="0"/>
              <a:t> Standardizasyonu ortaya çıkarır. </a:t>
            </a:r>
          </a:p>
          <a:p>
            <a:endParaRPr lang="tr-TR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1.1.RESMÎ YAZI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SÖZLEŞME </a:t>
            </a:r>
          </a:p>
          <a:p>
            <a:pPr algn="ctr">
              <a:buNone/>
            </a:pPr>
            <a:endParaRPr lang="tr-TR" sz="2800" b="1" dirty="0" smtClean="0"/>
          </a:p>
          <a:p>
            <a:r>
              <a:rPr lang="tr-TR" sz="2400" dirty="0" smtClean="0"/>
              <a:t>İki gerçek veya tüzel kişinin bir hukuki sonucu gerçekleştirmek üzere anlaşması ve anlaştıkları konu ile ilgili yazdıkları yazıya </a:t>
            </a:r>
            <a:r>
              <a:rPr lang="tr-TR" sz="2400" b="1" dirty="0" smtClean="0"/>
              <a:t>sözleşme yazısı </a:t>
            </a:r>
            <a:r>
              <a:rPr lang="tr-TR" sz="2400" dirty="0" smtClean="0"/>
              <a:t>denir. </a:t>
            </a:r>
          </a:p>
          <a:p>
            <a:endParaRPr lang="tr-TR" sz="2400" dirty="0" smtClean="0"/>
          </a:p>
          <a:p>
            <a:r>
              <a:rPr lang="tr-TR" sz="2400" dirty="0" smtClean="0"/>
              <a:t>Sözleşmeye kira sözleşmesi, ihale sözleşmesi, telefon abone sözleşmesi, iş sözleşmesi, şirket sözleşmesi örnek verilebilir. </a:t>
            </a:r>
          </a:p>
          <a:p>
            <a:endParaRPr lang="tr-TR" sz="2400" dirty="0" smtClean="0"/>
          </a:p>
          <a:p>
            <a:r>
              <a:rPr lang="tr-TR" sz="2400" dirty="0" smtClean="0"/>
              <a:t>Sözleşme hazırlanıp imzalatıldıktan sonra taraflar birer örneğini alırlar. </a:t>
            </a:r>
          </a:p>
          <a:p>
            <a:r>
              <a:rPr lang="tr-TR" sz="2400" dirty="0" smtClean="0"/>
              <a:t>Eğer sözleşme noter huzurunda yapıldıysa sözleşmenin aslı noterde kalır. </a:t>
            </a:r>
          </a:p>
          <a:p>
            <a:endParaRPr lang="tr-TR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870</Words>
  <Application>Microsoft Office PowerPoint</Application>
  <PresentationFormat>Ekran Gösterisi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T.C. ANKARA ÜNİVERSİTESİ   AYAŞ MESLEK YÜKSEK OKULU</vt:lpstr>
      <vt:lpstr>1.1.RESMÎ YAZI ÇEŞİTLERİ</vt:lpstr>
      <vt:lpstr>1.1.RESMÎ YAZI ÇEŞİTLERİ</vt:lpstr>
      <vt:lpstr>1.1.RESMÎ YAZI ÇEŞİTLERİ</vt:lpstr>
      <vt:lpstr>1.1.RESMÎ YAZI ÇEŞİTLERİ</vt:lpstr>
      <vt:lpstr>1.1.RESMÎ YAZI ÇEŞİTLERİ</vt:lpstr>
      <vt:lpstr>1.1.RESMÎ YAZI ÇEŞİTLERİ</vt:lpstr>
      <vt:lpstr>1.1.RESMÎ YAZI ÇEŞİTLERİ</vt:lpstr>
      <vt:lpstr>1.1.RESMÎ YAZI ÇEŞİTLERİ</vt:lpstr>
      <vt:lpstr>1.1.RESMÎ YAZI ÇEŞİTLERİ</vt:lpstr>
      <vt:lpstr>1.1.RESMÎ YAZI ÇEŞİTLERİ</vt:lpstr>
      <vt:lpstr>1.1.RESMÎ YAZI ÇEŞİTLERİ</vt:lpstr>
      <vt:lpstr>1.1.RESMÎ YAZI ÇEŞİTLERİ</vt:lpstr>
      <vt:lpstr>1.1.RESMÎ YAZI ÇEŞİTLERİ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11</cp:revision>
  <dcterms:created xsi:type="dcterms:W3CDTF">2018-04-24T20:47:41Z</dcterms:created>
  <dcterms:modified xsi:type="dcterms:W3CDTF">2020-01-15T19:19:39Z</dcterms:modified>
</cp:coreProperties>
</file>