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5" r:id="rId5"/>
    <p:sldId id="271" r:id="rId6"/>
    <p:sldId id="274" r:id="rId7"/>
    <p:sldId id="275" r:id="rId8"/>
    <p:sldId id="276" r:id="rId9"/>
    <p:sldId id="277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90" r:id="rId19"/>
    <p:sldId id="291" r:id="rId20"/>
    <p:sldId id="292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CCA-996F-48DD-84F5-F4672AB165C3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4E21-25FA-4716-BBDA-F939370D68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CCA-996F-48DD-84F5-F4672AB165C3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4E21-25FA-4716-BBDA-F939370D68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CCA-996F-48DD-84F5-F4672AB165C3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4E21-25FA-4716-BBDA-F939370D68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CCA-996F-48DD-84F5-F4672AB165C3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4E21-25FA-4716-BBDA-F939370D68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CCA-996F-48DD-84F5-F4672AB165C3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4E21-25FA-4716-BBDA-F939370D68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CCA-996F-48DD-84F5-F4672AB165C3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4E21-25FA-4716-BBDA-F939370D68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CCA-996F-48DD-84F5-F4672AB165C3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4E21-25FA-4716-BBDA-F939370D68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CCA-996F-48DD-84F5-F4672AB165C3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4E21-25FA-4716-BBDA-F939370D68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CCA-996F-48DD-84F5-F4672AB165C3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4E21-25FA-4716-BBDA-F939370D68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CCA-996F-48DD-84F5-F4672AB165C3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4E21-25FA-4716-BBDA-F939370D68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CCA-996F-48DD-84F5-F4672AB165C3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4E21-25FA-4716-BBDA-F939370D68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50CCA-996F-48DD-84F5-F4672AB165C3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4E21-25FA-4716-BBDA-F939370D688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171423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Güvenlik Sistemleri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Türk Sosyal Güvenlik Sisteminin </a:t>
                      </a: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Gelişimi</a:t>
                      </a:r>
                      <a:endParaRPr lang="tr-T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800" u="sng" kern="1200" dirty="0" smtClean="0">
                          <a:hlinkClick r:id="rId2"/>
                        </a:rPr>
                        <a:t>@</a:t>
                      </a:r>
                      <a:r>
                        <a:rPr lang="tr-TR" sz="18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8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800" u="sng" kern="1200" baseline="0" dirty="0" smtClean="0"/>
                        <a:t> 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800" u="none" kern="1200" dirty="0" smtClean="0">
                          <a:hlinkClick r:id="rId3"/>
                        </a:rPr>
                        <a:t>_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800" u="none" kern="1200" dirty="0" smtClean="0">
                          <a:hlinkClick r:id="rId3"/>
                        </a:rPr>
                        <a:t>@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8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8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Sosyal güvenlik alanında yaşanan gelişmeler 17.07.1964 tarih ve </a:t>
            </a:r>
            <a:r>
              <a:rPr lang="tr-TR" b="1" dirty="0" smtClean="0"/>
              <a:t>506 sayılı “Sosyal Sigortalar Kanunu</a:t>
            </a:r>
            <a:r>
              <a:rPr lang="tr-TR" dirty="0" smtClean="0"/>
              <a:t>”nun çıkarılmasıyla devam etmiştir. </a:t>
            </a:r>
          </a:p>
          <a:p>
            <a:endParaRPr lang="tr-TR" dirty="0" smtClean="0"/>
          </a:p>
          <a:p>
            <a:r>
              <a:rPr lang="tr-TR" dirty="0" smtClean="0"/>
              <a:t>506 sayılı kanun ile, </a:t>
            </a:r>
            <a:r>
              <a:rPr lang="tr-TR" b="1" dirty="0" smtClean="0"/>
              <a:t>her bir sigorta kolu için ayrı ayrı uygulanmakta olan kanunlar birleştirilmiş</a:t>
            </a:r>
            <a:r>
              <a:rPr lang="tr-TR" dirty="0" smtClean="0"/>
              <a:t>, </a:t>
            </a:r>
          </a:p>
          <a:p>
            <a:endParaRPr lang="tr-TR" dirty="0" smtClean="0"/>
          </a:p>
          <a:p>
            <a:r>
              <a:rPr lang="tr-TR" dirty="0" smtClean="0"/>
              <a:t>bu kanunu uygulamakla görevli kurumun ismi de “</a:t>
            </a:r>
            <a:r>
              <a:rPr lang="tr-TR" b="1" dirty="0" smtClean="0"/>
              <a:t>Sosyal Sigortalar Kurumu - SSK</a:t>
            </a:r>
            <a:r>
              <a:rPr lang="tr-TR" dirty="0" smtClean="0"/>
              <a:t>” olarak değiştirilerek kapsamı genişletilmiştir. </a:t>
            </a:r>
          </a:p>
          <a:p>
            <a:endParaRPr lang="tr-TR" b="1" dirty="0" smtClean="0"/>
          </a:p>
          <a:p>
            <a:r>
              <a:rPr lang="tr-TR" dirty="0" smtClean="0"/>
              <a:t>Ayrıca bu kanun ile, bütün Türkiye’de sanayi ve hizmetler kesiminde hizmet akdiyle çalışanların sosyal güvenlik kapsamına alınmaları sağlanmıştır.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Bu gelişmeyi “</a:t>
            </a:r>
            <a:r>
              <a:rPr lang="tr-TR" b="1" dirty="0" smtClean="0"/>
              <a:t>1971</a:t>
            </a:r>
            <a:r>
              <a:rPr lang="tr-TR" dirty="0" smtClean="0"/>
              <a:t> yılında kabul edilen ve </a:t>
            </a:r>
            <a:r>
              <a:rPr lang="tr-TR" b="1" dirty="0" smtClean="0"/>
              <a:t>esnaf, sanatkâr ve diğer bağımsız çalışanlara yönelik olan 1479 sayılı Bağ-Kur Kanunu izlemiştir.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Yine bu dönemde Uluslararası Çalışma Örgütü (ILO) ‘nün </a:t>
            </a:r>
            <a:r>
              <a:rPr lang="tr-TR" b="1" dirty="0" smtClean="0"/>
              <a:t>1952 tarihli 102 sayılı ‘Sosyal Güvenliğin Asgari Normlarına İlişkin Sözleşmesi</a:t>
            </a:r>
            <a:r>
              <a:rPr lang="tr-TR" dirty="0" smtClean="0"/>
              <a:t>’ </a:t>
            </a:r>
          </a:p>
          <a:p>
            <a:endParaRPr lang="tr-TR" dirty="0" smtClean="0"/>
          </a:p>
          <a:p>
            <a:r>
              <a:rPr lang="tr-TR" dirty="0" smtClean="0"/>
              <a:t>29 Temmuz 1971 tarih ve 1451 sayılı kanun ile onaylanmış, Bakanlar Kurulu’nun </a:t>
            </a:r>
            <a:r>
              <a:rPr lang="tr-TR" b="1" dirty="0" smtClean="0"/>
              <a:t>1 Nisan 1974 </a:t>
            </a:r>
            <a:r>
              <a:rPr lang="tr-TR" dirty="0" smtClean="0"/>
              <a:t>tarih ve 7/7964 sayılı kararnamesi ile yürürlüğe girmiştir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Diğer bir gelişme ise, </a:t>
            </a:r>
          </a:p>
          <a:p>
            <a:endParaRPr lang="tr-TR" dirty="0" smtClean="0"/>
          </a:p>
          <a:p>
            <a:r>
              <a:rPr lang="tr-TR" dirty="0" smtClean="0"/>
              <a:t>10 Temmuz </a:t>
            </a:r>
            <a:r>
              <a:rPr lang="tr-TR" b="1" dirty="0" smtClean="0"/>
              <a:t>1976 tarih ve 2022 sayılı kanunla</a:t>
            </a:r>
            <a:r>
              <a:rPr lang="tr-TR" dirty="0" smtClean="0"/>
              <a:t>, en geniş kapsamlı kamu sosyal güvelik harcaması olarak bilinen </a:t>
            </a:r>
          </a:p>
          <a:p>
            <a:endParaRPr lang="tr-TR" b="1" dirty="0" smtClean="0"/>
          </a:p>
          <a:p>
            <a:r>
              <a:rPr lang="tr-TR" b="1" dirty="0" smtClean="0"/>
              <a:t>“65 yaş aylığı</a:t>
            </a:r>
            <a:r>
              <a:rPr lang="tr-TR" dirty="0" smtClean="0"/>
              <a:t>” uygulamasının başlatılmasıdır. </a:t>
            </a:r>
          </a:p>
          <a:p>
            <a:endParaRPr lang="tr-TR" dirty="0" smtClean="0"/>
          </a:p>
          <a:p>
            <a:r>
              <a:rPr lang="tr-TR" dirty="0" smtClean="0"/>
              <a:t>Bu uygulama ile 65 yaşını doldurmuş, muhtaç, güçsüz ve kimsesiz Türk vatandaşlarına karşılıksız aylık bağlanmıştır.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Bu gelişmeler doğrultusunda </a:t>
            </a:r>
          </a:p>
          <a:p>
            <a:endParaRPr lang="tr-TR" dirty="0" smtClean="0"/>
          </a:p>
          <a:p>
            <a:r>
              <a:rPr lang="tr-TR" dirty="0" smtClean="0"/>
              <a:t>Türk sosyal güvenlik sisteminin sosyal sigorta ayağının kurumsal yapısı büyük ölçüde tamamlanmıştır. </a:t>
            </a:r>
          </a:p>
          <a:p>
            <a:endParaRPr lang="tr-TR" dirty="0" smtClean="0"/>
          </a:p>
          <a:p>
            <a:r>
              <a:rPr lang="tr-TR" dirty="0" smtClean="0"/>
              <a:t>Kurumsal yapının tamamlanmasına paralel olarak, kapsam genişlemesini sağlayacak düzenlemeler yapılmaya başlanmıştır.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Bu çerçevede, </a:t>
            </a:r>
          </a:p>
          <a:p>
            <a:endParaRPr lang="tr-TR" b="1" dirty="0" smtClean="0"/>
          </a:p>
          <a:p>
            <a:r>
              <a:rPr lang="tr-TR" b="1" dirty="0" smtClean="0"/>
              <a:t>1983 yılında 2925 sayılı Tarım İşçileri Sosyal Sigortalar Kanunu </a:t>
            </a:r>
            <a:r>
              <a:rPr lang="tr-TR" dirty="0" smtClean="0"/>
              <a:t>ve </a:t>
            </a:r>
          </a:p>
          <a:p>
            <a:endParaRPr lang="tr-TR" dirty="0" smtClean="0"/>
          </a:p>
          <a:p>
            <a:r>
              <a:rPr lang="tr-TR" b="1" dirty="0" smtClean="0"/>
              <a:t>2926 sayılı Tarımda Kendi Adına ve Hesabına Çalışanlar Sosyal Sigortalar Kanunu </a:t>
            </a:r>
          </a:p>
          <a:p>
            <a:endParaRPr lang="tr-TR" b="1" dirty="0" smtClean="0"/>
          </a:p>
          <a:p>
            <a:r>
              <a:rPr lang="tr-TR" dirty="0" smtClean="0"/>
              <a:t>kabul edilerek, tarım kesiminde çalışan mevsimlik işçiler ile çiftçiler de sosyal sigorta kapsamına alınmıştır.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Bunların yanı sıra, sistemin </a:t>
            </a:r>
            <a:r>
              <a:rPr lang="tr-TR" b="1" dirty="0" smtClean="0"/>
              <a:t>sosyal yardım ve hizmetlerden oluşan primsiz ayağı kapsamında ise,</a:t>
            </a:r>
            <a:r>
              <a:rPr lang="tr-TR" dirty="0" smtClean="0"/>
              <a:t> gereksinim içerisinde bulunan yoksul yaşlılara oldukça sınırlı bir yardım sunulmaktadır. </a:t>
            </a:r>
          </a:p>
          <a:p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Bu yardımlar,</a:t>
            </a:r>
          </a:p>
          <a:p>
            <a:endParaRPr lang="tr-TR" dirty="0" smtClean="0"/>
          </a:p>
          <a:p>
            <a:r>
              <a:rPr lang="tr-TR" b="1" dirty="0" smtClean="0"/>
              <a:t>1983</a:t>
            </a:r>
            <a:r>
              <a:rPr lang="tr-TR" dirty="0" smtClean="0"/>
              <a:t> tarih ve </a:t>
            </a:r>
            <a:r>
              <a:rPr lang="tr-TR" b="1" dirty="0" smtClean="0"/>
              <a:t>2828 sayılı Sosyal Hizmetler ve Çocuk Esirgeme Kanunu</a:t>
            </a:r>
            <a:r>
              <a:rPr lang="tr-TR" dirty="0" smtClean="0"/>
              <a:t> ile muhtaç çocuk, yaşlı ve sakatlara yönelik hizmet sunumu; </a:t>
            </a:r>
          </a:p>
          <a:p>
            <a:endParaRPr lang="tr-TR" dirty="0" smtClean="0"/>
          </a:p>
          <a:p>
            <a:r>
              <a:rPr lang="tr-TR" b="1" dirty="0" smtClean="0"/>
              <a:t>1986 </a:t>
            </a:r>
            <a:r>
              <a:rPr lang="tr-TR" dirty="0" smtClean="0"/>
              <a:t>tarih ve </a:t>
            </a:r>
            <a:r>
              <a:rPr lang="tr-TR" b="1" dirty="0" smtClean="0"/>
              <a:t>3294 sayılı Sosyal Yardımlaşma ve Dayanışmayı Teşvik Fonu </a:t>
            </a:r>
            <a:r>
              <a:rPr lang="tr-TR" dirty="0" smtClean="0"/>
              <a:t>kurularak, vakıflar aracılığıyla yoksullara ayni ve nakdi yardım yapılması;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b="1" dirty="0" smtClean="0"/>
              <a:t>1992 </a:t>
            </a:r>
            <a:r>
              <a:rPr lang="tr-TR" dirty="0" smtClean="0"/>
              <a:t>tarih ve </a:t>
            </a:r>
            <a:r>
              <a:rPr lang="tr-TR" b="1" dirty="0" smtClean="0"/>
              <a:t>3816 sayılı Yeşil Kart Kanunu </a:t>
            </a:r>
            <a:r>
              <a:rPr lang="tr-TR" dirty="0" smtClean="0"/>
              <a:t>ile yoksul vatandaşlara sağlık yardımı olarak şekillenmektedir.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Ayrıca</a:t>
            </a:r>
          </a:p>
          <a:p>
            <a:endParaRPr lang="tr-TR" dirty="0" smtClean="0"/>
          </a:p>
          <a:p>
            <a:r>
              <a:rPr lang="tr-TR" b="1" dirty="0" smtClean="0"/>
              <a:t>1999 </a:t>
            </a:r>
            <a:r>
              <a:rPr lang="tr-TR" dirty="0" smtClean="0"/>
              <a:t>yılında </a:t>
            </a:r>
            <a:r>
              <a:rPr lang="tr-TR" b="1" dirty="0" smtClean="0"/>
              <a:t>4447 sayılı kanun ile İşsizlik Sigortası </a:t>
            </a:r>
            <a:r>
              <a:rPr lang="tr-TR" dirty="0" smtClean="0"/>
              <a:t>uygulamasının oluşturulması; </a:t>
            </a:r>
          </a:p>
          <a:p>
            <a:endParaRPr lang="tr-TR" dirty="0" smtClean="0"/>
          </a:p>
          <a:p>
            <a:r>
              <a:rPr lang="tr-TR" b="1" dirty="0" smtClean="0"/>
              <a:t>2001 </a:t>
            </a:r>
            <a:r>
              <a:rPr lang="tr-TR" dirty="0" smtClean="0"/>
              <a:t>tarih ve </a:t>
            </a:r>
            <a:r>
              <a:rPr lang="tr-TR" b="1" dirty="0" smtClean="0"/>
              <a:t>4362 sayılı Bireysel Emeklilik Tasarruf ve Yatırım Sistemi Kanunu </a:t>
            </a:r>
            <a:r>
              <a:rPr lang="tr-TR" dirty="0" smtClean="0"/>
              <a:t>ile de, </a:t>
            </a:r>
          </a:p>
          <a:p>
            <a:endParaRPr lang="tr-TR" dirty="0" smtClean="0"/>
          </a:p>
          <a:p>
            <a:r>
              <a:rPr lang="tr-TR" dirty="0" smtClean="0"/>
              <a:t>Türk sosyal güvenlik sisteminde </a:t>
            </a:r>
            <a:r>
              <a:rPr lang="tr-TR" b="1" dirty="0" smtClean="0"/>
              <a:t>tamamlayıcı sosyal güvenlik sistemlerinin</a:t>
            </a:r>
            <a:r>
              <a:rPr lang="tr-TR" dirty="0" smtClean="0"/>
              <a:t> oluşturulması için adımlar atılmıştır.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2000’li yıllara gelindiğinde ise Türk sosyal güvenlik sisteminin yaşadığı finansal ve yapısal sorunlardan dolayı ve bu sorunları gidermek adına birtakım düzenlemeler gerçekleştirilmiştir. </a:t>
            </a:r>
          </a:p>
          <a:p>
            <a:endParaRPr lang="tr-TR" dirty="0" smtClean="0"/>
          </a:p>
          <a:p>
            <a:r>
              <a:rPr lang="tr-TR" dirty="0" smtClean="0"/>
              <a:t>Bu kapsamda; </a:t>
            </a:r>
          </a:p>
          <a:p>
            <a:r>
              <a:rPr lang="tr-TR" i="1" dirty="0" smtClean="0"/>
              <a:t>Sosyal Güvenlik Kurumu’nun kuruluş, teşkilat, görev ve yetkilerine ilişkin usul ve esasları düzenlemek</a:t>
            </a:r>
            <a:r>
              <a:rPr lang="tr-TR" dirty="0" smtClean="0"/>
              <a:t> amacıyla </a:t>
            </a:r>
          </a:p>
          <a:p>
            <a:endParaRPr lang="tr-TR" dirty="0" smtClean="0"/>
          </a:p>
          <a:p>
            <a:r>
              <a:rPr lang="tr-TR" dirty="0" smtClean="0"/>
              <a:t>16 Mayıs </a:t>
            </a:r>
            <a:r>
              <a:rPr lang="tr-TR" b="1" dirty="0" smtClean="0"/>
              <a:t>2006 tarih 5502 sayılı Sosyal Güvenlik Kurum Kanunu kabul edilmiştir. 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Benzer şekilde; </a:t>
            </a:r>
            <a:r>
              <a:rPr lang="tr-TR" i="1" dirty="0" smtClean="0"/>
              <a:t>sosyal sigortalar ile genel sağlık sigortası bakımından kişileri güvence altına almak adına; …. </a:t>
            </a:r>
          </a:p>
          <a:p>
            <a:endParaRPr lang="tr-TR" i="1" dirty="0" smtClean="0"/>
          </a:p>
          <a:p>
            <a:r>
              <a:rPr lang="tr-TR" dirty="0" smtClean="0"/>
              <a:t>31 Mayıs </a:t>
            </a:r>
            <a:r>
              <a:rPr lang="tr-TR" b="1" dirty="0" smtClean="0"/>
              <a:t>2006 tarih ve 5510 sayılı Sosyal Sigortalar Ve Genel Sağlık Sigortası Kanunu </a:t>
            </a:r>
            <a:r>
              <a:rPr lang="tr-TR" dirty="0" smtClean="0"/>
              <a:t>kabul edilmiştir.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Türkiye’nin </a:t>
            </a:r>
            <a:r>
              <a:rPr lang="tr-TR" dirty="0"/>
              <a:t>Osmanlı İmparatorluğu’ndan, gelişmiş bir sosyal güvenlik sistemini miras </a:t>
            </a:r>
            <a:r>
              <a:rPr lang="tr-TR" dirty="0" smtClean="0"/>
              <a:t>almadığını söyleyebiliriz.</a:t>
            </a:r>
          </a:p>
          <a:p>
            <a:endParaRPr lang="tr-TR" dirty="0"/>
          </a:p>
          <a:p>
            <a:r>
              <a:rPr lang="tr-TR" dirty="0"/>
              <a:t>Osmanlı İmparatorluğu döneminde, modern anlamda bir sosyal güvenlik sisteminin ortaya çıkmasını sağlayacak nitelikte ekonomik ve sosyal alt </a:t>
            </a:r>
            <a:r>
              <a:rPr lang="tr-TR" dirty="0" smtClean="0"/>
              <a:t>yapı oluşmamıştır.</a:t>
            </a:r>
          </a:p>
          <a:p>
            <a:endParaRPr lang="tr-TR" dirty="0"/>
          </a:p>
          <a:p>
            <a:r>
              <a:rPr lang="tr-TR" dirty="0"/>
              <a:t>Osmanlı İmparatorluğu döneminde sosyal </a:t>
            </a:r>
            <a:r>
              <a:rPr lang="tr-TR" dirty="0" smtClean="0"/>
              <a:t>güvenlik </a:t>
            </a:r>
            <a:r>
              <a:rPr lang="tr-TR" dirty="0"/>
              <a:t>esas olarak </a:t>
            </a:r>
            <a:r>
              <a:rPr lang="tr-TR" b="1" dirty="0"/>
              <a:t>hayır ve yardımseverlik anlayışına </a:t>
            </a:r>
            <a:r>
              <a:rPr lang="tr-TR" dirty="0" smtClean="0"/>
              <a:t>dayanmaktadır.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5502 ve 5510 sayılı kanunlar sosyal güvenlik alanında yapılan reform kapsamında uygulamaya konulmuştur. </a:t>
            </a:r>
          </a:p>
          <a:p>
            <a:endParaRPr lang="tr-TR" dirty="0" smtClean="0"/>
          </a:p>
          <a:p>
            <a:r>
              <a:rPr lang="tr-TR" dirty="0" smtClean="0"/>
              <a:t>Bu doğrultuda “Sosyal Güvenlik Reformu” adı altında, farklı norm ve standartlara göre hizmet sunan SSK, Bağ-Kur ve Emekli Sandığı </a:t>
            </a:r>
            <a:r>
              <a:rPr lang="tr-TR" b="1" dirty="0" smtClean="0"/>
              <a:t>tek çatı </a:t>
            </a:r>
            <a:r>
              <a:rPr lang="tr-TR" dirty="0" smtClean="0"/>
              <a:t>altında birleştirilmiştir. 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Cumhuriyet ilan edilmeden ilk TBMM’nin kurulduğu 23.04.1920 tarihinden, Cumhuriyet’in ilan tarihi olan 29.10.1923 tarihine kadar geçen sürede sosyal güvenlik alanında iki önemli kanun çıkarılmıştır. </a:t>
            </a:r>
          </a:p>
          <a:p>
            <a:endParaRPr lang="tr-TR" dirty="0" smtClean="0"/>
          </a:p>
          <a:p>
            <a:r>
              <a:rPr lang="tr-TR" dirty="0" smtClean="0"/>
              <a:t>28.04.1921 tarih ve </a:t>
            </a:r>
            <a:r>
              <a:rPr lang="tr-TR" b="1" dirty="0" smtClean="0"/>
              <a:t>114 sayılı </a:t>
            </a:r>
            <a:r>
              <a:rPr lang="tr-TR" dirty="0" smtClean="0"/>
              <a:t>Ereğli Havza-i </a:t>
            </a:r>
            <a:r>
              <a:rPr lang="tr-TR" dirty="0" err="1" smtClean="0"/>
              <a:t>Fahmiyesinde</a:t>
            </a:r>
            <a:r>
              <a:rPr lang="tr-TR" dirty="0" smtClean="0"/>
              <a:t> mevcut kömür tozlarının Amele Menafi-i </a:t>
            </a:r>
            <a:r>
              <a:rPr lang="tr-TR" dirty="0" err="1" smtClean="0"/>
              <a:t>Umumiyesine</a:t>
            </a:r>
            <a:r>
              <a:rPr lang="tr-TR" dirty="0" smtClean="0"/>
              <a:t> Olarak </a:t>
            </a:r>
            <a:r>
              <a:rPr lang="tr-TR" dirty="0" err="1" smtClean="0"/>
              <a:t>Füruhtuna</a:t>
            </a:r>
            <a:r>
              <a:rPr lang="tr-TR" dirty="0" smtClean="0"/>
              <a:t> dair Kanun, </a:t>
            </a:r>
          </a:p>
          <a:p>
            <a:endParaRPr lang="tr-TR" dirty="0" smtClean="0"/>
          </a:p>
          <a:p>
            <a:r>
              <a:rPr lang="tr-TR" dirty="0" smtClean="0"/>
              <a:t>diğeri 10.09.1921 tarih ve </a:t>
            </a:r>
            <a:r>
              <a:rPr lang="tr-TR" b="1" dirty="0" smtClean="0"/>
              <a:t>151 sayılı </a:t>
            </a:r>
            <a:r>
              <a:rPr lang="tr-TR" dirty="0" smtClean="0"/>
              <a:t>Ereğli Havza-i </a:t>
            </a:r>
            <a:r>
              <a:rPr lang="tr-TR" dirty="0" err="1" smtClean="0"/>
              <a:t>Fahmiyesi</a:t>
            </a:r>
            <a:r>
              <a:rPr lang="tr-TR" dirty="0" smtClean="0"/>
              <a:t> Maden Amelesinin Hukukuna Müteallik Kanun’dur.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Genel olarak belirtilen amaçla çok miktarda ihtiyat ve teavün sandığı kurulmuştur ve bu sandıklar daha sonra </a:t>
            </a:r>
            <a:r>
              <a:rPr lang="tr-TR" b="1" dirty="0" smtClean="0"/>
              <a:t>Amele Birliği </a:t>
            </a:r>
            <a:r>
              <a:rPr lang="tr-TR" dirty="0" smtClean="0"/>
              <a:t>adı altında birleşmiştir. </a:t>
            </a:r>
          </a:p>
          <a:p>
            <a:endParaRPr lang="tr-TR" dirty="0" smtClean="0"/>
          </a:p>
          <a:p>
            <a:r>
              <a:rPr lang="tr-TR" b="1" dirty="0" smtClean="0"/>
              <a:t>Modern anlamda olmasa da, 151 sayılı yasa ile getirilen sistemin, ülkemizde Cumhuriyet öncesi kurulan ilk sosyal güvenlik sistemi olarak kabul edilmesi mümkündür.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Bu dönemle ilgili genel olarak; </a:t>
            </a:r>
          </a:p>
          <a:p>
            <a:endParaRPr lang="tr-TR" dirty="0" smtClean="0"/>
          </a:p>
          <a:p>
            <a:r>
              <a:rPr lang="tr-TR" dirty="0" smtClean="0"/>
              <a:t>1936 yılında 3008 sayılı İş Kanunu’nun kabul edilmesine karşılık, </a:t>
            </a:r>
          </a:p>
          <a:p>
            <a:endParaRPr lang="tr-TR" dirty="0" smtClean="0"/>
          </a:p>
          <a:p>
            <a:r>
              <a:rPr lang="tr-TR" dirty="0" smtClean="0"/>
              <a:t>1945’li yıllara kadar Türkiye’de çağdaş ve gerçek anlamda bir sosyal güvenlik sisteminin var olmadığı yönünde bir değerlendirme yapılabilir.</a:t>
            </a:r>
          </a:p>
          <a:p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b="1" dirty="0" smtClean="0"/>
              <a:t>1946</a:t>
            </a:r>
            <a:r>
              <a:rPr lang="tr-TR" dirty="0" smtClean="0"/>
              <a:t> yılında yürürlüğe giren </a:t>
            </a:r>
            <a:r>
              <a:rPr lang="tr-TR" b="1" dirty="0" smtClean="0"/>
              <a:t>4792 sayılı İşçi Sigortaları Kurumu Kanunu</a:t>
            </a:r>
            <a:r>
              <a:rPr lang="tr-TR" dirty="0" smtClean="0"/>
              <a:t> ile </a:t>
            </a:r>
            <a:r>
              <a:rPr lang="tr-TR" b="1" dirty="0" smtClean="0"/>
              <a:t>işç</a:t>
            </a:r>
            <a:r>
              <a:rPr lang="tr-TR" dirty="0" smtClean="0"/>
              <a:t>i statüsünde çalışanların sosyal güvenliği için gerekli kurumsal alt yapı hazırlanmış, </a:t>
            </a:r>
          </a:p>
          <a:p>
            <a:endParaRPr lang="tr-TR" dirty="0" smtClean="0"/>
          </a:p>
          <a:p>
            <a:r>
              <a:rPr lang="tr-TR" dirty="0" smtClean="0"/>
              <a:t>1945 tarihli 4772 sayılı kanun ile iş kazası, meslek hastalıkları ve analık; 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1949 tarihli 5417 sayılı kanun ile ihtiyarlık; </a:t>
            </a:r>
          </a:p>
          <a:p>
            <a:endParaRPr lang="tr-TR" dirty="0" smtClean="0"/>
          </a:p>
          <a:p>
            <a:r>
              <a:rPr lang="tr-TR" dirty="0" smtClean="0"/>
              <a:t>1950 tarihli 5502 sayılı kanun ile hastalık ve analık; </a:t>
            </a:r>
          </a:p>
          <a:p>
            <a:endParaRPr lang="tr-TR" dirty="0" smtClean="0"/>
          </a:p>
          <a:p>
            <a:r>
              <a:rPr lang="tr-TR" dirty="0" smtClean="0"/>
              <a:t>1957 tarihli 6900 sayılı kanun ile maluliyet, ihtiyarlık ve ölüm sigortaları </a:t>
            </a:r>
          </a:p>
          <a:p>
            <a:endParaRPr lang="tr-TR" dirty="0" smtClean="0"/>
          </a:p>
          <a:p>
            <a:r>
              <a:rPr lang="tr-TR" dirty="0" smtClean="0"/>
              <a:t>düzenlenerek koruma sağlanan risklerin kapsamı aşamalı olarak genişletilmiştir. 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1950 yılında yürürlüğe giren, 5434 sayılı </a:t>
            </a:r>
            <a:r>
              <a:rPr lang="tr-TR" b="1" dirty="0" smtClean="0"/>
              <a:t>Emekli Sandığı Kanunu </a:t>
            </a:r>
            <a:r>
              <a:rPr lang="tr-TR" dirty="0" smtClean="0"/>
              <a:t>ile </a:t>
            </a:r>
            <a:r>
              <a:rPr lang="tr-TR" b="1" dirty="0" smtClean="0"/>
              <a:t>kamu kesimi </a:t>
            </a:r>
            <a:r>
              <a:rPr lang="tr-TR" dirty="0" smtClean="0"/>
              <a:t>çalışanları için </a:t>
            </a:r>
          </a:p>
          <a:p>
            <a:endParaRPr lang="tr-TR" dirty="0" smtClean="0"/>
          </a:p>
          <a:p>
            <a:r>
              <a:rPr lang="tr-TR" dirty="0" smtClean="0"/>
              <a:t>daha önce kurulan özel emeklilik sandıkları kaldırılarak, memurlara tek çatı altında sosyal koruma sağlanmıştır.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/>
              <a:t>Türk Sosyal Güvenlik Sisteminin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Sosyal güvenlik alanında değinilen bu düzenlemelerin dışındaki en önemli gelişme, </a:t>
            </a:r>
          </a:p>
          <a:p>
            <a:endParaRPr lang="tr-TR" dirty="0" smtClean="0"/>
          </a:p>
          <a:p>
            <a:r>
              <a:rPr lang="tr-TR" dirty="0" smtClean="0"/>
              <a:t>1961 Anayasası’dır. “</a:t>
            </a:r>
            <a:r>
              <a:rPr lang="tr-TR" b="1" dirty="0" smtClean="0"/>
              <a:t>1961 Anayasası’yla, ‘sosyal güvenlik’ kavramı ilk kez çalışma hayatı ve sosyal politikalara ilişkin anayasal terminolojiye girmiştir.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1961 Anayasası’nın sosyal güvenlikle ilgili 48. maddesine benzer bir hükme yürürlükteki 1982 Anayasası’nın ‘sosyal güvenlik’ başlıklı 60. maddesinde de yer verilmiştir. 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1017</Words>
  <Application>Microsoft Office PowerPoint</Application>
  <PresentationFormat>Ekran Gösterisi (4:3)</PresentationFormat>
  <Paragraphs>148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3" baseType="lpstr">
      <vt:lpstr>Arial</vt:lpstr>
      <vt:lpstr>Calibri</vt:lpstr>
      <vt:lpstr>Ofis Teması</vt:lpstr>
      <vt:lpstr>T.C. ANKARA ÜNİVERSİTESİ   AYAŞ MESLEK YÜKSEK OKULU</vt:lpstr>
      <vt:lpstr>Türk Sosyal Güvenlik Sisteminin Gelişimi</vt:lpstr>
      <vt:lpstr>Türk Sosyal Güvenlik Sisteminin Gelişimi</vt:lpstr>
      <vt:lpstr>Türk Sosyal Güvenlik Sisteminin Gelişimi</vt:lpstr>
      <vt:lpstr>Türk Sosyal Güvenlik Sisteminin Gelişimi</vt:lpstr>
      <vt:lpstr>Türk Sosyal Güvenlik Sisteminin Gelişimi</vt:lpstr>
      <vt:lpstr>Türk Sosyal Güvenlik Sisteminin Gelişimi</vt:lpstr>
      <vt:lpstr>Türk Sosyal Güvenlik Sisteminin Gelişimi</vt:lpstr>
      <vt:lpstr>Türk Sosyal Güvenlik Sisteminin Gelişimi</vt:lpstr>
      <vt:lpstr>Türk Sosyal Güvenlik Sisteminin Gelişimi</vt:lpstr>
      <vt:lpstr>Türk Sosyal Güvenlik Sisteminin Gelişimi</vt:lpstr>
      <vt:lpstr>Türk Sosyal Güvenlik Sisteminin Gelişimi</vt:lpstr>
      <vt:lpstr>Türk Sosyal Güvenlik Sisteminin Gelişimi</vt:lpstr>
      <vt:lpstr>Türk Sosyal Güvenlik Sisteminin Gelişimi</vt:lpstr>
      <vt:lpstr>Türk Sosyal Güvenlik Sisteminin Gelişimi</vt:lpstr>
      <vt:lpstr>Türk Sosyal Güvenlik Sisteminin Gelişimi</vt:lpstr>
      <vt:lpstr>Türk Sosyal Güvenlik Sisteminin Gelişimi</vt:lpstr>
      <vt:lpstr>Türk Sosyal Güvenlik Sisteminin Gelişimi</vt:lpstr>
      <vt:lpstr>Türk Sosyal Güvenlik Sisteminin Gelişimi</vt:lpstr>
      <vt:lpstr>Türk Sosyal Güvenlik Sisteminin Gelişimi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y</cp:lastModifiedBy>
  <cp:revision>7</cp:revision>
  <dcterms:created xsi:type="dcterms:W3CDTF">2019-03-04T18:16:11Z</dcterms:created>
  <dcterms:modified xsi:type="dcterms:W3CDTF">2020-01-16T08:36:50Z</dcterms:modified>
</cp:coreProperties>
</file>