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7" r:id="rId7"/>
    <p:sldId id="271" r:id="rId8"/>
    <p:sldId id="272" r:id="rId9"/>
    <p:sldId id="273" r:id="rId10"/>
    <p:sldId id="274" r:id="rId11"/>
    <p:sldId id="277" r:id="rId12"/>
    <p:sldId id="280" r:id="rId13"/>
    <p:sldId id="285" r:id="rId14"/>
    <p:sldId id="286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562-5479-4F57-BA6D-7C4333D56061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ABDD-F543-4757-8116-E59739564D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562-5479-4F57-BA6D-7C4333D56061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ABDD-F543-4757-8116-E59739564D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562-5479-4F57-BA6D-7C4333D56061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ABDD-F543-4757-8116-E59739564D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562-5479-4F57-BA6D-7C4333D56061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ABDD-F543-4757-8116-E59739564D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562-5479-4F57-BA6D-7C4333D56061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ABDD-F543-4757-8116-E59739564D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562-5479-4F57-BA6D-7C4333D56061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ABDD-F543-4757-8116-E59739564D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562-5479-4F57-BA6D-7C4333D56061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ABDD-F543-4757-8116-E59739564D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562-5479-4F57-BA6D-7C4333D56061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ABDD-F543-4757-8116-E59739564D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562-5479-4F57-BA6D-7C4333D56061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ABDD-F543-4757-8116-E59739564D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562-5479-4F57-BA6D-7C4333D56061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ABDD-F543-4757-8116-E59739564D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562-5479-4F57-BA6D-7C4333D56061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ABDD-F543-4757-8116-E59739564D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562-5479-4F57-BA6D-7C4333D56061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7ABDD-F543-4757-8116-E59739564DB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169649"/>
              </p:ext>
            </p:extLst>
          </p:nvPr>
        </p:nvGraphicFramePr>
        <p:xfrm>
          <a:off x="395536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Sosyal Güvenlik Sistemleri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Dünyada Geçerli Olan Sosyal Güvenlik Sistemleri</a:t>
                      </a:r>
                      <a:endParaRPr lang="tr-T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u="sng" kern="1200" dirty="0" err="1" smtClean="0">
                          <a:hlinkClick r:id="rId2"/>
                        </a:rPr>
                        <a:t>ccalisir</a:t>
                      </a:r>
                      <a:r>
                        <a:rPr lang="tr-TR" sz="1800" u="sng" kern="1200" dirty="0" smtClean="0">
                          <a:hlinkClick r:id="rId2"/>
                        </a:rPr>
                        <a:t>@</a:t>
                      </a:r>
                      <a:r>
                        <a:rPr lang="tr-TR" sz="1800" u="sng" kern="1200" dirty="0" err="1" smtClean="0">
                          <a:hlinkClick r:id="rId2"/>
                        </a:rPr>
                        <a:t>ankara</a:t>
                      </a:r>
                      <a:r>
                        <a:rPr lang="tr-TR" sz="1800" u="sng" kern="1200" dirty="0" smtClean="0">
                          <a:hlinkClick r:id="rId2"/>
                        </a:rPr>
                        <a:t>.edu.tr</a:t>
                      </a:r>
                      <a:r>
                        <a:rPr lang="tr-TR" sz="1800" u="sng" kern="1200" baseline="0" dirty="0" smtClean="0"/>
                        <a:t> 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yusufcan</a:t>
                      </a:r>
                      <a:r>
                        <a:rPr lang="tr-TR" sz="1800" u="none" kern="1200" dirty="0" smtClean="0">
                          <a:hlinkClick r:id="rId3"/>
                        </a:rPr>
                        <a:t>_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calisir</a:t>
                      </a:r>
                      <a:r>
                        <a:rPr lang="tr-TR" sz="1800" u="none" kern="1200" dirty="0" smtClean="0">
                          <a:hlinkClick r:id="rId3"/>
                        </a:rPr>
                        <a:t>@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hotmail</a:t>
                      </a:r>
                      <a:r>
                        <a:rPr lang="tr-TR" sz="1800" u="none" kern="1200" dirty="0" smtClean="0">
                          <a:hlinkClick r:id="rId3"/>
                        </a:rPr>
                        <a:t>.com</a:t>
                      </a:r>
                      <a:r>
                        <a:rPr lang="tr-TR" sz="1800" u="none" kern="1200" dirty="0" smtClean="0"/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3-Karma Sistem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err="1"/>
              <a:t>Bismarck</a:t>
            </a:r>
            <a:r>
              <a:rPr lang="tr-TR" dirty="0"/>
              <a:t> ve </a:t>
            </a:r>
            <a:r>
              <a:rPr lang="tr-TR" dirty="0" err="1"/>
              <a:t>Beveridge’in</a:t>
            </a:r>
            <a:r>
              <a:rPr lang="tr-TR" dirty="0"/>
              <a:t> oluşturdukları modellerden dünyada birçok ülke etkilenmiştir. 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Bazı </a:t>
            </a:r>
            <a:r>
              <a:rPr lang="tr-TR" dirty="0"/>
              <a:t>ülkeler modelleri aslına yakın bir şekilde benimsenirken, bazıları her iki modeli de birlikte uygulamayı uygun görmüştür.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4-Devletçe Bakım Sistemi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/>
              <a:t>Devletçe Bakım Sisteminde, sosyal güvenlik harcamaları devlet bütçesinden bu amaç için ayrılan kaynaklarla karşılanmaktadır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Dolayısıyla sistem, sosyal riskler bakımından sigorta sistemini devre dışı bırakıp, sağlanacak yardımlardan sadece devleti sorumlu tutmaktadır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Sistemin esas amacı, asgari ölçüde yaşam sağlamaktan ziyade, iktisadi iyileştirme yapmaktır.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5-Koruyucu Fon Sistemi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/>
              <a:t>Belirli katkılı emeklilik programı olan Koruyucu Fon Modeli, kamu sektörü tarafından yönetilen zorunlu bir tasarruf programıdır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Risk birikimi olmadığından diğer sigorta programlarından farklıdır. 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Hesaplar </a:t>
            </a:r>
            <a:r>
              <a:rPr lang="tr-TR" dirty="0"/>
              <a:t>bireyselleştirildiğinden bireyler arasında yeniden dağıtım olmamaktadır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Koruyucu Fon Modelinde, bireysel tasarruf hesabına dayanana emeklilik fonları mevcut olup, fonların yönetimi devlet tarafından yapılmaktadır.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6-Özel Sigorta Sistemi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/>
              <a:t>Uluslararası Para Fonu (IMF), Ekonomik Kalkınma ve İşbirliği Teşkilatı (OECD), Dünya Bankası gibi Uluslararası kuruluşlar tarafından sosyal güvenliğin kamu hizmeti ve görevi olma nitelikleri eleştirilmektedir.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bağlamda, mevcut kamu sosyal güvenlik rejiminin tümüyle ortadan kaldırıp,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yerine </a:t>
            </a:r>
            <a:r>
              <a:rPr lang="tr-TR" dirty="0"/>
              <a:t>zorunlu Özel Sigorta Modelinin ikame edilmesine ilişkin yaklaşımlar benimsenmektedir. 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i="1" dirty="0" smtClean="0"/>
              <a:t>Yararlanılan Kaynak: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Haluk Egeli, </a:t>
            </a:r>
            <a:r>
              <a:rPr lang="tr-TR" dirty="0" err="1" smtClean="0"/>
              <a:t>Parafiskalite</a:t>
            </a:r>
            <a:r>
              <a:rPr lang="tr-TR" dirty="0" smtClean="0"/>
              <a:t> ve </a:t>
            </a:r>
            <a:r>
              <a:rPr lang="tr-TR" dirty="0" err="1" smtClean="0"/>
              <a:t>Parafiskal</a:t>
            </a:r>
            <a:r>
              <a:rPr lang="tr-TR" dirty="0" smtClean="0"/>
              <a:t> Yükümlülükler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9983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dünyada geçerli olan sosyal güvenlik sistemleri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Günümüzde </a:t>
            </a:r>
            <a:r>
              <a:rPr lang="tr-TR" dirty="0"/>
              <a:t>birçok ülkede sosyal güvenlik sistemlerinin ortak noktası tüm sistemlerin sosyal sigortacılık anlayışına sahip olmasıdır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Bu bakımından dünyada geçerli olan sosyal güvenlik sistemlerine bakacağız.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1-İşçi Sigortası (</a:t>
            </a:r>
            <a:r>
              <a:rPr lang="tr-TR" sz="3200" b="1" dirty="0" err="1"/>
              <a:t>Bismarck</a:t>
            </a:r>
            <a:r>
              <a:rPr lang="tr-TR" sz="3200" b="1" dirty="0"/>
              <a:t>) Sistemi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r>
              <a:rPr lang="tr-TR" dirty="0"/>
              <a:t>Bu model bütün çalışanların sosyal güvenceden yararlanmalarını amaçlayan ve sosyal sigorta tekniği ile bu amacını gerçekleştirmeye çalışan bir sosyal güvenlik sistemidir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İlk modern sosyal güvenlik sistemi özelliğini taşıyan ve önce Almanya’da uygulanan İşçi Sigortası modeli,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daha </a:t>
            </a:r>
            <a:r>
              <a:rPr lang="tr-TR" dirty="0"/>
              <a:t>sonraları Avusturya, İtalya, Belçika, İsveç, Norveç gibi ülkelere örnek teşkil etmiştir.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1-İşçi Sigortası (</a:t>
            </a:r>
            <a:r>
              <a:rPr lang="tr-TR" sz="3200" b="1" dirty="0" err="1"/>
              <a:t>Bismarck</a:t>
            </a:r>
            <a:r>
              <a:rPr lang="tr-TR" sz="3200" b="1" dirty="0"/>
              <a:t>) Sistemi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/>
              <a:t>Bu gelişmeler çerçevesinde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1881 </a:t>
            </a:r>
            <a:r>
              <a:rPr lang="tr-TR" dirty="0"/>
              <a:t>yılında yeni devlet anlayışı dile getirilmiş ve çalışanlar için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1883’te </a:t>
            </a:r>
            <a:r>
              <a:rPr lang="tr-TR" dirty="0"/>
              <a:t>hastalık, </a:t>
            </a:r>
            <a:endParaRPr lang="tr-TR" dirty="0" smtClean="0"/>
          </a:p>
          <a:p>
            <a:r>
              <a:rPr lang="tr-TR" dirty="0" smtClean="0"/>
              <a:t>1884’te </a:t>
            </a:r>
            <a:r>
              <a:rPr lang="tr-TR" dirty="0"/>
              <a:t>iş kazaları ve </a:t>
            </a:r>
            <a:endParaRPr lang="tr-TR" dirty="0" smtClean="0"/>
          </a:p>
          <a:p>
            <a:r>
              <a:rPr lang="tr-TR" dirty="0" smtClean="0"/>
              <a:t>1889’da </a:t>
            </a:r>
            <a:r>
              <a:rPr lang="tr-TR" dirty="0"/>
              <a:t>yaşlılık ve malullük sigortaları kurulmuştur.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1-İşçi Sigortası (</a:t>
            </a:r>
            <a:r>
              <a:rPr lang="tr-TR" sz="3200" b="1" dirty="0" err="1"/>
              <a:t>Bismarck</a:t>
            </a:r>
            <a:r>
              <a:rPr lang="tr-TR" sz="3200" b="1" dirty="0"/>
              <a:t>) Sistemi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pPr>
              <a:buNone/>
            </a:pPr>
            <a:r>
              <a:rPr lang="tr-TR" b="1" u="sng" dirty="0"/>
              <a:t>Bu sistemin temel özellikleri</a:t>
            </a:r>
            <a:r>
              <a:rPr lang="tr-TR" b="1" u="sng" dirty="0" smtClean="0"/>
              <a:t>:</a:t>
            </a:r>
          </a:p>
          <a:p>
            <a:endParaRPr lang="tr-TR" b="1" u="sng" dirty="0"/>
          </a:p>
          <a:p>
            <a:r>
              <a:rPr lang="tr-TR" dirty="0"/>
              <a:t>-sistemin sigortasından yararlananların ücretinin belli bir miktarın altında olması</a:t>
            </a:r>
            <a:r>
              <a:rPr lang="tr-TR" dirty="0" smtClean="0"/>
              <a:t>,</a:t>
            </a:r>
          </a:p>
          <a:p>
            <a:endParaRPr lang="tr-TR" dirty="0"/>
          </a:p>
          <a:p>
            <a:r>
              <a:rPr lang="tr-TR" dirty="0"/>
              <a:t>-yapılan yardımın ücrete uygun olması</a:t>
            </a:r>
            <a:r>
              <a:rPr lang="tr-TR" dirty="0" smtClean="0"/>
              <a:t>,</a:t>
            </a:r>
          </a:p>
          <a:p>
            <a:endParaRPr lang="tr-TR" dirty="0"/>
          </a:p>
          <a:p>
            <a:r>
              <a:rPr lang="tr-TR" dirty="0"/>
              <a:t>-zorunlu olması</a:t>
            </a:r>
            <a:r>
              <a:rPr lang="tr-TR" dirty="0" smtClean="0"/>
              <a:t>,</a:t>
            </a:r>
          </a:p>
          <a:p>
            <a:endParaRPr lang="tr-TR" dirty="0"/>
          </a:p>
          <a:p>
            <a:r>
              <a:rPr lang="tr-TR" dirty="0"/>
              <a:t>-Sigortalıların ödedikleri prim sistemine dayanmasıdır.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2-Halk Sigortası (</a:t>
            </a:r>
            <a:r>
              <a:rPr lang="tr-TR" sz="3200" b="1" dirty="0" err="1"/>
              <a:t>Beveridge</a:t>
            </a:r>
            <a:r>
              <a:rPr lang="tr-TR" sz="3200" b="1" dirty="0"/>
              <a:t>) Sistemi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/>
              <a:t>İngiltere’de 1 Aralık 1942 yılında geleneksel sosyal güvenlik kurumlarının sanayileşme sonrası toplumsal sorunları çözümünde yeterli olamayışından hareketle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yeni </a:t>
            </a:r>
            <a:r>
              <a:rPr lang="tr-TR" dirty="0"/>
              <a:t>bir sosyal düzenin tesis amacıyla </a:t>
            </a:r>
            <a:r>
              <a:rPr lang="tr-TR" dirty="0" err="1"/>
              <a:t>Lord</a:t>
            </a:r>
            <a:r>
              <a:rPr lang="tr-TR" dirty="0"/>
              <a:t> William </a:t>
            </a:r>
            <a:r>
              <a:rPr lang="tr-TR" dirty="0" err="1"/>
              <a:t>Beverdige</a:t>
            </a:r>
            <a:r>
              <a:rPr lang="tr-TR" dirty="0"/>
              <a:t> tarafından yeni bit fikir ortaya atılmıştır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Sosyal güvenliği halkın tümüne yayma ilkesini esas alan bu yaklaşımın temeli,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devletin </a:t>
            </a:r>
            <a:r>
              <a:rPr lang="tr-TR" dirty="0"/>
              <a:t>vergi gelirleri ile sistemin finansmanına katkıda bulunmasıdır.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2-Halk Sigortası (</a:t>
            </a:r>
            <a:r>
              <a:rPr lang="tr-TR" sz="3200" b="1" dirty="0" err="1"/>
              <a:t>Beveridge</a:t>
            </a:r>
            <a:r>
              <a:rPr lang="tr-TR" sz="3200" b="1" dirty="0"/>
              <a:t>) Sistemi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u="sng" dirty="0"/>
              <a:t>Bu sistemin başlıca özellikleri:</a:t>
            </a:r>
          </a:p>
          <a:p>
            <a:r>
              <a:rPr lang="tr-TR" dirty="0"/>
              <a:t>-sistemin kapsamına alınanlar, sadece işçiler değil, İngiliz toplumunu tümüdür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-toplumun tümü özellikle ölüm ve aile yardımlarını da içine alan,  çok yaygın bir riskler sisteminin sonuçlarına karşı sigorta edilmektedir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-sistemde sigortalıların sosyal ve mesleki durumları göz önünde tutulmamış ve tek düzen bir yardım belirlenmiştir.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2-Halk Sigortası (</a:t>
            </a:r>
            <a:r>
              <a:rPr lang="tr-TR" sz="3200" b="1" dirty="0" err="1"/>
              <a:t>Beveridge</a:t>
            </a:r>
            <a:r>
              <a:rPr lang="tr-TR" sz="3200" b="1" dirty="0"/>
              <a:t>) Sistemi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u="sng" dirty="0"/>
              <a:t>Bu sistemin başlıca özellikleri:</a:t>
            </a:r>
          </a:p>
          <a:p>
            <a:r>
              <a:rPr lang="tr-TR" dirty="0"/>
              <a:t>-sosyal güvenlikle sosyal ihtiyaçlar doğrultusunda belli bir gelir garantisi sağlanmaya çalışılmaktadır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-risk kavramı, sosyal güvenlik bakanlığının otoritesi altında, tek bir hizmet içinde bütün sigorta kurumlarının birleştirilmesiyle doğru orantılı olmalıdır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-tek düzen katkılarda aile yardımı ve sağlık yardımlarının vergilerle karşılanması sağlanmalıdır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-devletin sosyal güvenliğin finansmanına ağırlıklı olarak katılması gerekmektedir.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tr-TR" sz="3200" b="1" dirty="0"/>
              <a:t>2-Halk Sigortası (</a:t>
            </a:r>
            <a:r>
              <a:rPr lang="tr-TR" sz="3200" b="1" dirty="0" err="1"/>
              <a:t>Beveridge</a:t>
            </a:r>
            <a:r>
              <a:rPr lang="tr-TR" sz="3200" b="1" dirty="0"/>
              <a:t>) Sistemi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72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/>
              <a:t>İşçi ve Halk Sigortası sistemleri arasındaki en belirgin fark,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sosyal </a:t>
            </a:r>
            <a:r>
              <a:rPr lang="tr-TR" dirty="0"/>
              <a:t>güvenlik sistemlerinin finansmanına katılım şeklidir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err="1"/>
              <a:t>Bismarck</a:t>
            </a:r>
            <a:r>
              <a:rPr lang="tr-TR" dirty="0"/>
              <a:t> Sisteminde işveren ve işçi katkılarının (prim sistemi), 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Beveridge</a:t>
            </a:r>
            <a:r>
              <a:rPr lang="tr-TR" dirty="0" smtClean="0"/>
              <a:t> </a:t>
            </a:r>
            <a:r>
              <a:rPr lang="tr-TR" dirty="0"/>
              <a:t>sisteminde ise devlet katkısının ön plana çıktığı görülmektedir.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648</Words>
  <Application>Microsoft Office PowerPoint</Application>
  <PresentationFormat>Ekran Gösterisi (4:3)</PresentationFormat>
  <Paragraphs>118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Arial</vt:lpstr>
      <vt:lpstr>Calibri</vt:lpstr>
      <vt:lpstr>Ofis Teması</vt:lpstr>
      <vt:lpstr>T.C. ANKARA ÜNİVERSİTESİ   AYAŞ MESLEK YÜKSEK OKULU</vt:lpstr>
      <vt:lpstr>dünyada geçerli olan sosyal güvenlik sistemleri</vt:lpstr>
      <vt:lpstr>1-İşçi Sigortası (Bismarck) Sistemi</vt:lpstr>
      <vt:lpstr>1-İşçi Sigortası (Bismarck) Sistemi</vt:lpstr>
      <vt:lpstr>1-İşçi Sigortası (Bismarck) Sistemi</vt:lpstr>
      <vt:lpstr>2-Halk Sigortası (Beveridge) Sistemi</vt:lpstr>
      <vt:lpstr>2-Halk Sigortası (Beveridge) Sistemi</vt:lpstr>
      <vt:lpstr>2-Halk Sigortası (Beveridge) Sistemi</vt:lpstr>
      <vt:lpstr>2-Halk Sigortası (Beveridge) Sistemi</vt:lpstr>
      <vt:lpstr>3-Karma Sistem</vt:lpstr>
      <vt:lpstr>4-Devletçe Bakım Sistemi</vt:lpstr>
      <vt:lpstr>5-Koruyucu Fon Sistemi </vt:lpstr>
      <vt:lpstr>6-Özel Sigorta Sistemi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y</cp:lastModifiedBy>
  <cp:revision>4</cp:revision>
  <dcterms:created xsi:type="dcterms:W3CDTF">2019-03-04T19:38:18Z</dcterms:created>
  <dcterms:modified xsi:type="dcterms:W3CDTF">2020-01-16T08:40:16Z</dcterms:modified>
</cp:coreProperties>
</file>