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0B6C-2212-4AA6-BA87-6191F1C71975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A55A-C37B-4B46-9C47-23C3611A5E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5751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0B6C-2212-4AA6-BA87-6191F1C71975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A55A-C37B-4B46-9C47-23C3611A5E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5380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0B6C-2212-4AA6-BA87-6191F1C71975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A55A-C37B-4B46-9C47-23C3611A5E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86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0B6C-2212-4AA6-BA87-6191F1C71975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A55A-C37B-4B46-9C47-23C3611A5E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3767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0B6C-2212-4AA6-BA87-6191F1C71975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A55A-C37B-4B46-9C47-23C3611A5E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6183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0B6C-2212-4AA6-BA87-6191F1C71975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A55A-C37B-4B46-9C47-23C3611A5E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2857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0B6C-2212-4AA6-BA87-6191F1C71975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A55A-C37B-4B46-9C47-23C3611A5E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718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0B6C-2212-4AA6-BA87-6191F1C71975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A55A-C37B-4B46-9C47-23C3611A5E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4046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0B6C-2212-4AA6-BA87-6191F1C71975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A55A-C37B-4B46-9C47-23C3611A5E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1394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0B6C-2212-4AA6-BA87-6191F1C71975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A55A-C37B-4B46-9C47-23C3611A5E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0541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0B6C-2212-4AA6-BA87-6191F1C71975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A55A-C37B-4B46-9C47-23C3611A5E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9250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60B6C-2212-4AA6-BA87-6191F1C71975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DA55A-C37B-4B46-9C47-23C3611A5E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6558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İngiltere Sosyal Güvenlik Sistemi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379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40575"/>
            <a:ext cx="10515600" cy="5736388"/>
          </a:xfrm>
        </p:spPr>
        <p:txBody>
          <a:bodyPr>
            <a:normAutofit fontScale="92500"/>
          </a:bodyPr>
          <a:lstStyle/>
          <a:p>
            <a:endParaRPr lang="tr-TR" dirty="0" smtClean="0"/>
          </a:p>
          <a:p>
            <a:r>
              <a:rPr lang="tr-TR" dirty="0"/>
              <a:t>İngiliz sosyal güvenlik sistemi günümüzde başarılı bir şekilde işlemekte olup, sistemin uzun dönemde herhangi bir borç sorunuyla karşılaşması beklenmemektedir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Ülkede çalışan kesimin büyük çoğunluğu mesleki emeklilik fonlarına üyedir.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Bu sistemin gelişmesinde özelleştirme önemli bir rol oynamıştır. </a:t>
            </a:r>
            <a:endParaRPr lang="tr-TR" dirty="0" smtClean="0"/>
          </a:p>
          <a:p>
            <a:endParaRPr lang="tr-TR"/>
          </a:p>
          <a:p>
            <a:r>
              <a:rPr lang="tr-TR" smtClean="0"/>
              <a:t>Çünkü </a:t>
            </a:r>
            <a:r>
              <a:rPr lang="tr-TR" dirty="0"/>
              <a:t>çalışanlara kamu emeklilik sisteminden çıkarak özel emeklilik sistemine dahil olma olanağının tanınmasıyla uzun dönemde karşılaşılması muhtemel maliyet ve yükler de önemli ölçüde azaltılmıştır.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6572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404664"/>
            <a:ext cx="8229600" cy="6048672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pPr marL="0" indent="0">
              <a:buNone/>
            </a:pPr>
            <a:r>
              <a:rPr lang="tr-TR" b="1" i="1" dirty="0" smtClean="0"/>
              <a:t>Yararlanılan Kaynak:</a:t>
            </a:r>
          </a:p>
          <a:p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Haluk Egeli, </a:t>
            </a:r>
            <a:r>
              <a:rPr lang="tr-TR" dirty="0" err="1" smtClean="0"/>
              <a:t>Parafiskalite</a:t>
            </a:r>
            <a:r>
              <a:rPr lang="tr-TR" dirty="0" smtClean="0"/>
              <a:t> ve </a:t>
            </a:r>
            <a:r>
              <a:rPr lang="tr-TR" dirty="0" err="1" smtClean="0"/>
              <a:t>Parafiskal</a:t>
            </a:r>
            <a:r>
              <a:rPr lang="tr-TR" dirty="0" smtClean="0"/>
              <a:t> Yükümlülükler; Ahmet </a:t>
            </a:r>
            <a:r>
              <a:rPr lang="tr-TR" dirty="0" smtClean="0"/>
              <a:t>Atılgan, Neo-liberal Dönemde Sosyal Güvenlik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777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40575"/>
            <a:ext cx="10515600" cy="5736388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İngiltere’de </a:t>
            </a:r>
            <a:r>
              <a:rPr lang="tr-TR" dirty="0"/>
              <a:t>sosyal güvenlik alanında yapılan ilk ciddi düzenlemelerden biri 1911 yılında Ulusal Sigorta Kanunun yürürlüğe girmesidir.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Kanun </a:t>
            </a:r>
            <a:r>
              <a:rPr lang="tr-TR" dirty="0"/>
              <a:t>çerçevesinde </a:t>
            </a:r>
            <a:r>
              <a:rPr lang="tr-TR" b="1" dirty="0"/>
              <a:t>hastalık ve sakatlık sigortalarına ek olarak dünyada ilk kez işsizlik sigortası </a:t>
            </a:r>
            <a:r>
              <a:rPr lang="tr-TR" dirty="0"/>
              <a:t>düzenlemelerine de yer verilmiştir.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6461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40575"/>
            <a:ext cx="10515600" cy="5736388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/>
              <a:t>1942 tarihli </a:t>
            </a:r>
            <a:r>
              <a:rPr lang="tr-TR" dirty="0" err="1"/>
              <a:t>Beveridge</a:t>
            </a:r>
            <a:r>
              <a:rPr lang="tr-TR" dirty="0"/>
              <a:t> Raporu </a:t>
            </a:r>
            <a:r>
              <a:rPr lang="tr-TR" dirty="0" smtClean="0"/>
              <a:t>ile </a:t>
            </a:r>
            <a:r>
              <a:rPr lang="tr-TR" dirty="0"/>
              <a:t>İngiliz Sosyal güvenlik sistemi gelişimini sürdürmüştür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Günümüz uygulamalarına bakıldığında İngiltere’de çalışmaya devam eden malullere ek mali yardımlarda bulunulması üzerinde durulmaktadır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Bu kapsamda Nisan 1992’de hükümet, malul bireylerin çalışmalarını teşvik etmek amacıyla “malullük çalışma yardımı” adı altında bir ödemeyi uygulamaya koymuştur.</a:t>
            </a:r>
          </a:p>
        </p:txBody>
      </p:sp>
    </p:spTree>
    <p:extLst>
      <p:ext uri="{BB962C8B-B14F-4D97-AF65-F5344CB8AC3E}">
        <p14:creationId xmlns:p14="http://schemas.microsoft.com/office/powerpoint/2010/main" val="1390210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40575"/>
            <a:ext cx="10515600" cy="5736388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/>
              <a:t>İşsizlik sigortasında ise; uzun dönemli işsiz olanlar için zorlayıcı bir düzenleme getirmiştir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1991 yılı sonundan itibaren, daha önceki eğitim fırsatlarını reddeden ve iki yıldan fazla süredir işsiz olanlar eğitim kurslarına alınmaktadır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Ayrıca, bireyleri çalışmaya teşvik etmek için 1996 yılından itibaren gelir desteği sağlamaya yönelik, </a:t>
            </a:r>
            <a:endParaRPr lang="tr-TR" dirty="0" smtClean="0"/>
          </a:p>
          <a:p>
            <a:r>
              <a:rPr lang="tr-TR" dirty="0" smtClean="0"/>
              <a:t>mevcut </a:t>
            </a:r>
            <a:r>
              <a:rPr lang="tr-TR" dirty="0"/>
              <a:t>işsizlik yardımının yerini almak üzere yeni bir işsizlik yardımının uygulamaya konulması üzerinde çalışılmaktadır.</a:t>
            </a:r>
          </a:p>
        </p:txBody>
      </p:sp>
    </p:spTree>
    <p:extLst>
      <p:ext uri="{BB962C8B-B14F-4D97-AF65-F5344CB8AC3E}">
        <p14:creationId xmlns:p14="http://schemas.microsoft.com/office/powerpoint/2010/main" val="281761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40575"/>
            <a:ext cx="10515600" cy="5736388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/>
              <a:t>Bu yeni yardım, bireyin işsiz kalmasının ardından 6 aylık süre dolduktan sonra gelir düzeyi dikkate alınarak ve iş arama şartına bağlı olarak uygulanacaktır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İngiltere’de iki ayaklı bir emeklilik sistemi yürürlüktedir.</a:t>
            </a:r>
          </a:p>
          <a:p>
            <a:r>
              <a:rPr lang="tr-TR" dirty="0"/>
              <a:t>Normal emeklilik yaşı erkekler için 65, kadınlar içinse 60’tır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2013 yılından itibaren emeklilik yaşı kadınlar da 65 olarak öngörülmekte olup, yılda yaklaşık 3 milyar sterlin tasarruf sağlanması hedeflenmektedir.</a:t>
            </a:r>
          </a:p>
        </p:txBody>
      </p:sp>
    </p:spTree>
    <p:extLst>
      <p:ext uri="{BB962C8B-B14F-4D97-AF65-F5344CB8AC3E}">
        <p14:creationId xmlns:p14="http://schemas.microsoft.com/office/powerpoint/2010/main" val="1105281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40575"/>
            <a:ext cx="10515600" cy="5736388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/>
              <a:t>Emeklilik sisteminin birinci ayağı, dağıtım esasına dayalı kamu yaşlılık sigortasıdır.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Tam </a:t>
            </a:r>
            <a:r>
              <a:rPr lang="tr-TR" dirty="0"/>
              <a:t>emeklilik maaşı alabilmek için, en az 44 yıl çalışıp, vergi ödemiş olmak gerekir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Emekliliğini 65 yaşından sonraya bırakmayı düşünen her bireyin nihai olarak alacağı emeklilik maaşı, geciktirilen her yıl için %10,4 artacaktır.</a:t>
            </a:r>
          </a:p>
        </p:txBody>
      </p:sp>
    </p:spTree>
    <p:extLst>
      <p:ext uri="{BB962C8B-B14F-4D97-AF65-F5344CB8AC3E}">
        <p14:creationId xmlns:p14="http://schemas.microsoft.com/office/powerpoint/2010/main" val="2539471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40575"/>
            <a:ext cx="10515600" cy="5736388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/>
              <a:t>İngiltere’de devlet, ödenen tüm primlerin yaklaşık %5!i kadar bir oranda yaşlılık, malullük ve ölüm yardımıyla sisteme katkıda bulunmaktadır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Hastalık ve analıkta ise ulusal sağlık hizmetlerinin tüm maliyetlerinin yaklaşık %85’i,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işsizlik</a:t>
            </a:r>
            <a:r>
              <a:rPr lang="tr-TR" dirty="0"/>
              <a:t>, iş kazası ve meslek hastalıklarında ödenen tüm primlerin %5’i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ve </a:t>
            </a:r>
            <a:r>
              <a:rPr lang="tr-TR" dirty="0"/>
              <a:t>aile yardımlarının ise tamamı devlet tarafından finanse edilmektedir.</a:t>
            </a:r>
          </a:p>
        </p:txBody>
      </p:sp>
    </p:spTree>
    <p:extLst>
      <p:ext uri="{BB962C8B-B14F-4D97-AF65-F5344CB8AC3E}">
        <p14:creationId xmlns:p14="http://schemas.microsoft.com/office/powerpoint/2010/main" val="3680253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40575"/>
            <a:ext cx="10515600" cy="5736388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/>
              <a:t>İngiltere’de 1995 yılından itibaren bireysel emeklilik hesapları başlatılmış olup, bu bağlamda özel hesapların denetiminde de artışlara gidilmiştir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İngiltere’de sosyal güvenlik belli ölçüde özelleştirilmiş ve özel sosyal güvenlik uygulamaları bireysel hesaplara dayandırılmıştır.</a:t>
            </a:r>
          </a:p>
        </p:txBody>
      </p:sp>
    </p:spTree>
    <p:extLst>
      <p:ext uri="{BB962C8B-B14F-4D97-AF65-F5344CB8AC3E}">
        <p14:creationId xmlns:p14="http://schemas.microsoft.com/office/powerpoint/2010/main" val="3949585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40575"/>
            <a:ext cx="10515600" cy="5736388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/>
              <a:t>Sistemin birinci ayağını oluşturan temel yaşlılık sigortasına katılım zorunlu olmakla birlikte, ikici ayak olan kamu sigorta sisteminden ayrılmak isteğe bağlıdır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Ülkede kamu emeklilik programını seçenler emekliliklerinde daha az vergi vermekte ve daha düşük maaş almaktadırlar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Özel emeklilik planına katılanlar ise, daha fazla kazanç sağlamakta ve emekliliğe kadar ödenen katılım payları vergiden muaf tutulmaktadır.</a:t>
            </a:r>
          </a:p>
        </p:txBody>
      </p:sp>
    </p:spTree>
    <p:extLst>
      <p:ext uri="{BB962C8B-B14F-4D97-AF65-F5344CB8AC3E}">
        <p14:creationId xmlns:p14="http://schemas.microsoft.com/office/powerpoint/2010/main" val="4049357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503</Words>
  <Application>Microsoft Office PowerPoint</Application>
  <PresentationFormat>Geniş ekran</PresentationFormat>
  <Paragraphs>72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İngiltere Sosyal Güvenlik Sistemi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İngiltere Sosyal Güvenlik Sistemi</dc:title>
  <dc:creator>y</dc:creator>
  <cp:lastModifiedBy>y</cp:lastModifiedBy>
  <cp:revision>2</cp:revision>
  <dcterms:created xsi:type="dcterms:W3CDTF">2019-04-01T11:08:54Z</dcterms:created>
  <dcterms:modified xsi:type="dcterms:W3CDTF">2020-01-16T08:47:47Z</dcterms:modified>
</cp:coreProperties>
</file>