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65" r:id="rId3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57F1-4362-44E5-A651-522F06BDDB8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F38F-DF72-4E88-938F-43EDF8627B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3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57F1-4362-44E5-A651-522F06BDDB8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F38F-DF72-4E88-938F-43EDF8627B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66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57F1-4362-44E5-A651-522F06BDDB8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F38F-DF72-4E88-938F-43EDF8627B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66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57F1-4362-44E5-A651-522F06BDDB8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F38F-DF72-4E88-938F-43EDF8627B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75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57F1-4362-44E5-A651-522F06BDDB8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F38F-DF72-4E88-938F-43EDF8627B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65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57F1-4362-44E5-A651-522F06BDDB8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F38F-DF72-4E88-938F-43EDF8627B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6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57F1-4362-44E5-A651-522F06BDDB8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F38F-DF72-4E88-938F-43EDF8627B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527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57F1-4362-44E5-A651-522F06BDDB8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F38F-DF72-4E88-938F-43EDF8627B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82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57F1-4362-44E5-A651-522F06BDDB8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F38F-DF72-4E88-938F-43EDF8627B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59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57F1-4362-44E5-A651-522F06BDDB8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F38F-DF72-4E88-938F-43EDF8627B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34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57F1-4362-44E5-A651-522F06BDDB8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F38F-DF72-4E88-938F-43EDF8627B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113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57F1-4362-44E5-A651-522F06BDDB8F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9F38F-DF72-4E88-938F-43EDF8627B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2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Hollanda, Finlandiya, Danimarka, Çek Cumhuriyeti ve Slovenya </a:t>
            </a:r>
            <a:r>
              <a:rPr lang="tr-TR" dirty="0" smtClean="0"/>
              <a:t>Sosyal Güvenlik </a:t>
            </a:r>
            <a:r>
              <a:rPr lang="tr-TR" dirty="0" smtClean="0"/>
              <a:t>Sistemi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4591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Danimarka’da kadın-erkek için üst sınır olarak kabul edilen emeklilik yaşı 67,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AB </a:t>
            </a:r>
            <a:r>
              <a:rPr lang="tr-TR" b="1" dirty="0"/>
              <a:t>ülkelerinin çoğunda olduğu gibi 65 yaş olarak belirlenmiş olup, uygulamada halen bu şekilde devam etmektedir.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6593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Sistemin temel prensipleri:</a:t>
            </a:r>
          </a:p>
          <a:p>
            <a:endParaRPr lang="tr-TR" dirty="0" smtClean="0"/>
          </a:p>
          <a:p>
            <a:r>
              <a:rPr lang="tr-TR" dirty="0" smtClean="0"/>
              <a:t>Herkesi kapsayıcılık- ihtiyacı olan tüm yurttaşlar hizmet ve maddi yardımlardan yararlanır.</a:t>
            </a:r>
          </a:p>
          <a:p>
            <a:endParaRPr lang="tr-TR" dirty="0" smtClean="0"/>
          </a:p>
          <a:p>
            <a:r>
              <a:rPr lang="tr-TR" dirty="0" smtClean="0"/>
              <a:t>Vergiyle finansman- finansman kaynağı esas olarak gelir vergisi üzerinden. Vergi oranı yüksektir.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33910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Finansman:</a:t>
            </a:r>
            <a:r>
              <a:rPr lang="tr-TR" dirty="0" smtClean="0"/>
              <a:t> </a:t>
            </a:r>
          </a:p>
          <a:p>
            <a:r>
              <a:rPr lang="tr-TR" dirty="0" smtClean="0"/>
              <a:t>Sistemin finansmanında vergiler çok önemli. </a:t>
            </a:r>
          </a:p>
          <a:p>
            <a:endParaRPr lang="tr-TR" dirty="0" smtClean="0"/>
          </a:p>
          <a:p>
            <a:r>
              <a:rPr lang="tr-TR" dirty="0" smtClean="0"/>
              <a:t>Toplam gelirin %64’ü vergilerden oluşmakta.</a:t>
            </a:r>
          </a:p>
          <a:p>
            <a:endParaRPr lang="tr-TR" dirty="0" smtClean="0"/>
          </a:p>
          <a:p>
            <a:r>
              <a:rPr lang="tr-TR" dirty="0" smtClean="0"/>
              <a:t>1994’ten bu yana hastalık-analık ödemeleri, işsizlik sigortası ödemeleri ve erken emeklilik maaşı artık vergilerle finanse edilmiyor.</a:t>
            </a:r>
          </a:p>
          <a:p>
            <a:endParaRPr lang="tr-TR" dirty="0" smtClean="0"/>
          </a:p>
          <a:p>
            <a:r>
              <a:rPr lang="tr-TR" dirty="0" smtClean="0"/>
              <a:t>Sadece ücretli ve bağımsız çalışanların işgücü piyasası fonuna ödedikleri primlerden karşılanıyor.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65570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Hastalık sigortası:</a:t>
            </a:r>
          </a:p>
          <a:p>
            <a:r>
              <a:rPr lang="tr-TR" dirty="0" smtClean="0"/>
              <a:t>Sağlık tedavi ve bakım masrafları sosyal koruma giderlerinin %20’aini oluşturuyor.</a:t>
            </a:r>
          </a:p>
          <a:p>
            <a:endParaRPr lang="tr-TR" dirty="0"/>
          </a:p>
          <a:p>
            <a:r>
              <a:rPr lang="tr-TR" dirty="0" smtClean="0"/>
              <a:t>Sağlık sigortası herkesi kapsıyor.</a:t>
            </a:r>
          </a:p>
          <a:p>
            <a:endParaRPr lang="tr-TR" dirty="0" smtClean="0"/>
          </a:p>
          <a:p>
            <a:r>
              <a:rPr lang="tr-TR" dirty="0" smtClean="0"/>
              <a:t>Yerel yönetimler sosyal hizmetlerin çoğundan sorumludur.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52801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Annelik-ebeveyn izni:</a:t>
            </a:r>
          </a:p>
          <a:p>
            <a:r>
              <a:rPr lang="tr-TR" dirty="0" smtClean="0"/>
              <a:t>Ebeveyn izni 28 haftadır. Bunun 4 haftası doğumdan önce, 24 haftası da doğumdan sonradır.</a:t>
            </a:r>
          </a:p>
          <a:p>
            <a:endParaRPr lang="tr-TR" dirty="0" smtClean="0"/>
          </a:p>
          <a:p>
            <a:r>
              <a:rPr lang="tr-TR" dirty="0" smtClean="0"/>
              <a:t>Son 10 haftası babalara verilebilir. Babalar doğumdan sonraki 14 hafta içerisinde isterlerse 2 haftalık babalık izni alabilirler.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Emeklilik:</a:t>
            </a:r>
          </a:p>
          <a:p>
            <a:r>
              <a:rPr lang="tr-TR" dirty="0" smtClean="0"/>
              <a:t>Tüm Avrupa ülkelerinde olduğu gibi, yaşlılık ve dul-yetimlik harcamaları sosyal korumanın en büyük bölümünü oluşturmaktadır.</a:t>
            </a:r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80303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Yaşlılık aylığı:</a:t>
            </a:r>
          </a:p>
          <a:p>
            <a:r>
              <a:rPr lang="tr-TR" dirty="0" smtClean="0"/>
              <a:t>İkamete bağlı emeklilik sigortası </a:t>
            </a:r>
            <a:r>
              <a:rPr lang="tr-TR" dirty="0" err="1" smtClean="0"/>
              <a:t>üniverseldir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Bunun yanında ücretliler için tamamlayıcı emeklilik sigortası vardır.</a:t>
            </a:r>
          </a:p>
          <a:p>
            <a:endParaRPr lang="tr-TR" dirty="0" smtClean="0"/>
          </a:p>
          <a:p>
            <a:r>
              <a:rPr lang="tr-TR" dirty="0" smtClean="0"/>
              <a:t>Ulusal emeklilik sistemi ülkedeki ikamet süresine göre herkese tek biçimli bir emeklilik sağlıyor.</a:t>
            </a:r>
          </a:p>
          <a:p>
            <a:endParaRPr lang="tr-TR" dirty="0" smtClean="0"/>
          </a:p>
          <a:p>
            <a:r>
              <a:rPr lang="tr-TR" dirty="0" smtClean="0"/>
              <a:t>Tam emeklilik hakkı 40 yıl ikametten sonra elde ediliyor.</a:t>
            </a:r>
          </a:p>
          <a:p>
            <a:endParaRPr lang="tr-TR" dirty="0" smtClean="0"/>
          </a:p>
          <a:p>
            <a:r>
              <a:rPr lang="tr-TR" dirty="0" smtClean="0"/>
              <a:t>Emeklilik maaşı temel maaş ve emekli ile eşinin gelirleri belirli bir düzeyin altında kalıyor ise ilave bir emekli maaşından oluşur. 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48422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Dul-yetim maaşları:</a:t>
            </a:r>
          </a:p>
          <a:p>
            <a:endParaRPr lang="tr-TR" dirty="0" smtClean="0"/>
          </a:p>
          <a:p>
            <a:r>
              <a:rPr lang="tr-TR" dirty="0" err="1" smtClean="0"/>
              <a:t>Üniversel</a:t>
            </a:r>
            <a:r>
              <a:rPr lang="tr-TR" dirty="0" smtClean="0"/>
              <a:t> emeklilik hakkı başka birine hak olarak geçmez.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Buna mukabil zorunlu tamamlayıcı emeklilik maaşını hak edenler öldüğünde dul ve yetimleri bu haktan yararlanır.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73440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Erken emeklilik:</a:t>
            </a:r>
          </a:p>
          <a:p>
            <a:r>
              <a:rPr lang="tr-TR" dirty="0" smtClean="0"/>
              <a:t>1999’daki erken emeklilik reformunun amacı çalışan nüfusu işgücü piyasasında daha uzun süre tutmaktı.</a:t>
            </a:r>
          </a:p>
          <a:p>
            <a:endParaRPr lang="tr-TR" dirty="0" smtClean="0"/>
          </a:p>
          <a:p>
            <a:r>
              <a:rPr lang="tr-TR" dirty="0" smtClean="0"/>
              <a:t>Emeklilik gelirinden yararlanmak için son 30 yıl zarfından 25 yıldır işsizlik sigortasına prim ödüyor olmak ve en az 60 yaşında olmak lazımdır.</a:t>
            </a:r>
          </a:p>
          <a:p>
            <a:endParaRPr lang="tr-TR" dirty="0" smtClean="0"/>
          </a:p>
          <a:p>
            <a:r>
              <a:rPr lang="tr-TR" dirty="0" smtClean="0"/>
              <a:t>Tamamen devletin finanse ettiği kısmi emeklilik rejimi ücretli ve bağımsız çalışanlara 60-65 yaş arasında kısmi emeklilik maaşı alarak kısmi çalışma imkanı veriyor.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85341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İş kazası ve meslek hastalığı:</a:t>
            </a:r>
          </a:p>
          <a:p>
            <a:r>
              <a:rPr lang="tr-TR" dirty="0" smtClean="0"/>
              <a:t>Tüm iş kazası ve meslek hastalıkları onay almış bir özel sigorta şirketi tarafından sigortalanmış olacak.</a:t>
            </a:r>
          </a:p>
          <a:p>
            <a:endParaRPr lang="tr-TR" dirty="0" smtClean="0"/>
          </a:p>
          <a:p>
            <a:r>
              <a:rPr lang="tr-TR" dirty="0" smtClean="0"/>
              <a:t>Meslek hastalığı sigortası hamile annesinin karnında iş şartlarından dolayı zarar gören bebekleri de kapsıyor.</a:t>
            </a:r>
          </a:p>
          <a:p>
            <a:endParaRPr lang="tr-TR" dirty="0" smtClean="0"/>
          </a:p>
          <a:p>
            <a:r>
              <a:rPr lang="tr-TR" dirty="0" smtClean="0"/>
              <a:t>İşe giderken yaşanılan kaza koruma dışındadır.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92546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İşsizlik:</a:t>
            </a:r>
          </a:p>
          <a:p>
            <a:r>
              <a:rPr lang="tr-TR" dirty="0" smtClean="0"/>
              <a:t>Danimarka’da işsizlik Avrupa ortalamasından belirgin biçimde düşüktür.</a:t>
            </a:r>
          </a:p>
          <a:p>
            <a:endParaRPr lang="tr-TR" dirty="0" smtClean="0"/>
          </a:p>
          <a:p>
            <a:r>
              <a:rPr lang="tr-TR" dirty="0" smtClean="0"/>
              <a:t>İşsizlik tazminatı toplam sosyal ödemelerin %10’unu oluşturuyor. Bu oranın Avrupa ortalaması %6,3’tür.</a:t>
            </a:r>
          </a:p>
          <a:p>
            <a:endParaRPr lang="tr-TR" b="1" dirty="0" smtClean="0"/>
          </a:p>
          <a:p>
            <a:r>
              <a:rPr lang="tr-TR" b="1" dirty="0" smtClean="0"/>
              <a:t>İşsizlik sigortası isteğe bağlıdır.</a:t>
            </a:r>
          </a:p>
          <a:p>
            <a:r>
              <a:rPr lang="tr-TR" dirty="0" smtClean="0"/>
              <a:t>İşsizlik sigortası sandığı sendikalara bağlıdır. </a:t>
            </a:r>
          </a:p>
          <a:p>
            <a:r>
              <a:rPr lang="tr-TR" dirty="0" smtClean="0"/>
              <a:t>Her sektörde bir tane vardır.</a:t>
            </a:r>
          </a:p>
          <a:p>
            <a:endParaRPr lang="tr-TR" dirty="0" smtClean="0"/>
          </a:p>
          <a:p>
            <a:r>
              <a:rPr lang="tr-TR" dirty="0" smtClean="0"/>
              <a:t>İşsizlik sigortasından yararlananlar primlerini kendileri öderler.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5153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Hollanda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4763799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Hollanda’da </a:t>
            </a:r>
            <a:r>
              <a:rPr lang="tr-TR" dirty="0"/>
              <a:t>üç ayaklı bir emeklilik sistemi söz konusudur.</a:t>
            </a:r>
          </a:p>
          <a:p>
            <a:endParaRPr lang="tr-TR" dirty="0" smtClean="0"/>
          </a:p>
          <a:p>
            <a:r>
              <a:rPr lang="tr-TR" dirty="0" smtClean="0"/>
              <a:t>Birinci </a:t>
            </a:r>
            <a:r>
              <a:rPr lang="tr-TR" dirty="0"/>
              <a:t>ayakta tüm çalışanlara basit emeklilik imkanı tanıyan dağıtım esaslı bir uygulama mevcuttur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İkinci ayak tamamen fon hesapları şeklinde, özel kesim tarafından yönetilen ve her bir katılımcının bireysel hesaplarından oluşmaktadır.</a:t>
            </a:r>
          </a:p>
          <a:p>
            <a:endParaRPr lang="tr-TR" dirty="0" smtClean="0"/>
          </a:p>
          <a:p>
            <a:r>
              <a:rPr lang="tr-TR" dirty="0" smtClean="0"/>
              <a:t>Üçüncü </a:t>
            </a:r>
            <a:r>
              <a:rPr lang="tr-TR" dirty="0"/>
              <a:t>ayak ise, isteğe bağlı ortak emeklilik fonlarından ibarettir.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79775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Aile Yardımı:</a:t>
            </a:r>
          </a:p>
          <a:p>
            <a:r>
              <a:rPr lang="tr-TR" dirty="0" smtClean="0"/>
              <a:t>Tüm Avrupa ülkelerinde olduğu gibi Danimarka’da da sosyal koruma çerçevesinde yapılan aile yardımları önemli bir oranı temsil etmektedir.</a:t>
            </a:r>
          </a:p>
          <a:p>
            <a:endParaRPr lang="tr-TR" dirty="0" smtClean="0"/>
          </a:p>
          <a:p>
            <a:r>
              <a:rPr lang="tr-TR" dirty="0" smtClean="0"/>
              <a:t>Avrupa ortalamasının 5 puan üzerindedir.</a:t>
            </a:r>
          </a:p>
          <a:p>
            <a:endParaRPr lang="tr-TR" dirty="0" smtClean="0"/>
          </a:p>
          <a:p>
            <a:r>
              <a:rPr lang="tr-TR" dirty="0" smtClean="0"/>
              <a:t>Aile yardımı ilk çocuktan itibaren başlar ve 18 yaşına kadar devam eder. </a:t>
            </a:r>
          </a:p>
          <a:p>
            <a:endParaRPr lang="tr-TR" dirty="0" smtClean="0"/>
          </a:p>
          <a:p>
            <a:r>
              <a:rPr lang="tr-TR" dirty="0" smtClean="0"/>
              <a:t>Yardım tutarı çocuğun yaşına göre değişir.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76179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/>
              <a:t>Özetle;</a:t>
            </a:r>
          </a:p>
          <a:p>
            <a:r>
              <a:rPr lang="tr-TR" dirty="0" smtClean="0"/>
              <a:t>Sosyal koruma Danimarka’da tüm sosyal riskleri kapsıyor.</a:t>
            </a:r>
          </a:p>
          <a:p>
            <a:r>
              <a:rPr lang="tr-TR" dirty="0" smtClean="0"/>
              <a:t>Danimarka’da oturmak şartıyla aile yardımını da içeriyor.</a:t>
            </a:r>
            <a:r>
              <a:rPr lang="tr-TR" dirty="0"/>
              <a:t> </a:t>
            </a:r>
            <a:r>
              <a:rPr lang="tr-TR" dirty="0" smtClean="0"/>
              <a:t>Bu yardım </a:t>
            </a:r>
            <a:r>
              <a:rPr lang="tr-TR" dirty="0" err="1" smtClean="0"/>
              <a:t>üniverseldir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Sosyal koruma sistemi ulusal sigorta esasına dayanır. </a:t>
            </a:r>
          </a:p>
          <a:p>
            <a:r>
              <a:rPr lang="tr-TR" dirty="0" smtClean="0"/>
              <a:t>Genel sigorta rejimi bağımsız çalışanlarla ücretli çalışanları bazı farklarla kapsayan ulusal sigortadır.</a:t>
            </a:r>
          </a:p>
          <a:p>
            <a:endParaRPr lang="tr-TR" dirty="0" smtClean="0"/>
          </a:p>
          <a:p>
            <a:r>
              <a:rPr lang="tr-TR" dirty="0" smtClean="0"/>
              <a:t>Danimarka sosyal güvenlik sisteminde yetkili çok sayıda bakanlık var.</a:t>
            </a:r>
          </a:p>
          <a:p>
            <a:endParaRPr lang="tr-TR" dirty="0" smtClean="0"/>
          </a:p>
          <a:p>
            <a:r>
              <a:rPr lang="tr-TR" dirty="0" smtClean="0"/>
              <a:t>2012’de yerel yönetimlere bazı görev ve yetkiler merkezi bir kurum yaratılıp ona verildi. </a:t>
            </a:r>
          </a:p>
          <a:p>
            <a:r>
              <a:rPr lang="tr-TR" dirty="0" smtClean="0"/>
              <a:t>Bunun amacı sosyal ödemeleri daha iyi koordine etmek ve işlemleri kolaylaştırmaktır.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15697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Çek Cumhuriyeti Sosyal Güvenlik Sistemi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133453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Bir geçiş ekonomisi olan Çek Cumhuriyeti’ndeki emeklilik sistemi ileri seviyede reformlar gerçekleştirilmiş olup,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diğer </a:t>
            </a:r>
            <a:r>
              <a:rPr lang="tr-TR" dirty="0"/>
              <a:t>geçiş ülkelerine nazaran oldukça yüksek seviyede sosyal güvenlik ödemeleri içermektedir.  </a:t>
            </a:r>
          </a:p>
        </p:txBody>
      </p:sp>
    </p:spTree>
    <p:extLst>
      <p:ext uri="{BB962C8B-B14F-4D97-AF65-F5344CB8AC3E}">
        <p14:creationId xmlns:p14="http://schemas.microsoft.com/office/powerpoint/2010/main" val="29910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Yasal </a:t>
            </a:r>
            <a:r>
              <a:rPr lang="tr-TR" dirty="0"/>
              <a:t>emeklilik yaşının nispi olarak düşük ve erken emekliliğe yönelik hataların sınırlı olmasına rağmen, 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tam </a:t>
            </a:r>
            <a:r>
              <a:rPr lang="tr-TR" dirty="0"/>
              <a:t>devlet destekli emeklilik sistemine katkıların oldukça düşük seviyede kaldığı görülmektedir. </a:t>
            </a:r>
          </a:p>
        </p:txBody>
      </p:sp>
    </p:spTree>
    <p:extLst>
      <p:ext uri="{BB962C8B-B14F-4D97-AF65-F5344CB8AC3E}">
        <p14:creationId xmlns:p14="http://schemas.microsoft.com/office/powerpoint/2010/main" val="3933023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Emekli kesintilerinin tabanını oluşturan kesimin genişleme hızı da oldukça zayıf kalmaktadır.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Buna </a:t>
            </a:r>
            <a:r>
              <a:rPr lang="tr-TR" dirty="0"/>
              <a:t>rağmen, yapılan reformlarla erken emekliliğe yönelik </a:t>
            </a:r>
            <a:r>
              <a:rPr lang="tr-TR" dirty="0" err="1"/>
              <a:t>aktüeryal</a:t>
            </a:r>
            <a:r>
              <a:rPr lang="tr-TR" dirty="0"/>
              <a:t> dengelerin bozulması,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erkek </a:t>
            </a:r>
            <a:r>
              <a:rPr lang="tr-TR" dirty="0"/>
              <a:t>ve kadınlarda emeklilik yaşının yükseltilmesi yoluyla çözülmeye çalışılmakta ve düşük katkı sağlayan sosyal güvenlik ödeme sisteminden giderek uzaklaşılmaktadır.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çerçevede, ülkede reform niteliğinde bir takım yeni düzenlemeler yapılmıştır.</a:t>
            </a:r>
          </a:p>
        </p:txBody>
      </p:sp>
    </p:spTree>
    <p:extLst>
      <p:ext uri="{BB962C8B-B14F-4D97-AF65-F5344CB8AC3E}">
        <p14:creationId xmlns:p14="http://schemas.microsoft.com/office/powerpoint/2010/main" val="34612098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Ülkede reform öncesi dönemde emeklilik aylığına esas teşkil eden en yüksek kazançlar için 10 yıllık bir süre dikkate alınırken,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reformla </a:t>
            </a:r>
            <a:r>
              <a:rPr lang="tr-TR" dirty="0"/>
              <a:t>birlikte bu süre kademeli olarak 30 yıla çıkarılmıştır.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Ayrıca </a:t>
            </a:r>
            <a:r>
              <a:rPr lang="tr-TR" dirty="0"/>
              <a:t>ülkede erken emekliliğe hak kazanmak için gereken prim ödeme gün sayısının yükseltilmesi de söz konusudur.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164304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Hastalık </a:t>
            </a:r>
            <a:r>
              <a:rPr lang="tr-TR" dirty="0"/>
              <a:t>sigortası alanındaki devlet tekeli kaldırılarak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özel </a:t>
            </a:r>
            <a:r>
              <a:rPr lang="tr-TR" dirty="0"/>
              <a:t>kuruluşlar, belediyeler ve kiliseler tarafından idare edilen sağlık kuruluşlarının oluşturulması kararlaştırılmıştır. </a:t>
            </a:r>
          </a:p>
        </p:txBody>
      </p:sp>
    </p:spTree>
    <p:extLst>
      <p:ext uri="{BB962C8B-B14F-4D97-AF65-F5344CB8AC3E}">
        <p14:creationId xmlns:p14="http://schemas.microsoft.com/office/powerpoint/2010/main" val="3969080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Ayrıca </a:t>
            </a:r>
            <a:r>
              <a:rPr lang="tr-TR" dirty="0"/>
              <a:t>sağlık yardımının parasız olarak sağlanması yerine sigortacılık ilkelerinin belirlenmesi öngörülmüştür.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Ancak </a:t>
            </a:r>
            <a:r>
              <a:rPr lang="tr-TR" dirty="0"/>
              <a:t>emeklilikler, çocuklar ve işsizler bu sistemin dışında tutulmuştur. </a:t>
            </a:r>
            <a:endParaRPr lang="tr-TR" dirty="0" smtClean="0"/>
          </a:p>
          <a:p>
            <a:endParaRPr lang="tr-TR"/>
          </a:p>
          <a:p>
            <a:r>
              <a:rPr lang="tr-TR" smtClean="0"/>
              <a:t>Bu </a:t>
            </a:r>
            <a:r>
              <a:rPr lang="tr-TR" dirty="0"/>
              <a:t>arada emeklilik yaşının da kademli olarak 65’e yükseltilmesi karara bağlanmıştır.</a:t>
            </a:r>
          </a:p>
        </p:txBody>
      </p:sp>
    </p:spTree>
    <p:extLst>
      <p:ext uri="{BB962C8B-B14F-4D97-AF65-F5344CB8AC3E}">
        <p14:creationId xmlns:p14="http://schemas.microsoft.com/office/powerpoint/2010/main" val="2932598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Slovenya Sosyal Güvenlik Sistemi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73754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73826"/>
            <a:ext cx="10515600" cy="570313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Katılımcılar bu üç ayaktan hangisini seçecekleri konusunda serbest bırakılmaktadır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Ülkede emeklilik yaşları ise kadın ve erkekler için 65olarak uygulanmaktadır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1996 yılından itibaren hükümet tarafından bireysel emeklilik sistemini özendirici çalışmalar başlatılmış ve ülkede çalışanların %90’a yakın bir kısmı bireysel emeklilik sistemine dahil edilmiştir.</a:t>
            </a:r>
          </a:p>
        </p:txBody>
      </p:sp>
    </p:spTree>
    <p:extLst>
      <p:ext uri="{BB962C8B-B14F-4D97-AF65-F5344CB8AC3E}">
        <p14:creationId xmlns:p14="http://schemas.microsoft.com/office/powerpoint/2010/main" val="19461422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r>
              <a:rPr lang="tr-TR" dirty="0"/>
              <a:t>Slovenya’da devlet tarafından desteklenen gönüllü bir emeklilik sistemine geçilmiştir.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Emeklilik </a:t>
            </a:r>
            <a:r>
              <a:rPr lang="tr-TR" dirty="0"/>
              <a:t>ödemelerinde uygulanan dağıtım sisteminin mevcut mali durumu,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katkı </a:t>
            </a:r>
            <a:r>
              <a:rPr lang="tr-TR" dirty="0"/>
              <a:t>paylarındaki azalma ve demografik trendlerdeki aksi gelişmeyle bütünleşerek aşırı sosyal güvenlik harcamalarıyla aşınmaya uğramıştır.</a:t>
            </a:r>
          </a:p>
        </p:txBody>
      </p:sp>
    </p:spTree>
    <p:extLst>
      <p:ext uri="{BB962C8B-B14F-4D97-AF65-F5344CB8AC3E}">
        <p14:creationId xmlns:p14="http://schemas.microsoft.com/office/powerpoint/2010/main" val="33113474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09900" y="1160748"/>
            <a:ext cx="6172200" cy="45365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marL="0" indent="0">
              <a:buNone/>
            </a:pPr>
            <a:r>
              <a:rPr lang="tr-TR" b="1" i="1" dirty="0" smtClean="0"/>
              <a:t>Yararlanılan Kaynak:</a:t>
            </a:r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Haluk Egeli, </a:t>
            </a:r>
            <a:r>
              <a:rPr lang="tr-TR" dirty="0" err="1" smtClean="0"/>
              <a:t>Parafiskalite</a:t>
            </a:r>
            <a:r>
              <a:rPr lang="tr-TR" dirty="0" smtClean="0"/>
              <a:t> ve </a:t>
            </a:r>
            <a:r>
              <a:rPr lang="tr-TR" dirty="0" err="1" smtClean="0"/>
              <a:t>Parafiskal</a:t>
            </a:r>
            <a:r>
              <a:rPr lang="tr-TR" dirty="0" smtClean="0"/>
              <a:t> </a:t>
            </a:r>
            <a:r>
              <a:rPr lang="tr-TR" dirty="0" smtClean="0"/>
              <a:t>Yükümlülükler; Ahmet Atılgan, Neo-liberal Dönemde Sosyal Güvenlik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8953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Finlandiya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Finlandiya </a:t>
            </a:r>
            <a:r>
              <a:rPr lang="tr-TR" dirty="0"/>
              <a:t>1 Ocak 1994’ten geçerli olmak üzere yaşlılık ve malullük aylıklarına hak kazanmak için 16 yaşından sonra 3 yıl ikamet etme şatını getirmiştir.</a:t>
            </a:r>
          </a:p>
          <a:p>
            <a:endParaRPr lang="tr-TR" dirty="0" smtClean="0"/>
          </a:p>
          <a:p>
            <a:r>
              <a:rPr lang="tr-TR" dirty="0" smtClean="0"/>
              <a:t>Ayrıca</a:t>
            </a:r>
            <a:r>
              <a:rPr lang="tr-TR" dirty="0"/>
              <a:t>, ülkede yaşlı, malul ve dulların emekli aylığı miktarları yardım alan kimsenin ülkede oturma süresine bağlanmıştır.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7774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48393"/>
            <a:ext cx="10515600" cy="5528570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Öte </a:t>
            </a:r>
            <a:r>
              <a:rPr lang="tr-TR" dirty="0"/>
              <a:t>yandan iş kazaları ve meslek hastalıkları sigortasında yararlanma koşulları nispeten daha zorlaştırılmakla birlikte, iş kazasına uğrayan bireylerin işyerlerine yeniden adaptasyonun kolaylaştırılmasına yönelik çalışmalar yürütülmektedir.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278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48393"/>
            <a:ext cx="10515600" cy="5528570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/>
              <a:t>Ülkede emeklilik yaş sürelerine ilişkin yapılan çalışmalar neticesinde emeklilik yaşı kadın ve erkeklerde 63’den 65’e çıkarılmıştır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1997 yılından itibaren ise erken emeklilik yaşı 55’den 58’e yükseltilerek erken emeklilik maaşı azaltılmış ve çalışanları bireysel hesaplara özendirmek için özel sektörde bireysel hesap uygulamasına geçiş kademeli olarak başlatılmıştır.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8930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Danimarka Sosyal Güvenlik Sistemi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375319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1992 yılında yapılan düzenlemeler kapsamında işsizlerin daha fazla mesleki eğitim alma imkânı elde etmeleri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ya </a:t>
            </a:r>
            <a:r>
              <a:rPr lang="tr-TR" dirty="0"/>
              <a:t>da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devlet </a:t>
            </a:r>
            <a:r>
              <a:rPr lang="tr-TR" dirty="0"/>
              <a:t>tarafından desteklenen istihdam fırsatlarına kavuşturulması amacıyla çeşitli tedbirler alınmıştır.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229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260648"/>
            <a:ext cx="8712968" cy="63367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İşsizlik sigortası kapsamında yapılan yardımlar, devlet sorumluluğunda </a:t>
            </a:r>
            <a:r>
              <a:rPr lang="tr-TR" dirty="0" smtClean="0"/>
              <a:t>işçiye </a:t>
            </a:r>
            <a:r>
              <a:rPr lang="tr-TR" dirty="0"/>
              <a:t>işveren primleri ile iş piyasası fonuna yatırılan primlerden karşılanmaktadır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Danimarka’da sosyal güvenlik sistemi devlet tarafından vergilerle finanse edilmekte ve sosyal güvenliğin her konusu devlet eliyle gerçekleştirilmektedir.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564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1137</Words>
  <Application>Microsoft Office PowerPoint</Application>
  <PresentationFormat>Geniş ekran</PresentationFormat>
  <Paragraphs>186</Paragraphs>
  <Slides>31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Teması</vt:lpstr>
      <vt:lpstr>Hollanda, Finlandiya, Danimarka, Çek Cumhuriyeti ve Slovenya Sosyal Güvenlik Sistemi</vt:lpstr>
      <vt:lpstr>Hollanda</vt:lpstr>
      <vt:lpstr>PowerPoint Sunusu</vt:lpstr>
      <vt:lpstr>Finlandiya</vt:lpstr>
      <vt:lpstr>PowerPoint Sunusu</vt:lpstr>
      <vt:lpstr>PowerPoint Sunusu</vt:lpstr>
      <vt:lpstr>Danimarka Sosyal Güvenlik Sistemi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Çek Cumhuriyeti Sosyal Güvenlik Sistemi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Slovenya Sosyal Güvenlik Sistemi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Hollanda ve Finlandiya Sosyal Güvenlik Sistemleri</dc:title>
  <dc:creator>y</dc:creator>
  <cp:lastModifiedBy>y</cp:lastModifiedBy>
  <cp:revision>2</cp:revision>
  <dcterms:created xsi:type="dcterms:W3CDTF">2019-04-01T11:25:35Z</dcterms:created>
  <dcterms:modified xsi:type="dcterms:W3CDTF">2020-01-16T09:04:38Z</dcterms:modified>
</cp:coreProperties>
</file>