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3" r:id="rId5"/>
    <p:sldId id="259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1" autoAdjust="0"/>
    <p:restoredTop sz="94660"/>
  </p:normalViewPr>
  <p:slideViewPr>
    <p:cSldViewPr snapToGrid="0">
      <p:cViewPr>
        <p:scale>
          <a:sx n="20" d="100"/>
          <a:sy n="20" d="100"/>
        </p:scale>
        <p:origin x="7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2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35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0978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678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3897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86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171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190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27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43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8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4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0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3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38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0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589212" y="495678"/>
            <a:ext cx="9394241" cy="2127206"/>
          </a:xfrm>
        </p:spPr>
        <p:txBody>
          <a:bodyPr>
            <a:normAutofit/>
          </a:bodyPr>
          <a:lstStyle/>
          <a:p>
            <a:r>
              <a:rPr lang="en-US" dirty="0" err="1" smtClean="0"/>
              <a:t>Dişlerin</a:t>
            </a:r>
            <a:r>
              <a:rPr lang="en-US" dirty="0" smtClean="0"/>
              <a:t> </a:t>
            </a:r>
            <a:r>
              <a:rPr lang="en-US" dirty="0" err="1"/>
              <a:t>üzerindeki</a:t>
            </a:r>
            <a:r>
              <a:rPr lang="en-US" dirty="0"/>
              <a:t> </a:t>
            </a:r>
            <a:r>
              <a:rPr lang="en-US" dirty="0" err="1"/>
              <a:t>morfolojik</a:t>
            </a:r>
            <a:r>
              <a:rPr lang="en-US" dirty="0"/>
              <a:t> </a:t>
            </a:r>
            <a:r>
              <a:rPr lang="en-US" dirty="0" err="1"/>
              <a:t>oluşumlar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716778" y="4089316"/>
            <a:ext cx="8915399" cy="1126283"/>
          </a:xfrm>
        </p:spPr>
        <p:txBody>
          <a:bodyPr>
            <a:noAutofit/>
          </a:bodyPr>
          <a:lstStyle/>
          <a:p>
            <a:r>
              <a:rPr lang="tr-TR" sz="4800" dirty="0" err="1" smtClean="0"/>
              <a:t>Dr</a:t>
            </a:r>
            <a:r>
              <a:rPr lang="tr-TR" sz="4800" dirty="0" smtClean="0"/>
              <a:t> Mert OCAK</a:t>
            </a:r>
          </a:p>
          <a:p>
            <a:r>
              <a:rPr lang="tr-TR" sz="4800" dirty="0" smtClean="0"/>
              <a:t>Öğretim Görevlisi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0606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20389" y="2063962"/>
            <a:ext cx="4880811" cy="2508038"/>
          </a:xfrm>
        </p:spPr>
        <p:txBody>
          <a:bodyPr>
            <a:noAutofit/>
          </a:bodyPr>
          <a:lstStyle/>
          <a:p>
            <a:pPr fontAlgn="base"/>
            <a:r>
              <a:rPr lang="it-IT" sz="4400" dirty="0"/>
              <a:t>Corona Dentis </a:t>
            </a:r>
            <a:endParaRPr lang="tr-TR" sz="4400" dirty="0"/>
          </a:p>
          <a:p>
            <a:pPr fontAlgn="base"/>
            <a:r>
              <a:rPr lang="it-IT" sz="4400" dirty="0" smtClean="0"/>
              <a:t>Radix </a:t>
            </a:r>
            <a:r>
              <a:rPr lang="it-IT" sz="4400" dirty="0"/>
              <a:t>Dentis </a:t>
            </a:r>
            <a:endParaRPr lang="tr-TR" sz="4400" dirty="0"/>
          </a:p>
          <a:p>
            <a:pPr fontAlgn="base"/>
            <a:r>
              <a:rPr lang="it-IT" sz="4400" dirty="0" smtClean="0"/>
              <a:t>Apeks </a:t>
            </a:r>
            <a:endParaRPr lang="tr-TR" sz="4400" dirty="0" smtClean="0"/>
          </a:p>
          <a:p>
            <a:pPr fontAlgn="base"/>
            <a:r>
              <a:rPr lang="it-IT" sz="4400" dirty="0" smtClean="0"/>
              <a:t>Apikal</a:t>
            </a:r>
            <a:endParaRPr lang="tr-TR" sz="4400" dirty="0" smtClean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2562725" y="315373"/>
            <a:ext cx="4880811" cy="25080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tr-TR" sz="4800" dirty="0" smtClean="0"/>
              <a:t>Dişin Bölümleri</a:t>
            </a:r>
            <a:endParaRPr lang="tr-TR" sz="4800" dirty="0" smtClean="0"/>
          </a:p>
        </p:txBody>
      </p:sp>
    </p:spTree>
    <p:extLst>
      <p:ext uri="{BB962C8B-B14F-4D97-AF65-F5344CB8AC3E}">
        <p14:creationId xmlns:p14="http://schemas.microsoft.com/office/powerpoint/2010/main" val="415328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23874" y="1491916"/>
            <a:ext cx="7050506" cy="3826042"/>
          </a:xfrm>
        </p:spPr>
        <p:txBody>
          <a:bodyPr numCol="2">
            <a:noAutofit/>
          </a:bodyPr>
          <a:lstStyle/>
          <a:p>
            <a:pPr fontAlgn="base"/>
            <a:r>
              <a:rPr lang="en-US" sz="2800" b="1" dirty="0" err="1" smtClean="0"/>
              <a:t>Furkasyon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Alanlar</a:t>
            </a:r>
            <a:r>
              <a:rPr lang="tr-TR" sz="2800" b="1" dirty="0" smtClean="0"/>
              <a:t>ı</a:t>
            </a:r>
          </a:p>
          <a:p>
            <a:pPr fontAlgn="base"/>
            <a:r>
              <a:rPr lang="en-US" sz="2800" dirty="0" err="1" smtClean="0"/>
              <a:t>Bifurkasyo</a:t>
            </a:r>
            <a:r>
              <a:rPr lang="en-US" sz="2800" dirty="0" smtClean="0"/>
              <a:t> Alanı</a:t>
            </a:r>
            <a:endParaRPr lang="tr-TR" sz="2800" dirty="0" smtClean="0"/>
          </a:p>
          <a:p>
            <a:pPr fontAlgn="base"/>
            <a:r>
              <a:rPr lang="en-US" sz="2800" dirty="0" err="1"/>
              <a:t>Trifurkasyo</a:t>
            </a:r>
            <a:r>
              <a:rPr lang="en-US" sz="2800" dirty="0"/>
              <a:t> </a:t>
            </a:r>
            <a:r>
              <a:rPr lang="en-US" sz="2800" dirty="0" smtClean="0"/>
              <a:t>Alanı</a:t>
            </a:r>
            <a:endParaRPr lang="tr-TR" sz="2800" dirty="0" smtClean="0"/>
          </a:p>
          <a:p>
            <a:pPr fontAlgn="base"/>
            <a:r>
              <a:rPr lang="tr-TR" sz="2800" b="1" dirty="0" smtClean="0"/>
              <a:t>Collum </a:t>
            </a:r>
            <a:r>
              <a:rPr lang="tr-TR" sz="2800" b="1" dirty="0" err="1" smtClean="0"/>
              <a:t>Dentis</a:t>
            </a:r>
            <a:endParaRPr lang="tr-TR" sz="2800" b="1" dirty="0" smtClean="0"/>
          </a:p>
          <a:p>
            <a:pPr fontAlgn="base"/>
            <a:r>
              <a:rPr lang="en-US" sz="2800" dirty="0" err="1"/>
              <a:t>Diş</a:t>
            </a:r>
            <a:r>
              <a:rPr lang="en-US" sz="2800" dirty="0"/>
              <a:t> </a:t>
            </a:r>
            <a:r>
              <a:rPr lang="en-US" sz="2800" dirty="0" err="1" smtClean="0"/>
              <a:t>Kolesi</a:t>
            </a:r>
            <a:endParaRPr lang="tr-TR" sz="2800" dirty="0" smtClean="0"/>
          </a:p>
          <a:p>
            <a:pPr fontAlgn="base"/>
            <a:r>
              <a:rPr lang="en-US" sz="2800" dirty="0" err="1"/>
              <a:t>Servikal</a:t>
            </a:r>
            <a:r>
              <a:rPr lang="en-US" sz="2800" dirty="0"/>
              <a:t> </a:t>
            </a:r>
            <a:r>
              <a:rPr lang="en-US" sz="2800" dirty="0" err="1" smtClean="0"/>
              <a:t>Çizgi</a:t>
            </a:r>
            <a:endParaRPr lang="tr-TR" sz="2800" dirty="0" smtClean="0"/>
          </a:p>
          <a:p>
            <a:pPr fontAlgn="base"/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125744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74758" y="1299410"/>
            <a:ext cx="9240252" cy="4403558"/>
          </a:xfrm>
        </p:spPr>
        <p:txBody>
          <a:bodyPr numCol="2">
            <a:noAutofit/>
          </a:bodyPr>
          <a:lstStyle/>
          <a:p>
            <a:pPr fontAlgn="base"/>
            <a:r>
              <a:rPr lang="en-US" sz="2800" dirty="0"/>
              <a:t>LABİAL YÜZ </a:t>
            </a:r>
            <a:r>
              <a:rPr lang="en-US" sz="2800" dirty="0" smtClean="0"/>
              <a:t> </a:t>
            </a:r>
            <a:endParaRPr lang="tr-TR" sz="2800" dirty="0" smtClean="0"/>
          </a:p>
          <a:p>
            <a:pPr fontAlgn="base"/>
            <a:r>
              <a:rPr lang="en-US" sz="2800" dirty="0" smtClean="0"/>
              <a:t>BUKKAL </a:t>
            </a:r>
            <a:r>
              <a:rPr lang="en-US" sz="2800" dirty="0"/>
              <a:t>YÜZ </a:t>
            </a:r>
            <a:endParaRPr lang="tr-TR" sz="2800" dirty="0" smtClean="0"/>
          </a:p>
          <a:p>
            <a:pPr fontAlgn="base"/>
            <a:r>
              <a:rPr lang="en-US" sz="2800" dirty="0" smtClean="0"/>
              <a:t>VESTİBÜLER YÜZ</a:t>
            </a:r>
            <a:endParaRPr lang="tr-TR" sz="2800" dirty="0" smtClean="0"/>
          </a:p>
          <a:p>
            <a:pPr fontAlgn="base"/>
            <a:r>
              <a:rPr lang="en-US" sz="2800" dirty="0" smtClean="0"/>
              <a:t>FASİAL </a:t>
            </a:r>
            <a:r>
              <a:rPr lang="en-US" sz="2800" dirty="0"/>
              <a:t>YÜZ </a:t>
            </a:r>
            <a:endParaRPr lang="tr-TR" sz="2800" dirty="0" smtClean="0"/>
          </a:p>
          <a:p>
            <a:pPr fontAlgn="base"/>
            <a:r>
              <a:rPr lang="en-US" sz="2800" dirty="0" smtClean="0"/>
              <a:t>LİNGUAL </a:t>
            </a:r>
            <a:r>
              <a:rPr lang="en-US" sz="2800" dirty="0"/>
              <a:t>YÜZ </a:t>
            </a:r>
            <a:endParaRPr lang="tr-TR" sz="2800" dirty="0" smtClean="0"/>
          </a:p>
          <a:p>
            <a:pPr fontAlgn="base"/>
            <a:r>
              <a:rPr lang="en-US" sz="2800" dirty="0" smtClean="0"/>
              <a:t>ORAL </a:t>
            </a:r>
            <a:r>
              <a:rPr lang="en-US" sz="2800" dirty="0"/>
              <a:t>YÜZ </a:t>
            </a:r>
            <a:endParaRPr lang="tr-TR" sz="2800" dirty="0" smtClean="0"/>
          </a:p>
          <a:p>
            <a:pPr fontAlgn="base"/>
            <a:r>
              <a:rPr lang="en-US" sz="2800" dirty="0" smtClean="0"/>
              <a:t>APROKSİMAL YÜZ</a:t>
            </a:r>
            <a:endParaRPr lang="tr-TR" sz="2800" dirty="0" smtClean="0"/>
          </a:p>
          <a:p>
            <a:pPr fontAlgn="base"/>
            <a:r>
              <a:rPr lang="en-US" sz="2800" dirty="0" smtClean="0"/>
              <a:t>MEZİAL </a:t>
            </a:r>
            <a:r>
              <a:rPr lang="en-US" sz="2800" dirty="0"/>
              <a:t>YÜZ </a:t>
            </a:r>
            <a:endParaRPr lang="tr-TR" sz="2800" dirty="0"/>
          </a:p>
          <a:p>
            <a:pPr fontAlgn="base"/>
            <a:r>
              <a:rPr lang="en-US" sz="2800" dirty="0" smtClean="0"/>
              <a:t>DİSTAL </a:t>
            </a:r>
            <a:r>
              <a:rPr lang="en-US" sz="2800" dirty="0"/>
              <a:t>YÜZ </a:t>
            </a:r>
            <a:endParaRPr lang="tr-TR" sz="2800" dirty="0"/>
          </a:p>
          <a:p>
            <a:pPr fontAlgn="base"/>
            <a:r>
              <a:rPr lang="en-US" sz="2800" dirty="0" smtClean="0"/>
              <a:t>DEĞİM </a:t>
            </a:r>
            <a:r>
              <a:rPr lang="en-US" sz="2800" dirty="0"/>
              <a:t>YÜZEYİ </a:t>
            </a:r>
            <a:endParaRPr lang="tr-TR" sz="2800" dirty="0"/>
          </a:p>
          <a:p>
            <a:pPr fontAlgn="base"/>
            <a:r>
              <a:rPr lang="en-US" sz="2800" dirty="0" smtClean="0"/>
              <a:t>İNSİZAL </a:t>
            </a:r>
            <a:r>
              <a:rPr lang="en-US" sz="2800" dirty="0"/>
              <a:t>YÜZ </a:t>
            </a:r>
            <a:endParaRPr lang="tr-TR" sz="2800" dirty="0"/>
          </a:p>
          <a:p>
            <a:pPr fontAlgn="base"/>
            <a:r>
              <a:rPr lang="en-US" sz="2800" dirty="0" smtClean="0"/>
              <a:t>OKLÜZAL </a:t>
            </a:r>
            <a:r>
              <a:rPr lang="en-US" sz="2800" dirty="0"/>
              <a:t>YÜZ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103494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81928" y="504830"/>
            <a:ext cx="10383841" cy="6353170"/>
          </a:xfrm>
        </p:spPr>
        <p:txBody>
          <a:bodyPr>
            <a:normAutofit/>
          </a:bodyPr>
          <a:lstStyle/>
          <a:p>
            <a:pPr fontAlgn="base"/>
            <a:r>
              <a:rPr lang="tr-TR" sz="2800" b="1" i="1" dirty="0" smtClean="0"/>
              <a:t>Diş Yüzeyindeki Çıkıntı Şeklinde Oluşumlar:</a:t>
            </a:r>
          </a:p>
          <a:p>
            <a:pPr fontAlgn="base"/>
            <a:r>
              <a:rPr lang="en-US" sz="2800" dirty="0" err="1"/>
              <a:t>Tüberkül</a:t>
            </a:r>
            <a:endParaRPr lang="en-US" sz="2800" dirty="0"/>
          </a:p>
          <a:p>
            <a:pPr fontAlgn="base"/>
            <a:r>
              <a:rPr lang="en-US" sz="2800" dirty="0" err="1" smtClean="0"/>
              <a:t>Sırt</a:t>
            </a:r>
            <a:r>
              <a:rPr lang="en-US" sz="2800" dirty="0" smtClean="0"/>
              <a:t> </a:t>
            </a:r>
            <a:r>
              <a:rPr lang="en-US" sz="2800" dirty="0"/>
              <a:t>(ridge)</a:t>
            </a:r>
          </a:p>
          <a:p>
            <a:pPr fontAlgn="base"/>
            <a:r>
              <a:rPr lang="tr-TR" sz="2800" dirty="0"/>
              <a:t>K</a:t>
            </a:r>
            <a:r>
              <a:rPr lang="en-US" sz="2800" dirty="0" err="1" smtClean="0"/>
              <a:t>enar</a:t>
            </a:r>
            <a:r>
              <a:rPr lang="en-US" sz="2800" dirty="0" smtClean="0"/>
              <a:t> </a:t>
            </a:r>
            <a:r>
              <a:rPr lang="en-US" sz="2800" dirty="0" err="1"/>
              <a:t>Sırtlar</a:t>
            </a:r>
            <a:r>
              <a:rPr lang="en-US" sz="2800" dirty="0"/>
              <a:t> (marginal ridge)</a:t>
            </a:r>
          </a:p>
          <a:p>
            <a:pPr fontAlgn="base"/>
            <a:r>
              <a:rPr lang="en-US" sz="2800" dirty="0" err="1" smtClean="0"/>
              <a:t>Üçgensel</a:t>
            </a:r>
            <a:r>
              <a:rPr lang="en-US" sz="2800" dirty="0" smtClean="0"/>
              <a:t> </a:t>
            </a:r>
            <a:r>
              <a:rPr lang="en-US" sz="2800" dirty="0" err="1"/>
              <a:t>Sırt</a:t>
            </a:r>
            <a:r>
              <a:rPr lang="en-US" sz="2800" dirty="0"/>
              <a:t> ( triangular ridge)</a:t>
            </a:r>
          </a:p>
          <a:p>
            <a:pPr fontAlgn="base"/>
            <a:r>
              <a:rPr lang="en-US" sz="2800" dirty="0"/>
              <a:t> -- Transvers </a:t>
            </a:r>
            <a:r>
              <a:rPr lang="en-US" sz="2800" dirty="0" err="1"/>
              <a:t>Sırt</a:t>
            </a:r>
            <a:endParaRPr lang="en-US" sz="2800" dirty="0"/>
          </a:p>
          <a:p>
            <a:pPr fontAlgn="base"/>
            <a:r>
              <a:rPr lang="en-US" sz="2800" dirty="0"/>
              <a:t> -- </a:t>
            </a:r>
            <a:r>
              <a:rPr lang="en-US" sz="2800" dirty="0" err="1"/>
              <a:t>Oblik</a:t>
            </a:r>
            <a:r>
              <a:rPr lang="en-US" sz="2800" dirty="0"/>
              <a:t> </a:t>
            </a:r>
            <a:r>
              <a:rPr lang="en-US" sz="2800" dirty="0" err="1"/>
              <a:t>Sırt</a:t>
            </a:r>
            <a:endParaRPr lang="en-US" sz="2800" dirty="0"/>
          </a:p>
          <a:p>
            <a:pPr fontAlgn="base"/>
            <a:r>
              <a:rPr lang="en-US" sz="2800" dirty="0" err="1" smtClean="0"/>
              <a:t>Oklüzal</a:t>
            </a:r>
            <a:r>
              <a:rPr lang="en-US" sz="2800" dirty="0" smtClean="0"/>
              <a:t> </a:t>
            </a:r>
            <a:r>
              <a:rPr lang="en-US" sz="2800" dirty="0" err="1"/>
              <a:t>Tabla</a:t>
            </a:r>
            <a:endParaRPr lang="en-US" sz="2800" dirty="0"/>
          </a:p>
          <a:p>
            <a:pPr fontAlgn="base"/>
            <a:r>
              <a:rPr lang="en-US" sz="2800" dirty="0" err="1" smtClean="0"/>
              <a:t>Singulum</a:t>
            </a:r>
            <a:endParaRPr lang="en-US" sz="2800" dirty="0"/>
          </a:p>
          <a:p>
            <a:pPr fontAlgn="base"/>
            <a:r>
              <a:rPr lang="en-US" sz="2800" dirty="0" err="1" smtClean="0"/>
              <a:t>Ekvator</a:t>
            </a:r>
            <a:r>
              <a:rPr lang="en-US" sz="2800" dirty="0" smtClean="0"/>
              <a:t> </a:t>
            </a:r>
            <a:r>
              <a:rPr lang="en-US" sz="2800" dirty="0" err="1"/>
              <a:t>Ekeseni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7708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59444" y="1106409"/>
            <a:ext cx="10383841" cy="6353170"/>
          </a:xfrm>
        </p:spPr>
        <p:txBody>
          <a:bodyPr>
            <a:normAutofit/>
          </a:bodyPr>
          <a:lstStyle/>
          <a:p>
            <a:pPr fontAlgn="base"/>
            <a:r>
              <a:rPr lang="tr-TR" sz="2800" b="1" i="1" dirty="0" smtClean="0"/>
              <a:t>Diş Yüzeyindeki Çöküntü Şeklinde Oluşumlar:</a:t>
            </a:r>
          </a:p>
          <a:p>
            <a:pPr fontAlgn="base"/>
            <a:r>
              <a:rPr lang="en-US" sz="2800" dirty="0"/>
              <a:t>Fossa </a:t>
            </a:r>
            <a:endParaRPr lang="tr-TR" sz="2800" dirty="0"/>
          </a:p>
          <a:p>
            <a:pPr fontAlgn="base"/>
            <a:r>
              <a:rPr lang="en-US" sz="2800" dirty="0" err="1" smtClean="0"/>
              <a:t>Sulkus</a:t>
            </a:r>
            <a:r>
              <a:rPr lang="en-US" sz="2800" dirty="0" smtClean="0"/>
              <a:t> </a:t>
            </a:r>
            <a:r>
              <a:rPr lang="en-US" sz="2800" dirty="0"/>
              <a:t>(sulcus) </a:t>
            </a:r>
            <a:endParaRPr lang="tr-TR" sz="2800" dirty="0"/>
          </a:p>
          <a:p>
            <a:pPr fontAlgn="base"/>
            <a:r>
              <a:rPr lang="en-US" sz="2800" dirty="0" err="1" smtClean="0"/>
              <a:t>Gelişim</a:t>
            </a:r>
            <a:r>
              <a:rPr lang="en-US" sz="2800" dirty="0" smtClean="0"/>
              <a:t> </a:t>
            </a:r>
            <a:r>
              <a:rPr lang="en-US" sz="2800" dirty="0" err="1"/>
              <a:t>Oluğu</a:t>
            </a:r>
            <a:r>
              <a:rPr lang="en-US" sz="2800" dirty="0"/>
              <a:t> (developmental groove) </a:t>
            </a:r>
            <a:endParaRPr lang="tr-TR" sz="2800" dirty="0"/>
          </a:p>
          <a:p>
            <a:pPr fontAlgn="base"/>
            <a:r>
              <a:rPr lang="en-US" sz="2800" dirty="0" smtClean="0"/>
              <a:t>Yan </a:t>
            </a:r>
            <a:r>
              <a:rPr lang="en-US" sz="2800" dirty="0" err="1"/>
              <a:t>Oluklar</a:t>
            </a:r>
            <a:r>
              <a:rPr lang="en-US" sz="2800" dirty="0"/>
              <a:t> (supplemental groove</a:t>
            </a:r>
            <a:r>
              <a:rPr lang="en-US" sz="2800" dirty="0" smtClean="0"/>
              <a:t>)</a:t>
            </a:r>
            <a:endParaRPr lang="tr-TR" sz="2800" dirty="0" smtClean="0"/>
          </a:p>
          <a:p>
            <a:pPr fontAlgn="base"/>
            <a:r>
              <a:rPr lang="en-US" sz="2800" dirty="0" smtClean="0"/>
              <a:t>Pit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41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</TotalTime>
  <Words>115</Words>
  <Application>Microsoft Office PowerPoint</Application>
  <PresentationFormat>Geniş ekran</PresentationFormat>
  <Paragraphs>42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Duman</vt:lpstr>
      <vt:lpstr>Dişlerin üzerindeki morfolojik oluşumlar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Anatomik eksenler ve düzlemler, yön terimleri</dc:title>
  <dc:creator>mert ocak</dc:creator>
  <cp:lastModifiedBy>mert ocak</cp:lastModifiedBy>
  <cp:revision>5</cp:revision>
  <dcterms:created xsi:type="dcterms:W3CDTF">2020-01-16T08:15:50Z</dcterms:created>
  <dcterms:modified xsi:type="dcterms:W3CDTF">2020-01-17T07:26:40Z</dcterms:modified>
</cp:coreProperties>
</file>