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35" d="100"/>
          <a:sy n="35" d="100"/>
        </p:scale>
        <p:origin x="17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8"/>
            <a:ext cx="9394241" cy="2127206"/>
          </a:xfrm>
        </p:spPr>
        <p:txBody>
          <a:bodyPr>
            <a:normAutofit/>
          </a:bodyPr>
          <a:lstStyle/>
          <a:p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alt 1. </a:t>
            </a:r>
            <a:r>
              <a:rPr lang="en-US" dirty="0" err="1"/>
              <a:t>keser</a:t>
            </a:r>
            <a:r>
              <a:rPr lang="en-US" dirty="0"/>
              <a:t> </a:t>
            </a:r>
            <a:r>
              <a:rPr lang="en-US" dirty="0" err="1"/>
              <a:t>dişler</a:t>
            </a:r>
            <a:r>
              <a:rPr lang="en-US" dirty="0"/>
              <a:t> (</a:t>
            </a:r>
            <a:r>
              <a:rPr lang="en-US" dirty="0" err="1"/>
              <a:t>santral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807368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r>
              <a:rPr lang="tr-TR" altLang="en-US" sz="3600" dirty="0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En 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belirgin diş</a:t>
            </a:r>
          </a:p>
          <a:p>
            <a:pPr algn="l" eaLnBrk="1"/>
            <a:r>
              <a:rPr lang="tr-TR" altLang="en-US" sz="3600" dirty="0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En büyük </a:t>
            </a:r>
            <a:r>
              <a:rPr lang="tr-TR" altLang="en-US" sz="36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mezial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mine </a:t>
            </a:r>
            <a:r>
              <a:rPr lang="tr-TR" altLang="en-US" sz="36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sement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</a:t>
            </a:r>
            <a:r>
              <a:rPr lang="tr-TR" altLang="en-US" sz="3600" dirty="0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birleşimi</a:t>
            </a:r>
          </a:p>
          <a:p>
            <a:pPr algn="l" eaLnBrk="1"/>
            <a:r>
              <a:rPr lang="tr-TR" altLang="en-US" sz="3600" dirty="0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En fazla 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kron genişliğine sahip diş (</a:t>
            </a:r>
            <a:r>
              <a:rPr lang="tr-TR" altLang="en-US" sz="36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anterior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dişler içinde)</a:t>
            </a:r>
          </a:p>
          <a:p>
            <a:pPr algn="l" eaLnBrk="1"/>
            <a:r>
              <a:rPr lang="tr-TR" altLang="en-US" sz="3600" dirty="0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En dar </a:t>
            </a:r>
            <a:r>
              <a:rPr lang="tr-TR" altLang="en-US" sz="36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insizal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</a:t>
            </a:r>
            <a:r>
              <a:rPr lang="tr-TR" altLang="en-US" sz="36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embraşurlar</a:t>
            </a:r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Üst 1. Keser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807368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En silindirik kök formu</a:t>
            </a:r>
          </a:p>
          <a:p>
            <a:pPr algn="l"/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En yüksek </a:t>
            </a:r>
            <a:r>
              <a:rPr lang="tr-TR" altLang="en-US" sz="36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aksiyel</a:t>
            </a:r>
            <a:r>
              <a:rPr lang="tr-TR" altLang="en-US" sz="36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eğim</a:t>
            </a:r>
            <a:endParaRPr lang="tr-TR" altLang="en-US" sz="3600" dirty="0">
              <a:solidFill>
                <a:srgbClr val="FF0000"/>
              </a:solidFill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l"/>
            <a:r>
              <a:rPr lang="tr-TR" altLang="en-US" sz="3600" dirty="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.En uzun kron boyuna sahip </a:t>
            </a:r>
            <a:r>
              <a:rPr lang="tr-TR" altLang="en-US" sz="3600" dirty="0">
                <a:solidFill>
                  <a:srgbClr val="FF0000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İkinci</a:t>
            </a:r>
            <a:r>
              <a:rPr lang="tr-TR" altLang="en-US" sz="3600" dirty="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diş (alt </a:t>
            </a:r>
            <a:r>
              <a:rPr lang="tr-TR" altLang="en-US" sz="3600" dirty="0" err="1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kaninden</a:t>
            </a:r>
            <a:r>
              <a:rPr lang="tr-TR" altLang="en-US" sz="3600" dirty="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sonra)</a:t>
            </a:r>
          </a:p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6307" y="1996746"/>
            <a:ext cx="8924009" cy="2888075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 err="1" smtClean="0"/>
              <a:t>İkinci</a:t>
            </a:r>
            <a:r>
              <a:rPr lang="en-US" sz="2800" dirty="0" smtClean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uzun</a:t>
            </a:r>
            <a:r>
              <a:rPr lang="en-US" sz="2800" dirty="0"/>
              <a:t> </a:t>
            </a:r>
            <a:r>
              <a:rPr lang="en-US" sz="2800" dirty="0" err="1"/>
              <a:t>kron</a:t>
            </a:r>
            <a:r>
              <a:rPr lang="en-US" sz="2800" dirty="0"/>
              <a:t> </a:t>
            </a:r>
            <a:r>
              <a:rPr lang="en-US" sz="2800" dirty="0" err="1"/>
              <a:t>boyu</a:t>
            </a:r>
            <a:r>
              <a:rPr lang="en-US" sz="2800" dirty="0"/>
              <a:t> (alt </a:t>
            </a:r>
            <a:r>
              <a:rPr lang="en-US" sz="2800" dirty="0" err="1"/>
              <a:t>kaninden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)</a:t>
            </a:r>
          </a:p>
          <a:p>
            <a:pPr fontAlgn="base"/>
            <a:r>
              <a:rPr lang="en-US" sz="2800" dirty="0" err="1" smtClean="0"/>
              <a:t>Meziodistal</a:t>
            </a:r>
            <a:r>
              <a:rPr lang="en-US" sz="2800" dirty="0" smtClean="0"/>
              <a:t> </a:t>
            </a:r>
            <a:r>
              <a:rPr lang="en-US" sz="2800" dirty="0" err="1"/>
              <a:t>boyu</a:t>
            </a:r>
            <a:r>
              <a:rPr lang="en-US" sz="2800" dirty="0"/>
              <a:t>  </a:t>
            </a:r>
            <a:r>
              <a:rPr lang="en-US" sz="2800" dirty="0" err="1"/>
              <a:t>fasiyolingual</a:t>
            </a:r>
            <a:r>
              <a:rPr lang="en-US" sz="2800" dirty="0"/>
              <a:t> </a:t>
            </a:r>
            <a:r>
              <a:rPr lang="en-US" sz="2800" dirty="0" err="1"/>
              <a:t>boyu</a:t>
            </a:r>
            <a:r>
              <a:rPr lang="en-US" sz="2800" dirty="0"/>
              <a:t> (</a:t>
            </a:r>
            <a:r>
              <a:rPr lang="en-US" sz="2800" dirty="0" err="1"/>
              <a:t>okluzalden</a:t>
            </a:r>
            <a:r>
              <a:rPr lang="en-US" sz="2800" dirty="0"/>
              <a:t> </a:t>
            </a:r>
            <a:r>
              <a:rPr lang="en-US" sz="2800" dirty="0" err="1"/>
              <a:t>bakıldığında</a:t>
            </a:r>
            <a:r>
              <a:rPr lang="en-US" sz="2800" dirty="0"/>
              <a:t>).</a:t>
            </a:r>
          </a:p>
          <a:p>
            <a:pPr fontAlgn="base"/>
            <a:r>
              <a:rPr lang="en-US" sz="2800" dirty="0" err="1" smtClean="0"/>
              <a:t>Üç</a:t>
            </a:r>
            <a:r>
              <a:rPr lang="en-US" sz="2800" dirty="0" smtClean="0"/>
              <a:t> </a:t>
            </a:r>
            <a:r>
              <a:rPr lang="en-US" sz="2800" dirty="0" err="1"/>
              <a:t>mamelonu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dört</a:t>
            </a:r>
            <a:r>
              <a:rPr lang="en-US" sz="2800" dirty="0"/>
              <a:t> </a:t>
            </a:r>
            <a:r>
              <a:rPr lang="en-US" sz="2800" dirty="0" err="1"/>
              <a:t>gelişimsel</a:t>
            </a:r>
            <a:r>
              <a:rPr lang="en-US" sz="2800" dirty="0"/>
              <a:t> </a:t>
            </a:r>
            <a:r>
              <a:rPr lang="en-US" sz="2800" dirty="0" err="1"/>
              <a:t>oluğu</a:t>
            </a:r>
            <a:r>
              <a:rPr lang="en-US" sz="2800" dirty="0"/>
              <a:t> </a:t>
            </a:r>
            <a:r>
              <a:rPr lang="en-US" sz="2800" dirty="0" err="1"/>
              <a:t>vardır</a:t>
            </a:r>
            <a:r>
              <a:rPr lang="en-US" sz="2800" dirty="0"/>
              <a:t>. </a:t>
            </a:r>
          </a:p>
          <a:p>
            <a:pPr fontAlgn="base"/>
            <a:r>
              <a:rPr lang="en-US" sz="2800" dirty="0" err="1" smtClean="0"/>
              <a:t>Singulum</a:t>
            </a:r>
            <a:r>
              <a:rPr lang="en-US" sz="2800" dirty="0" smtClean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en-US" sz="2800" dirty="0" err="1"/>
              <a:t>distalde</a:t>
            </a:r>
            <a:r>
              <a:rPr lang="en-US" sz="2800" dirty="0"/>
              <a:t> </a:t>
            </a:r>
            <a:r>
              <a:rPr lang="en-US" sz="2800" dirty="0" err="1"/>
              <a:t>konumlanmıştır</a:t>
            </a:r>
            <a:r>
              <a:rPr lang="en-US" sz="2800" dirty="0"/>
              <a:t>. </a:t>
            </a:r>
          </a:p>
          <a:p>
            <a:pPr fontAlgn="base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6307" y="1996746"/>
            <a:ext cx="8924009" cy="288807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800" dirty="0" err="1"/>
              <a:t>Kök</a:t>
            </a:r>
            <a:r>
              <a:rPr lang="en-US" sz="2800" dirty="0"/>
              <a:t> </a:t>
            </a:r>
            <a:r>
              <a:rPr lang="en-US" sz="2800" dirty="0" err="1"/>
              <a:t>kanalının</a:t>
            </a:r>
            <a:r>
              <a:rPr lang="en-US" sz="2800" dirty="0"/>
              <a:t> </a:t>
            </a:r>
            <a:r>
              <a:rPr lang="en-US" sz="2800" dirty="0" err="1"/>
              <a:t>bölünmüş</a:t>
            </a:r>
            <a:r>
              <a:rPr lang="en-US" sz="2800" dirty="0"/>
              <a:t> </a:t>
            </a:r>
            <a:r>
              <a:rPr lang="en-US" sz="2800" dirty="0" err="1"/>
              <a:t>olma</a:t>
            </a:r>
            <a:r>
              <a:rPr lang="en-US" sz="2800" dirty="0"/>
              <a:t> </a:t>
            </a:r>
            <a:r>
              <a:rPr lang="en-US" sz="2800" dirty="0" err="1"/>
              <a:t>olasılığı</a:t>
            </a:r>
            <a:r>
              <a:rPr lang="en-US" sz="2800" dirty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düşüktür</a:t>
            </a:r>
            <a:endParaRPr lang="en-US" sz="2800" dirty="0"/>
          </a:p>
          <a:p>
            <a:pPr fontAlgn="base"/>
            <a:r>
              <a:rPr lang="en-US" sz="2800" dirty="0" err="1"/>
              <a:t>Alveol</a:t>
            </a:r>
            <a:r>
              <a:rPr lang="en-US" sz="2800" dirty="0"/>
              <a:t> </a:t>
            </a:r>
            <a:r>
              <a:rPr lang="en-US" sz="2800" dirty="0" err="1"/>
              <a:t>kemiği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neredeyse</a:t>
            </a:r>
            <a:r>
              <a:rPr lang="en-US" sz="2800" dirty="0"/>
              <a:t> </a:t>
            </a:r>
            <a:r>
              <a:rPr lang="en-US" sz="2800" dirty="0" err="1"/>
              <a:t>vertikale</a:t>
            </a:r>
            <a:r>
              <a:rPr lang="en-US" sz="2800" dirty="0"/>
              <a:t> </a:t>
            </a:r>
            <a:r>
              <a:rPr lang="en-US" sz="2800" dirty="0" err="1"/>
              <a:t>yakın</a:t>
            </a:r>
            <a:r>
              <a:rPr lang="en-US" sz="2800" dirty="0"/>
              <a:t> (</a:t>
            </a:r>
            <a:r>
              <a:rPr lang="en-US" sz="2800" dirty="0" err="1"/>
              <a:t>meziodistal</a:t>
            </a:r>
            <a:r>
              <a:rPr lang="en-US" sz="2800" dirty="0"/>
              <a:t> </a:t>
            </a:r>
            <a:r>
              <a:rPr lang="en-US" sz="2800" dirty="0" err="1"/>
              <a:t>yönde</a:t>
            </a:r>
            <a:r>
              <a:rPr lang="en-US" sz="2800" dirty="0"/>
              <a:t>)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</a:p>
          <a:p>
            <a:pPr fontAlgn="base"/>
            <a:r>
              <a:rPr lang="en-US" sz="2800" dirty="0" err="1"/>
              <a:t>Kapanış</a:t>
            </a:r>
            <a:r>
              <a:rPr lang="en-US" sz="2800" dirty="0"/>
              <a:t> </a:t>
            </a:r>
            <a:r>
              <a:rPr lang="en-US" sz="2800" dirty="0" err="1"/>
              <a:t>sırasında</a:t>
            </a:r>
            <a:r>
              <a:rPr lang="en-US" sz="2800" dirty="0"/>
              <a:t> alt </a:t>
            </a:r>
            <a:r>
              <a:rPr lang="en-US" sz="2800" dirty="0" err="1"/>
              <a:t>santral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lateral </a:t>
            </a:r>
            <a:r>
              <a:rPr lang="en-US" sz="2800" dirty="0" err="1"/>
              <a:t>keser</a:t>
            </a:r>
            <a:r>
              <a:rPr lang="en-US" sz="2800" dirty="0"/>
              <a:t> </a:t>
            </a:r>
            <a:r>
              <a:rPr lang="en-US" sz="2800" dirty="0" err="1"/>
              <a:t>dişlerle</a:t>
            </a:r>
            <a:r>
              <a:rPr lang="en-US" sz="2800" dirty="0"/>
              <a:t> </a:t>
            </a:r>
            <a:r>
              <a:rPr lang="en-US" sz="2800" dirty="0" err="1"/>
              <a:t>temas</a:t>
            </a:r>
            <a:r>
              <a:rPr lang="en-US" sz="2800" dirty="0"/>
              <a:t> </a:t>
            </a:r>
            <a:r>
              <a:rPr lang="en-US" sz="2800" dirty="0" err="1"/>
              <a:t>eder</a:t>
            </a:r>
            <a:r>
              <a:rPr lang="en-US" sz="2800" dirty="0"/>
              <a:t>. </a:t>
            </a:r>
          </a:p>
          <a:p>
            <a:pPr fontAlgn="base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105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5" y="1817427"/>
            <a:ext cx="8924009" cy="2888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Distal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insizal</a:t>
            </a:r>
            <a:r>
              <a:rPr lang="tr-TR" altLang="en-US" sz="2400" dirty="0">
                <a:sym typeface="Helvetica" panose="020B0604020202020204" pitchFamily="34" charset="0"/>
              </a:rPr>
              <a:t> açı, </a:t>
            </a:r>
            <a:r>
              <a:rPr lang="tr-TR" altLang="en-US" sz="2400" dirty="0" err="1">
                <a:sym typeface="Helvetica" panose="020B0604020202020204" pitchFamily="34" charset="0"/>
              </a:rPr>
              <a:t>mezial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insizal</a:t>
            </a:r>
            <a:r>
              <a:rPr lang="tr-TR" altLang="en-US" sz="2400" dirty="0">
                <a:sym typeface="Helvetica" panose="020B0604020202020204" pitchFamily="34" charset="0"/>
              </a:rPr>
              <a:t> açı kadar keskindir.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Arial" panose="020B0604020202020204" pitchFamily="34" charset="0"/>
              </a:rPr>
              <a:t>Fasiyolingual</a:t>
            </a:r>
            <a:r>
              <a:rPr lang="tr-TR" altLang="en-US" sz="2400" dirty="0">
                <a:sym typeface="Arial" panose="020B0604020202020204" pitchFamily="34" charset="0"/>
              </a:rPr>
              <a:t> boyut 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meziodistal</a:t>
            </a:r>
            <a:r>
              <a:rPr lang="tr-TR" altLang="en-US" sz="2400" dirty="0">
                <a:sym typeface="Helvetica" panose="020B0604020202020204" pitchFamily="34" charset="0"/>
              </a:rPr>
              <a:t> boyut (</a:t>
            </a:r>
            <a:r>
              <a:rPr lang="tr-TR" altLang="en-US" sz="2400" dirty="0" err="1">
                <a:sym typeface="Helvetica" panose="020B0604020202020204" pitchFamily="34" charset="0"/>
              </a:rPr>
              <a:t>okluzalden</a:t>
            </a:r>
            <a:r>
              <a:rPr lang="tr-TR" altLang="en-US" sz="2400" dirty="0">
                <a:sym typeface="Helvetica" panose="020B0604020202020204" pitchFamily="34" charset="0"/>
              </a:rPr>
              <a:t> bakıldığında).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Marjinal sırtlar aynı uzunluktadır.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Kesici kenar dişin uzun aksının </a:t>
            </a:r>
            <a:r>
              <a:rPr lang="tr-TR" altLang="en-US" sz="2400" dirty="0" err="1"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sym typeface="Helvetica" panose="020B0604020202020204" pitchFamily="34" charset="0"/>
              </a:rPr>
              <a:t> tarafındadır (alt </a:t>
            </a:r>
            <a:r>
              <a:rPr lang="tr-TR" altLang="en-US" sz="2400" dirty="0" err="1">
                <a:sym typeface="Helvetica" panose="020B0604020202020204" pitchFamily="34" charset="0"/>
              </a:rPr>
              <a:t>lateral</a:t>
            </a:r>
            <a:r>
              <a:rPr lang="tr-TR" altLang="en-US" sz="2400" dirty="0">
                <a:sym typeface="Helvetica" panose="020B0604020202020204" pitchFamily="34" charset="0"/>
              </a:rPr>
              <a:t> keser diş gibi)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Arial" panose="020B0604020202020204" pitchFamily="34" charset="0"/>
              </a:rPr>
              <a:t>S</a:t>
            </a:r>
            <a:r>
              <a:rPr lang="tr-TR" altLang="en-US" sz="2400" dirty="0" err="1">
                <a:sym typeface="Helvetica" panose="020B0604020202020204" pitchFamily="34" charset="0"/>
              </a:rPr>
              <a:t>ingulum</a:t>
            </a:r>
            <a:r>
              <a:rPr lang="tr-TR" altLang="en-US" sz="2400" dirty="0">
                <a:sym typeface="Helvetica" panose="020B0604020202020204" pitchFamily="34" charset="0"/>
              </a:rPr>
              <a:t> (belirsiz) merkezi yerleşimlidir.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Kapanışta üst santral keser diş ile temas eder.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Kapanışta tek dişle temas eden tek alt ön diştir. </a:t>
            </a:r>
          </a:p>
          <a:p>
            <a:pPr marL="0" indent="0" fontAlgn="base">
              <a:buNone/>
            </a:pPr>
            <a:endParaRPr lang="en-US" sz="24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b="1" dirty="0" smtClean="0"/>
              <a:t>Alt 1. Keser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74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134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Comic Sans MS</vt:lpstr>
      <vt:lpstr>Helvetica</vt:lpstr>
      <vt:lpstr>Wingdings 3</vt:lpstr>
      <vt:lpstr>Duman</vt:lpstr>
      <vt:lpstr>Üst ve alt 1. keser dişler (santral diş)</vt:lpstr>
      <vt:lpstr>Üst 1. Keser Diş</vt:lpstr>
      <vt:lpstr>PowerPoint Sunusu</vt:lpstr>
      <vt:lpstr>PowerPoint Sunusu</vt:lpstr>
      <vt:lpstr>PowerPoint Sunusu</vt:lpstr>
      <vt:lpstr>Alt 1. Keser Diş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7</cp:revision>
  <dcterms:created xsi:type="dcterms:W3CDTF">2020-01-16T08:15:50Z</dcterms:created>
  <dcterms:modified xsi:type="dcterms:W3CDTF">2020-01-17T08:03:14Z</dcterms:modified>
</cp:coreProperties>
</file>