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46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993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9725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962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4278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990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8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24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99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98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131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5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0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9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62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24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361B1-8079-4AC5-9D8D-F24BD00457E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17B5A81-69AB-492F-B5F8-49164AB7D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8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60654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>Dolaşım </a:t>
            </a:r>
            <a:r>
              <a:rPr lang="tr-TR" dirty="0" err="1"/>
              <a:t>Sistemi,Arteriel</a:t>
            </a:r>
            <a:r>
              <a:rPr lang="tr-TR" dirty="0"/>
              <a:t> sistem, </a:t>
            </a:r>
            <a:r>
              <a:rPr lang="tr-TR" dirty="0" err="1"/>
              <a:t>Venöz</a:t>
            </a:r>
            <a:r>
              <a:rPr lang="tr-TR" dirty="0"/>
              <a:t> sistem, Lenfatik sistem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21131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66455" y="228600"/>
            <a:ext cx="10245436" cy="66294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tr-TR" sz="2400" dirty="0"/>
              <a:t>İnsanda esas olarak 4 farklı dolaşım sistemi vardır. Bunlar; </a:t>
            </a:r>
          </a:p>
          <a:p>
            <a:pPr fontAlgn="base"/>
            <a:r>
              <a:rPr lang="tr-TR" sz="2400" b="1" dirty="0"/>
              <a:t>1. Sistemik dolaşım (Büyük dolaşım):</a:t>
            </a:r>
            <a:r>
              <a:rPr lang="tr-TR" sz="2400" dirty="0"/>
              <a:t> Kalpten aorta ile çıkan </a:t>
            </a:r>
            <a:r>
              <a:rPr lang="tr-TR" sz="2400" dirty="0" err="1"/>
              <a:t>arterilize</a:t>
            </a:r>
            <a:r>
              <a:rPr lang="tr-TR" sz="2400" dirty="0"/>
              <a:t> kan vücuda dağıtılır. Burada kan, </a:t>
            </a:r>
            <a:r>
              <a:rPr lang="tr-TR" sz="2400" dirty="0" err="1"/>
              <a:t>arterilize</a:t>
            </a:r>
            <a:r>
              <a:rPr lang="tr-TR" sz="2400" dirty="0"/>
              <a:t> </a:t>
            </a:r>
            <a:r>
              <a:rPr lang="tr-TR" sz="2400" dirty="0" err="1"/>
              <a:t>kapiller</a:t>
            </a:r>
            <a:r>
              <a:rPr lang="tr-TR" sz="2400" dirty="0"/>
              <a:t> sisteme kadar ulaşıp, tekrar </a:t>
            </a:r>
            <a:r>
              <a:rPr lang="tr-TR" sz="2400" dirty="0" err="1"/>
              <a:t>venöz</a:t>
            </a:r>
            <a:r>
              <a:rPr lang="tr-TR" sz="2400" dirty="0"/>
              <a:t> </a:t>
            </a:r>
            <a:r>
              <a:rPr lang="tr-TR" sz="2400" dirty="0" err="1"/>
              <a:t>kapiller</a:t>
            </a:r>
            <a:r>
              <a:rPr lang="tr-TR" sz="2400" dirty="0"/>
              <a:t> sistemle geri dönüş başlar ve kaval damarlar denilen iki büyük </a:t>
            </a:r>
            <a:r>
              <a:rPr lang="tr-TR" sz="2400" dirty="0" err="1"/>
              <a:t>venöz</a:t>
            </a:r>
            <a:r>
              <a:rPr lang="tr-TR" sz="2400" dirty="0"/>
              <a:t> damarla tekrar kalbe geri döner. Bu dolaşıma </a:t>
            </a:r>
            <a:r>
              <a:rPr lang="tr-TR" sz="2400" b="1" dirty="0"/>
              <a:t>“Sistemik dolaşım”</a:t>
            </a:r>
            <a:r>
              <a:rPr lang="tr-TR" sz="2400" dirty="0"/>
              <a:t> adı verilir. </a:t>
            </a:r>
          </a:p>
          <a:p>
            <a:pPr fontAlgn="base"/>
            <a:r>
              <a:rPr lang="tr-TR" sz="2400" b="1" dirty="0"/>
              <a:t>2. </a:t>
            </a:r>
            <a:r>
              <a:rPr lang="tr-TR" sz="2400" b="1" dirty="0" err="1"/>
              <a:t>Pulmoner</a:t>
            </a:r>
            <a:r>
              <a:rPr lang="tr-TR" sz="2400" b="1" dirty="0"/>
              <a:t> dolaşım (Küçük dolaşım):</a:t>
            </a:r>
            <a:r>
              <a:rPr lang="tr-TR" sz="2400" dirty="0"/>
              <a:t> Kalpten </a:t>
            </a:r>
            <a:r>
              <a:rPr lang="tr-TR" sz="2400" dirty="0" err="1"/>
              <a:t>truncus</a:t>
            </a:r>
            <a:r>
              <a:rPr lang="tr-TR" sz="2400" dirty="0"/>
              <a:t> </a:t>
            </a:r>
            <a:r>
              <a:rPr lang="tr-TR" sz="2400" dirty="0" err="1"/>
              <a:t>pulmonalis</a:t>
            </a:r>
            <a:r>
              <a:rPr lang="tr-TR" sz="2400" dirty="0"/>
              <a:t> ile çıkan </a:t>
            </a:r>
            <a:r>
              <a:rPr lang="tr-TR" sz="2400" dirty="0" err="1"/>
              <a:t>venöz</a:t>
            </a:r>
            <a:r>
              <a:rPr lang="tr-TR" sz="2400" dirty="0"/>
              <a:t> kan, </a:t>
            </a:r>
            <a:r>
              <a:rPr lang="tr-TR" sz="2400" dirty="0" err="1"/>
              <a:t>arterilize</a:t>
            </a:r>
            <a:r>
              <a:rPr lang="tr-TR" sz="2400" dirty="0"/>
              <a:t> olmak amacı ile </a:t>
            </a:r>
            <a:r>
              <a:rPr lang="tr-TR" sz="2400" dirty="0" err="1"/>
              <a:t>aa</a:t>
            </a:r>
            <a:r>
              <a:rPr lang="tr-TR" sz="2400" dirty="0"/>
              <a:t>. </a:t>
            </a:r>
            <a:r>
              <a:rPr lang="tr-TR" sz="2400" dirty="0" err="1"/>
              <a:t>pulmonales’ler</a:t>
            </a:r>
            <a:r>
              <a:rPr lang="tr-TR" sz="2400" dirty="0"/>
              <a:t> ile akciğerlere gelir. Burada </a:t>
            </a:r>
            <a:r>
              <a:rPr lang="tr-TR" sz="2400" dirty="0" err="1"/>
              <a:t>arterilize</a:t>
            </a:r>
            <a:r>
              <a:rPr lang="tr-TR" sz="2400" dirty="0"/>
              <a:t> olduktan sonra </a:t>
            </a:r>
            <a:r>
              <a:rPr lang="tr-TR" sz="2400" dirty="0" err="1"/>
              <a:t>vv</a:t>
            </a:r>
            <a:r>
              <a:rPr lang="tr-TR" sz="2400" dirty="0"/>
              <a:t>. </a:t>
            </a:r>
            <a:r>
              <a:rPr lang="tr-TR" sz="2400" dirty="0" err="1"/>
              <a:t>pulmonales’ler</a:t>
            </a:r>
            <a:r>
              <a:rPr lang="tr-TR" sz="2400" dirty="0"/>
              <a:t> ile tekrar kalbe geri döner. Bu dolaşıma </a:t>
            </a:r>
            <a:r>
              <a:rPr lang="tr-TR" sz="2400" b="1" dirty="0"/>
              <a:t>“</a:t>
            </a:r>
            <a:r>
              <a:rPr lang="tr-TR" sz="2400" b="1" dirty="0" err="1"/>
              <a:t>Pulmoner</a:t>
            </a:r>
            <a:r>
              <a:rPr lang="tr-TR" sz="2400" b="1" dirty="0"/>
              <a:t> dolaşım”</a:t>
            </a:r>
            <a:r>
              <a:rPr lang="tr-TR" sz="2400" dirty="0"/>
              <a:t> denir. </a:t>
            </a:r>
          </a:p>
          <a:p>
            <a:pPr fontAlgn="base"/>
            <a:r>
              <a:rPr lang="tr-TR" sz="2400" b="1" dirty="0"/>
              <a:t>3. Portal dolaşım:</a:t>
            </a:r>
            <a:r>
              <a:rPr lang="tr-TR" sz="2400" dirty="0"/>
              <a:t> Özel bir dolaşım sistemi olup, </a:t>
            </a:r>
            <a:r>
              <a:rPr lang="tr-TR" sz="2400" dirty="0" err="1"/>
              <a:t>gastrointestinal</a:t>
            </a:r>
            <a:r>
              <a:rPr lang="tr-TR" sz="2400" dirty="0"/>
              <a:t> sistem (GIS) ve bazı </a:t>
            </a:r>
            <a:r>
              <a:rPr lang="tr-TR" sz="2400" dirty="0" err="1"/>
              <a:t>retiküloendotelial</a:t>
            </a:r>
            <a:r>
              <a:rPr lang="tr-TR" sz="2400" dirty="0"/>
              <a:t> sistem (RES) organlarından alınan besin ve enzimlerle dolu </a:t>
            </a:r>
            <a:r>
              <a:rPr lang="tr-TR" sz="2400" dirty="0" err="1"/>
              <a:t>venöz</a:t>
            </a:r>
            <a:r>
              <a:rPr lang="tr-TR" sz="2400" dirty="0"/>
              <a:t> kan, vena </a:t>
            </a:r>
            <a:r>
              <a:rPr lang="tr-TR" sz="2400" dirty="0" err="1"/>
              <a:t>portae</a:t>
            </a:r>
            <a:r>
              <a:rPr lang="tr-TR" sz="2400" dirty="0"/>
              <a:t> </a:t>
            </a:r>
            <a:r>
              <a:rPr lang="tr-TR" sz="2400" dirty="0" err="1"/>
              <a:t>hepatis</a:t>
            </a:r>
            <a:r>
              <a:rPr lang="tr-TR" sz="2400" dirty="0"/>
              <a:t> adı verilen bir damarla karaciğere gelir. Karaciğerin içinde daha küçük dallarına ayrılan v. </a:t>
            </a:r>
            <a:r>
              <a:rPr lang="tr-TR" sz="2400" dirty="0" err="1"/>
              <a:t>portae</a:t>
            </a:r>
            <a:r>
              <a:rPr lang="tr-TR" sz="2400" dirty="0"/>
              <a:t> </a:t>
            </a:r>
            <a:r>
              <a:rPr lang="tr-TR" sz="2400" dirty="0" err="1"/>
              <a:t>hepatis</a:t>
            </a:r>
            <a:r>
              <a:rPr lang="tr-TR" sz="2400" dirty="0"/>
              <a:t>, içindeki besin ve enzimleri bırakır. Bu dolaşıma </a:t>
            </a:r>
            <a:r>
              <a:rPr lang="tr-TR" sz="2400" b="1" dirty="0"/>
              <a:t>“Portal dolaşım”</a:t>
            </a:r>
            <a:r>
              <a:rPr lang="tr-TR" sz="2400" dirty="0"/>
              <a:t> denir. Portal dolaşım bittikten hemen sonra kan, karaciğer içinde sistemik </a:t>
            </a:r>
            <a:r>
              <a:rPr lang="tr-TR" sz="2400" dirty="0" err="1"/>
              <a:t>venöz</a:t>
            </a:r>
            <a:r>
              <a:rPr lang="tr-TR" sz="2400" dirty="0"/>
              <a:t> dolaşımının başlangıcını oluşturan </a:t>
            </a:r>
            <a:r>
              <a:rPr lang="tr-TR" sz="2400" dirty="0" err="1"/>
              <a:t>venae</a:t>
            </a:r>
            <a:r>
              <a:rPr lang="tr-TR" sz="2400" dirty="0"/>
              <a:t> </a:t>
            </a:r>
            <a:r>
              <a:rPr lang="tr-TR" sz="2400" dirty="0" err="1"/>
              <a:t>centrales’ler</a:t>
            </a:r>
            <a:r>
              <a:rPr lang="tr-TR" sz="2400" dirty="0"/>
              <a:t> ile tekrar karaciğerin </a:t>
            </a:r>
            <a:r>
              <a:rPr lang="tr-TR" sz="2400" dirty="0" err="1"/>
              <a:t>venleri</a:t>
            </a:r>
            <a:r>
              <a:rPr lang="tr-TR" sz="2400" dirty="0"/>
              <a:t> olan </a:t>
            </a:r>
            <a:r>
              <a:rPr lang="tr-TR" sz="2400" dirty="0" err="1"/>
              <a:t>venae</a:t>
            </a:r>
            <a:r>
              <a:rPr lang="tr-TR" sz="2400" dirty="0"/>
              <a:t> </a:t>
            </a:r>
            <a:r>
              <a:rPr lang="tr-TR" sz="2400" dirty="0" err="1"/>
              <a:t>hepaticae’lere</a:t>
            </a:r>
            <a:r>
              <a:rPr lang="tr-TR" sz="2400" dirty="0"/>
              <a:t> dökülür. Bu </a:t>
            </a:r>
            <a:r>
              <a:rPr lang="tr-TR" sz="2400" dirty="0" err="1"/>
              <a:t>venler</a:t>
            </a:r>
            <a:r>
              <a:rPr lang="tr-TR" sz="2400" dirty="0"/>
              <a:t> de vena cava </a:t>
            </a:r>
            <a:r>
              <a:rPr lang="tr-TR" sz="2400" dirty="0" err="1"/>
              <a:t>inferior’a</a:t>
            </a:r>
            <a:r>
              <a:rPr lang="tr-TR" sz="2400" dirty="0"/>
              <a:t> drene olarak kalbe geri döner. 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30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66455" y="228600"/>
            <a:ext cx="10245436" cy="66294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tr-TR" sz="2400" b="1" dirty="0"/>
              <a:t>4. Lenf dolaşımı:</a:t>
            </a:r>
            <a:r>
              <a:rPr lang="tr-TR" sz="2400" dirty="0"/>
              <a:t> </a:t>
            </a:r>
            <a:r>
              <a:rPr lang="tr-TR" sz="2400" dirty="0" err="1"/>
              <a:t>Arteriovenöz</a:t>
            </a:r>
            <a:r>
              <a:rPr lang="tr-TR" sz="2400" dirty="0"/>
              <a:t> </a:t>
            </a:r>
            <a:r>
              <a:rPr lang="tr-TR" sz="2400" dirty="0" err="1"/>
              <a:t>kapiller</a:t>
            </a:r>
            <a:r>
              <a:rPr lang="tr-TR" sz="2400" dirty="0"/>
              <a:t> seviyede kandan oluşan sıvıya “</a:t>
            </a:r>
            <a:r>
              <a:rPr lang="tr-TR" sz="2400" b="1" dirty="0"/>
              <a:t>plazma</a:t>
            </a:r>
            <a:r>
              <a:rPr lang="tr-TR" sz="2400" dirty="0"/>
              <a:t>” adı verilir. </a:t>
            </a:r>
            <a:r>
              <a:rPr lang="tr-TR" sz="2400" dirty="0" err="1"/>
              <a:t>Plazma’ya</a:t>
            </a:r>
            <a:r>
              <a:rPr lang="tr-TR" sz="2400" dirty="0"/>
              <a:t> hücre </a:t>
            </a:r>
            <a:r>
              <a:rPr lang="tr-TR" sz="2400" dirty="0" err="1"/>
              <a:t>debrisleri</a:t>
            </a:r>
            <a:r>
              <a:rPr lang="tr-TR" sz="2400" dirty="0"/>
              <a:t> (atıkları) veya antijenlerin karışmasıyla oluşan sıvıya ise </a:t>
            </a:r>
            <a:r>
              <a:rPr lang="tr-TR" sz="2400" b="1" dirty="0"/>
              <a:t>“lenfa”</a:t>
            </a:r>
            <a:r>
              <a:rPr lang="tr-TR" sz="2400" dirty="0"/>
              <a:t> adı verilir. Basıncı çok düşük olduğu için mmH</a:t>
            </a:r>
            <a:r>
              <a:rPr lang="tr-TR" sz="2400" baseline="-25000" dirty="0"/>
              <a:t>2</a:t>
            </a:r>
            <a:r>
              <a:rPr lang="tr-TR" sz="2400" dirty="0"/>
              <a:t>O cinsinden ifade edilen (kan basıncı </a:t>
            </a:r>
            <a:r>
              <a:rPr lang="tr-TR" sz="2400" dirty="0" err="1"/>
              <a:t>mmHg</a:t>
            </a:r>
            <a:r>
              <a:rPr lang="tr-TR" sz="2400" dirty="0"/>
              <a:t> olarak ifade edilir) bu dolaşım sistemi, </a:t>
            </a:r>
            <a:r>
              <a:rPr lang="tr-TR" sz="2400" b="1" dirty="0"/>
              <a:t>“lenf damarları”</a:t>
            </a:r>
            <a:r>
              <a:rPr lang="tr-TR" sz="2400" dirty="0"/>
              <a:t> adı verilen damarlarla dolaşır, bir ya da birkaç lenf düğümünden geçerek filtre edilerek tekrar </a:t>
            </a:r>
            <a:r>
              <a:rPr lang="tr-TR" sz="2400" dirty="0" err="1"/>
              <a:t>venöz</a:t>
            </a:r>
            <a:r>
              <a:rPr lang="tr-TR" sz="2400" dirty="0"/>
              <a:t> sisteme geri döner. </a:t>
            </a:r>
            <a:r>
              <a:rPr lang="tr-TR" sz="2400" b="1" dirty="0"/>
              <a:t>Kural olarak vücutta bağ dokusunun bulunduğu her yerde lenfa vardır</a:t>
            </a:r>
            <a:r>
              <a:rPr lang="tr-TR" sz="2400" dirty="0"/>
              <a:t>. Lenfa, hücrelerarası doku sıvısının (</a:t>
            </a:r>
            <a:r>
              <a:rPr lang="tr-TR" sz="2400" dirty="0" err="1"/>
              <a:t>interstisiyel</a:t>
            </a:r>
            <a:r>
              <a:rPr lang="tr-TR" sz="2400" dirty="0"/>
              <a:t> sıvı), </a:t>
            </a:r>
            <a:r>
              <a:rPr lang="tr-TR" sz="2400" dirty="0" err="1"/>
              <a:t>kapiller</a:t>
            </a:r>
            <a:r>
              <a:rPr lang="tr-TR" sz="2400" dirty="0"/>
              <a:t> </a:t>
            </a:r>
            <a:r>
              <a:rPr lang="tr-TR" sz="2400" dirty="0" err="1"/>
              <a:t>endotelinden</a:t>
            </a:r>
            <a:r>
              <a:rPr lang="tr-TR" sz="2400" dirty="0"/>
              <a:t> </a:t>
            </a:r>
            <a:r>
              <a:rPr lang="tr-TR" sz="2400" dirty="0" err="1"/>
              <a:t>kapiller</a:t>
            </a:r>
            <a:r>
              <a:rPr lang="tr-TR" sz="2400" dirty="0"/>
              <a:t> boşluğuna geçmesiyle oluşur. Yani doku basıncını arttırabilen her faktör, örneğin istemli veya istemsiz vücut hareketleri lenfa oluşumunu kolaylaştırır.  </a:t>
            </a:r>
          </a:p>
          <a:p>
            <a:pPr fontAlgn="base"/>
            <a:r>
              <a:rPr lang="tr-TR" sz="2400" b="1" dirty="0"/>
              <a:t>Damarlar</a:t>
            </a:r>
            <a:r>
              <a:rPr lang="tr-TR" sz="2400" dirty="0"/>
              <a:t> </a:t>
            </a:r>
          </a:p>
          <a:p>
            <a:pPr fontAlgn="base"/>
            <a:r>
              <a:rPr lang="tr-TR" sz="2400" dirty="0"/>
              <a:t>Kan ya da lenfa, yapısal olarak farklı olan damarların içinde bulunur. İnsanlarda taşıdığı sıvının içeriğine göre bu damarlar 4 e ayrılırlar. Bunlar; </a:t>
            </a:r>
          </a:p>
          <a:p>
            <a:pPr fontAlgn="base"/>
            <a:r>
              <a:rPr lang="tr-TR" sz="2400" b="1" dirty="0"/>
              <a:t>1. Arterler (</a:t>
            </a:r>
            <a:r>
              <a:rPr lang="tr-TR" sz="2400" b="1" dirty="0" err="1"/>
              <a:t>Arteria</a:t>
            </a:r>
            <a:r>
              <a:rPr lang="tr-TR" sz="2400" b="1" dirty="0"/>
              <a:t>, kısaltma: a., çoğul: </a:t>
            </a:r>
            <a:r>
              <a:rPr lang="tr-TR" sz="2400" b="1" dirty="0" err="1"/>
              <a:t>aa</a:t>
            </a:r>
            <a:r>
              <a:rPr lang="tr-TR" sz="2400" b="1" dirty="0"/>
              <a:t>.) :</a:t>
            </a:r>
            <a:r>
              <a:rPr lang="tr-TR" sz="2400" dirty="0"/>
              <a:t> Kanı kalpten alıp vücuda götüren damarlardır. Kalpten uzaklaştıkça ve dallara ayrıldıkça çapları küçülür. İçinde esas yapı elemanı olarak </a:t>
            </a:r>
            <a:r>
              <a:rPr lang="tr-TR" sz="2400" dirty="0" err="1"/>
              <a:t>endotel</a:t>
            </a:r>
            <a:r>
              <a:rPr lang="tr-TR" sz="2400" dirty="0"/>
              <a:t>, elastik ağlar, </a:t>
            </a:r>
            <a:r>
              <a:rPr lang="tr-TR" sz="2400" dirty="0" err="1"/>
              <a:t>kollajen</a:t>
            </a:r>
            <a:r>
              <a:rPr lang="tr-TR" sz="2400" dirty="0"/>
              <a:t> lifler ve düz kas hücreleri ve </a:t>
            </a:r>
            <a:r>
              <a:rPr lang="tr-TR" sz="2400" dirty="0" err="1"/>
              <a:t>fibrositler</a:t>
            </a:r>
            <a:r>
              <a:rPr lang="tr-TR" sz="2400" dirty="0"/>
              <a:t> bulunur. Bunlar arter duvarında lümen etrafında 3 tabaka oluşturarak düzenlenirler. Bu tabakalara </a:t>
            </a:r>
            <a:r>
              <a:rPr lang="tr-TR" sz="2400" b="1" dirty="0"/>
              <a:t>“</a:t>
            </a:r>
            <a:r>
              <a:rPr lang="tr-TR" sz="2400" b="1" dirty="0" err="1"/>
              <a:t>tunica</a:t>
            </a:r>
            <a:r>
              <a:rPr lang="tr-TR" sz="2400" b="1" dirty="0"/>
              <a:t> </a:t>
            </a:r>
            <a:r>
              <a:rPr lang="tr-TR" sz="2400" b="1" dirty="0" err="1"/>
              <a:t>interna</a:t>
            </a:r>
            <a:r>
              <a:rPr lang="tr-TR" sz="2400" b="1" dirty="0"/>
              <a:t> (</a:t>
            </a:r>
            <a:r>
              <a:rPr lang="tr-TR" sz="2400" b="1" dirty="0" err="1"/>
              <a:t>intima</a:t>
            </a:r>
            <a:r>
              <a:rPr lang="tr-TR" sz="2400" b="1" dirty="0"/>
              <a:t>)”, “</a:t>
            </a:r>
            <a:r>
              <a:rPr lang="tr-TR" sz="2400" b="1" dirty="0" err="1"/>
              <a:t>tunica</a:t>
            </a:r>
            <a:r>
              <a:rPr lang="tr-TR" sz="2400" b="1" dirty="0"/>
              <a:t> </a:t>
            </a:r>
            <a:r>
              <a:rPr lang="tr-TR" sz="2400" b="1" dirty="0" err="1"/>
              <a:t>media</a:t>
            </a:r>
            <a:r>
              <a:rPr lang="tr-TR" sz="2400" b="1" dirty="0"/>
              <a:t>” </a:t>
            </a:r>
            <a:r>
              <a:rPr lang="tr-TR" sz="2400" dirty="0"/>
              <a:t>ve</a:t>
            </a:r>
            <a:r>
              <a:rPr lang="tr-TR" sz="2400" b="1" dirty="0"/>
              <a:t> “</a:t>
            </a:r>
            <a:r>
              <a:rPr lang="tr-TR" sz="2400" b="1" dirty="0" err="1"/>
              <a:t>tunica</a:t>
            </a:r>
            <a:r>
              <a:rPr lang="tr-TR" sz="2400" b="1" dirty="0"/>
              <a:t> </a:t>
            </a:r>
            <a:r>
              <a:rPr lang="tr-TR" sz="2400" b="1" dirty="0" err="1"/>
              <a:t>externa</a:t>
            </a:r>
            <a:r>
              <a:rPr lang="tr-TR" sz="2400" b="1" dirty="0"/>
              <a:t> (</a:t>
            </a:r>
            <a:r>
              <a:rPr lang="tr-TR" sz="2400" b="1" dirty="0" err="1"/>
              <a:t>adventitia</a:t>
            </a:r>
            <a:r>
              <a:rPr lang="tr-TR" sz="2400" b="1" dirty="0"/>
              <a:t>)”</a:t>
            </a:r>
            <a:r>
              <a:rPr lang="tr-TR" sz="2400" dirty="0"/>
              <a:t> adı verilir. 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92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62546" y="0"/>
            <a:ext cx="10266218" cy="6359236"/>
          </a:xfrm>
        </p:spPr>
        <p:txBody>
          <a:bodyPr>
            <a:noAutofit/>
          </a:bodyPr>
          <a:lstStyle/>
          <a:p>
            <a:pPr fontAlgn="base"/>
            <a:r>
              <a:rPr lang="tr-TR" sz="2200" b="1" dirty="0"/>
              <a:t>2. </a:t>
            </a:r>
            <a:r>
              <a:rPr lang="tr-TR" sz="2200" b="1" dirty="0" err="1"/>
              <a:t>Venler</a:t>
            </a:r>
            <a:r>
              <a:rPr lang="tr-TR" sz="2200" b="1" dirty="0"/>
              <a:t> (Vena, kısaltma: v., çoğul: </a:t>
            </a:r>
            <a:r>
              <a:rPr lang="tr-TR" sz="2200" b="1" dirty="0" err="1"/>
              <a:t>vv</a:t>
            </a:r>
            <a:r>
              <a:rPr lang="tr-TR" sz="2200" b="1" dirty="0"/>
              <a:t>.):</a:t>
            </a:r>
            <a:r>
              <a:rPr lang="tr-TR" sz="2200" dirty="0"/>
              <a:t> Kanı </a:t>
            </a:r>
            <a:r>
              <a:rPr lang="tr-TR" sz="2200" dirty="0" err="1"/>
              <a:t>kapiller</a:t>
            </a:r>
            <a:r>
              <a:rPr lang="tr-TR" sz="2200" dirty="0"/>
              <a:t> damarlardan alıp kalbe götüren damarlardır. Çapları arterlerin aksine kalbe doğru gittikçe artar. </a:t>
            </a:r>
            <a:r>
              <a:rPr lang="tr-TR" sz="2200" dirty="0" err="1"/>
              <a:t>Venlerdeki</a:t>
            </a:r>
            <a:r>
              <a:rPr lang="tr-TR" sz="2200" dirty="0"/>
              <a:t> kan akışı, </a:t>
            </a:r>
            <a:r>
              <a:rPr lang="tr-TR" sz="2200" dirty="0" err="1"/>
              <a:t>thoraks</a:t>
            </a:r>
            <a:r>
              <a:rPr lang="tr-TR" sz="2200" dirty="0"/>
              <a:t> içinde ve sağ </a:t>
            </a:r>
            <a:r>
              <a:rPr lang="tr-TR" sz="2200" dirty="0" err="1"/>
              <a:t>atrium’da</a:t>
            </a:r>
            <a:r>
              <a:rPr lang="tr-TR" sz="2200" dirty="0"/>
              <a:t> </a:t>
            </a:r>
            <a:r>
              <a:rPr lang="tr-TR" sz="2200" b="1" dirty="0"/>
              <a:t>nefes alma sonucunda oluşan negatif basınç</a:t>
            </a:r>
            <a:r>
              <a:rPr lang="tr-TR" sz="2200" dirty="0"/>
              <a:t> nedeniyle kalbe doğru pasif olarak meydana gelir. </a:t>
            </a:r>
            <a:r>
              <a:rPr lang="tr-TR" sz="2200" b="1" dirty="0"/>
              <a:t>İskelet kaslarının kasılmaları</a:t>
            </a:r>
            <a:r>
              <a:rPr lang="tr-TR" sz="2200" dirty="0"/>
              <a:t> da, </a:t>
            </a:r>
            <a:r>
              <a:rPr lang="tr-TR" sz="2200" dirty="0" err="1"/>
              <a:t>ekstremitelerden</a:t>
            </a:r>
            <a:r>
              <a:rPr lang="tr-TR" sz="2200" dirty="0"/>
              <a:t> itibaren </a:t>
            </a:r>
            <a:r>
              <a:rPr lang="tr-TR" sz="2200" dirty="0" err="1"/>
              <a:t>venöz</a:t>
            </a:r>
            <a:r>
              <a:rPr lang="tr-TR" sz="2200" dirty="0"/>
              <a:t> kan dönüşünü kolaylaştırır. Nefes verme sırasında </a:t>
            </a:r>
            <a:r>
              <a:rPr lang="tr-TR" sz="2200" dirty="0" err="1"/>
              <a:t>thoraks</a:t>
            </a:r>
            <a:r>
              <a:rPr lang="tr-TR" sz="2200" dirty="0"/>
              <a:t> ve sağ </a:t>
            </a:r>
            <a:r>
              <a:rPr lang="tr-TR" sz="2200" dirty="0" err="1"/>
              <a:t>atriumdaki</a:t>
            </a:r>
            <a:r>
              <a:rPr lang="tr-TR" sz="2200" dirty="0"/>
              <a:t> kan basıncı yeniden yükseldiğinde, </a:t>
            </a:r>
            <a:r>
              <a:rPr lang="tr-TR" sz="2200" dirty="0" err="1"/>
              <a:t>venöz</a:t>
            </a:r>
            <a:r>
              <a:rPr lang="tr-TR" sz="2200" dirty="0"/>
              <a:t> sistem içindeki kan, ters yönde akmaya çalışır, </a:t>
            </a:r>
            <a:r>
              <a:rPr lang="tr-TR" sz="2200" dirty="0" err="1"/>
              <a:t>ancakı</a:t>
            </a:r>
            <a:r>
              <a:rPr lang="tr-TR" sz="2200" dirty="0"/>
              <a:t> </a:t>
            </a:r>
            <a:r>
              <a:rPr lang="tr-TR" sz="2200" dirty="0" err="1"/>
              <a:t>venler</a:t>
            </a:r>
            <a:r>
              <a:rPr lang="tr-TR" sz="2200" dirty="0"/>
              <a:t> içinde bulunan kapaklar bunu engeller. Çapları 2 mm’nin üstünde olan çoğu </a:t>
            </a:r>
            <a:r>
              <a:rPr lang="tr-TR" sz="2200" dirty="0" err="1"/>
              <a:t>venlerde</a:t>
            </a:r>
            <a:r>
              <a:rPr lang="tr-TR" sz="2200" dirty="0"/>
              <a:t>, özellikle </a:t>
            </a:r>
            <a:r>
              <a:rPr lang="tr-TR" sz="2200" dirty="0" err="1"/>
              <a:t>ekstremite</a:t>
            </a:r>
            <a:r>
              <a:rPr lang="tr-TR" sz="2200" dirty="0"/>
              <a:t> </a:t>
            </a:r>
            <a:r>
              <a:rPr lang="tr-TR" sz="2200" dirty="0" err="1"/>
              <a:t>venlerinde</a:t>
            </a:r>
            <a:r>
              <a:rPr lang="tr-TR" sz="2200" dirty="0"/>
              <a:t> kapakçıklar bulunur. İleriye itilen kanın geriye akmasını engelleyen bu kapakçıklar, kalp hizasının yukarısında bulunan </a:t>
            </a:r>
            <a:r>
              <a:rPr lang="tr-TR" sz="2200" dirty="0" err="1"/>
              <a:t>venlerde</a:t>
            </a:r>
            <a:r>
              <a:rPr lang="tr-TR" sz="2200" dirty="0"/>
              <a:t> bulunmazlar. </a:t>
            </a:r>
          </a:p>
          <a:p>
            <a:r>
              <a:rPr lang="tr-TR" sz="2200" b="1" dirty="0"/>
              <a:t>3. </a:t>
            </a:r>
            <a:r>
              <a:rPr lang="tr-TR" sz="2200" b="1" dirty="0" err="1"/>
              <a:t>Kapillerler</a:t>
            </a:r>
            <a:r>
              <a:rPr lang="tr-TR" sz="2200" b="1" dirty="0"/>
              <a:t> (</a:t>
            </a:r>
            <a:r>
              <a:rPr lang="tr-TR" sz="2200" b="1" dirty="0" err="1"/>
              <a:t>vas</a:t>
            </a:r>
            <a:r>
              <a:rPr lang="tr-TR" sz="2200" b="1" dirty="0"/>
              <a:t> </a:t>
            </a:r>
            <a:r>
              <a:rPr lang="tr-TR" sz="2200" b="1" dirty="0" err="1"/>
              <a:t>capillare</a:t>
            </a:r>
            <a:r>
              <a:rPr lang="tr-TR" sz="2200" b="1" dirty="0"/>
              <a:t>):</a:t>
            </a:r>
            <a:r>
              <a:rPr lang="tr-TR" sz="2200" dirty="0"/>
              <a:t> Küçük </a:t>
            </a:r>
            <a:r>
              <a:rPr lang="tr-TR" sz="2200" dirty="0" err="1"/>
              <a:t>arterioller</a:t>
            </a:r>
            <a:r>
              <a:rPr lang="tr-TR" sz="2200" dirty="0"/>
              <a:t> dallanarak lümenlerinin daralmasıyla </a:t>
            </a:r>
            <a:r>
              <a:rPr lang="tr-TR" sz="2200" dirty="0" err="1"/>
              <a:t>kapillerlere</a:t>
            </a:r>
            <a:r>
              <a:rPr lang="tr-TR" sz="2200" dirty="0"/>
              <a:t> dönüşürler. Çapları yaklaşık bir eritrosit büyüklüğüne (7-8 µm) eşit olup 6-20 µm arasında değişir. Sık sık dallanır ve birbirleriyle çok sayıda </a:t>
            </a:r>
            <a:r>
              <a:rPr lang="tr-TR" sz="2200" dirty="0" err="1"/>
              <a:t>anastomozlar</a:t>
            </a:r>
            <a:r>
              <a:rPr lang="tr-TR" sz="2200" dirty="0"/>
              <a:t> aracılığıyla birleşerek içinde bulundukları organ ve dokuların madde alışverişi için gerekli olan genişlikte bir </a:t>
            </a:r>
            <a:r>
              <a:rPr lang="tr-TR" sz="2200" dirty="0" err="1"/>
              <a:t>kapiller</a:t>
            </a:r>
            <a:r>
              <a:rPr lang="tr-TR" sz="2200" dirty="0"/>
              <a:t> ağ oluştururlar. Kan </a:t>
            </a:r>
            <a:r>
              <a:rPr lang="tr-TR" sz="2200" dirty="0" err="1"/>
              <a:t>kapiller</a:t>
            </a:r>
            <a:r>
              <a:rPr lang="tr-TR" sz="2200" dirty="0"/>
              <a:t> yataktan </a:t>
            </a:r>
            <a:r>
              <a:rPr lang="tr-TR" sz="2200" b="1" dirty="0" err="1"/>
              <a:t>postkapiller</a:t>
            </a:r>
            <a:r>
              <a:rPr lang="tr-TR" sz="2200" b="1" dirty="0"/>
              <a:t> </a:t>
            </a:r>
            <a:r>
              <a:rPr lang="tr-TR" sz="2200" b="1" dirty="0" err="1"/>
              <a:t>venüllere</a:t>
            </a:r>
            <a:r>
              <a:rPr lang="tr-TR" sz="2200" dirty="0"/>
              <a:t> akar. Bunlara </a:t>
            </a:r>
            <a:r>
              <a:rPr lang="tr-TR" sz="2200" b="1" dirty="0"/>
              <a:t>“</a:t>
            </a:r>
            <a:r>
              <a:rPr lang="tr-TR" sz="2200" b="1" dirty="0" err="1"/>
              <a:t>arteriovenöz</a:t>
            </a:r>
            <a:r>
              <a:rPr lang="tr-TR" sz="2200" b="1" dirty="0"/>
              <a:t> </a:t>
            </a:r>
            <a:r>
              <a:rPr lang="tr-TR" sz="2200" b="1" dirty="0" err="1"/>
              <a:t>anastomoz</a:t>
            </a:r>
            <a:r>
              <a:rPr lang="tr-TR" sz="2200" b="1" dirty="0"/>
              <a:t> </a:t>
            </a:r>
            <a:r>
              <a:rPr lang="tr-TR" sz="2200" b="1" dirty="0" err="1"/>
              <a:t>kapillerleri</a:t>
            </a:r>
            <a:r>
              <a:rPr lang="tr-TR" sz="2200" b="1" dirty="0"/>
              <a:t>”</a:t>
            </a:r>
            <a:r>
              <a:rPr lang="tr-TR" sz="2200" dirty="0"/>
              <a:t> denir. Vücutta </a:t>
            </a:r>
            <a:r>
              <a:rPr lang="tr-TR" sz="2200" dirty="0" err="1"/>
              <a:t>enflamasyon</a:t>
            </a:r>
            <a:r>
              <a:rPr lang="tr-TR" sz="2200" dirty="0"/>
              <a:t> oluşum yeri işte bu </a:t>
            </a:r>
            <a:r>
              <a:rPr lang="tr-TR" sz="2200" dirty="0" err="1"/>
              <a:t>postkapiller</a:t>
            </a:r>
            <a:r>
              <a:rPr lang="tr-TR" sz="2200" dirty="0"/>
              <a:t> </a:t>
            </a:r>
            <a:r>
              <a:rPr lang="tr-TR" sz="2200" dirty="0" err="1"/>
              <a:t>venüllerdir</a:t>
            </a:r>
            <a:r>
              <a:rPr lang="tr-TR" sz="2200" dirty="0"/>
              <a:t>.  </a:t>
            </a:r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75573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66455" y="228600"/>
            <a:ext cx="10245436" cy="6629400"/>
          </a:xfrm>
        </p:spPr>
        <p:txBody>
          <a:bodyPr>
            <a:normAutofit fontScale="92500"/>
          </a:bodyPr>
          <a:lstStyle/>
          <a:p>
            <a:pPr fontAlgn="base"/>
            <a:r>
              <a:rPr lang="tr-TR" sz="2400" b="1" dirty="0"/>
              <a:t>4. Lenf damarları (</a:t>
            </a:r>
            <a:r>
              <a:rPr lang="tr-TR" sz="2400" b="1" dirty="0" err="1"/>
              <a:t>vas</a:t>
            </a:r>
            <a:r>
              <a:rPr lang="tr-TR" sz="2400" b="1" dirty="0"/>
              <a:t> </a:t>
            </a:r>
            <a:r>
              <a:rPr lang="tr-TR" sz="2400" b="1" dirty="0" err="1"/>
              <a:t>lymphaticum</a:t>
            </a:r>
            <a:r>
              <a:rPr lang="tr-TR" sz="2400" b="1" dirty="0"/>
              <a:t>):</a:t>
            </a:r>
            <a:r>
              <a:rPr lang="tr-TR" sz="2400" dirty="0"/>
              <a:t> Bu damarlar bağ dokusu içinde uçları kapalı olan kör borucuklar şeklinde olan lenf </a:t>
            </a:r>
            <a:r>
              <a:rPr lang="tr-TR" sz="2400" dirty="0" err="1"/>
              <a:t>kapillerleri</a:t>
            </a:r>
            <a:r>
              <a:rPr lang="tr-TR" sz="2400" dirty="0"/>
              <a:t> ile başlar. Birbirleriyle </a:t>
            </a:r>
            <a:r>
              <a:rPr lang="tr-TR" sz="2400" dirty="0" err="1"/>
              <a:t>anastomozlar</a:t>
            </a:r>
            <a:r>
              <a:rPr lang="tr-TR" sz="2400" dirty="0"/>
              <a:t> yaparak lenfatik bir damar ağı</a:t>
            </a:r>
            <a:r>
              <a:rPr lang="tr-TR" sz="2400" b="1" dirty="0"/>
              <a:t> </a:t>
            </a:r>
            <a:r>
              <a:rPr lang="tr-TR" sz="2400" dirty="0"/>
              <a:t>meydana getirirler. Bu lenfatik </a:t>
            </a:r>
            <a:r>
              <a:rPr lang="tr-TR" sz="2400" dirty="0" err="1"/>
              <a:t>kapiller</a:t>
            </a:r>
            <a:r>
              <a:rPr lang="tr-TR" sz="2400" dirty="0"/>
              <a:t> ağlar, kan </a:t>
            </a:r>
            <a:r>
              <a:rPr lang="tr-TR" sz="2400" dirty="0" err="1"/>
              <a:t>kapiller</a:t>
            </a:r>
            <a:r>
              <a:rPr lang="tr-TR" sz="2400" dirty="0"/>
              <a:t> ağlarının yakınında bulunmakla beraber onlarla bağlantı yapmazlar. Deri ve mukozalarda kan </a:t>
            </a:r>
            <a:r>
              <a:rPr lang="tr-TR" sz="2400" dirty="0" err="1"/>
              <a:t>kapillerlerine</a:t>
            </a:r>
            <a:r>
              <a:rPr lang="tr-TR" sz="2400" dirty="0"/>
              <a:t> göre daha derinde yer alırlar. Lenf </a:t>
            </a:r>
            <a:r>
              <a:rPr lang="tr-TR" sz="2400" dirty="0" err="1"/>
              <a:t>kapillerlerinin</a:t>
            </a:r>
            <a:r>
              <a:rPr lang="tr-TR" sz="2400" dirty="0"/>
              <a:t> duvarı sadece </a:t>
            </a:r>
            <a:r>
              <a:rPr lang="tr-TR" sz="2400" dirty="0" err="1"/>
              <a:t>endotel</a:t>
            </a:r>
            <a:r>
              <a:rPr lang="tr-TR" sz="2400" dirty="0"/>
              <a:t> tabakasından oluşmuştur. Lenfatik </a:t>
            </a:r>
            <a:r>
              <a:rPr lang="tr-TR" sz="2400" dirty="0" err="1"/>
              <a:t>kapiller</a:t>
            </a:r>
            <a:r>
              <a:rPr lang="tr-TR" sz="2400" dirty="0"/>
              <a:t> ağın şekli hayat boyunca devamlı olarak değişir. Bu ağda bazı lenf </a:t>
            </a:r>
            <a:r>
              <a:rPr lang="tr-TR" sz="2400" dirty="0" err="1"/>
              <a:t>kapillerleri</a:t>
            </a:r>
            <a:r>
              <a:rPr lang="tr-TR" sz="2400" dirty="0"/>
              <a:t> küçülüp, ortadan kalkarken yenileri oluşur. Lenf </a:t>
            </a:r>
            <a:r>
              <a:rPr lang="tr-TR" sz="2400" dirty="0" err="1"/>
              <a:t>kapillerleri</a:t>
            </a:r>
            <a:r>
              <a:rPr lang="tr-TR" sz="2400" dirty="0"/>
              <a:t> lenf damarları içine açılır. Lenf damarlarının yapısı </a:t>
            </a:r>
            <a:r>
              <a:rPr lang="tr-TR" sz="2400" dirty="0" err="1"/>
              <a:t>venlere</a:t>
            </a:r>
            <a:r>
              <a:rPr lang="tr-TR" sz="2400" dirty="0"/>
              <a:t> benzer. En küçüklerinin duvarı </a:t>
            </a:r>
            <a:r>
              <a:rPr lang="tr-TR" sz="2400" dirty="0" err="1"/>
              <a:t>endotelium</a:t>
            </a:r>
            <a:r>
              <a:rPr lang="tr-TR" sz="2400" dirty="0"/>
              <a:t> ve ince bir bağ dokusu tabakasından ibarettir. Çapları 0.2 mm’den daha büyük olunca duvarları </a:t>
            </a:r>
            <a:r>
              <a:rPr lang="tr-TR" sz="2400" dirty="0" err="1"/>
              <a:t>tunica</a:t>
            </a:r>
            <a:r>
              <a:rPr lang="tr-TR" sz="2400" dirty="0"/>
              <a:t> </a:t>
            </a:r>
            <a:r>
              <a:rPr lang="tr-TR" sz="2400" dirty="0" err="1"/>
              <a:t>intima</a:t>
            </a:r>
            <a:r>
              <a:rPr lang="tr-TR" sz="2400" dirty="0"/>
              <a:t>, </a:t>
            </a:r>
            <a:r>
              <a:rPr lang="tr-TR" sz="2400" dirty="0" err="1"/>
              <a:t>tunica</a:t>
            </a:r>
            <a:r>
              <a:rPr lang="tr-TR" sz="2400" dirty="0"/>
              <a:t> </a:t>
            </a:r>
            <a:r>
              <a:rPr lang="tr-TR" sz="2400" dirty="0" err="1"/>
              <a:t>media</a:t>
            </a:r>
            <a:r>
              <a:rPr lang="tr-TR" sz="2400" dirty="0"/>
              <a:t> ve </a:t>
            </a:r>
            <a:r>
              <a:rPr lang="tr-TR" sz="2400" dirty="0" err="1"/>
              <a:t>tunica</a:t>
            </a:r>
            <a:r>
              <a:rPr lang="tr-TR" sz="2400" dirty="0"/>
              <a:t> </a:t>
            </a:r>
            <a:r>
              <a:rPr lang="tr-TR" sz="2400" dirty="0" err="1"/>
              <a:t>adventitia</a:t>
            </a:r>
            <a:r>
              <a:rPr lang="tr-TR" sz="2400" dirty="0"/>
              <a:t> olmak üzere 3 tabaka halini alır. Orta tabakada az sayıda düz kas hücreleri bulunur.  </a:t>
            </a:r>
          </a:p>
          <a:p>
            <a:r>
              <a:rPr lang="tr-TR" sz="2400" dirty="0"/>
              <a:t>Lenf damarları yolları boyunca birçok küçük lenfatik organlara ve lenf </a:t>
            </a:r>
            <a:r>
              <a:rPr lang="tr-TR" sz="2400" dirty="0" err="1"/>
              <a:t>nodlarına</a:t>
            </a:r>
            <a:r>
              <a:rPr lang="tr-TR" sz="2400" dirty="0"/>
              <a:t> uğrarlar. Lenf </a:t>
            </a:r>
            <a:r>
              <a:rPr lang="tr-TR" sz="2400" dirty="0" err="1"/>
              <a:t>nodları</a:t>
            </a:r>
            <a:r>
              <a:rPr lang="tr-TR" sz="2400" dirty="0"/>
              <a:t> içinden geçerken lenfa içine lenfositler de karışır. Lenfa içinde bulunabilen yabancı cisim ya da mikroorganizmalar da lenf </a:t>
            </a:r>
            <a:r>
              <a:rPr lang="tr-TR" sz="2400" dirty="0" err="1"/>
              <a:t>nodlarının</a:t>
            </a:r>
            <a:r>
              <a:rPr lang="tr-TR" sz="2400" dirty="0"/>
              <a:t> </a:t>
            </a:r>
            <a:r>
              <a:rPr lang="tr-TR" sz="2400" dirty="0" err="1"/>
              <a:t>retiküler</a:t>
            </a:r>
            <a:r>
              <a:rPr lang="tr-TR" sz="2400" dirty="0"/>
              <a:t> hücre ağı tarafından tutulurlar. 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15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422</Words>
  <Application>Microsoft Office PowerPoint</Application>
  <PresentationFormat>Geniş ekran</PresentationFormat>
  <Paragraphs>15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Dolaşım Sistemi,Arteriel sistem, Venöz sistem, Lenfatik sistem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Dolaşım Sistemi,Arteriel sistem, Venöz sistem, Lenfatik sistem</dc:title>
  <dc:creator>Mert Ocak</dc:creator>
  <cp:lastModifiedBy>Mert Ocak</cp:lastModifiedBy>
  <cp:revision>2</cp:revision>
  <dcterms:created xsi:type="dcterms:W3CDTF">2020-01-15T07:18:12Z</dcterms:created>
  <dcterms:modified xsi:type="dcterms:W3CDTF">2020-01-15T07:58:27Z</dcterms:modified>
</cp:coreProperties>
</file>