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ADEC-28ED-4EAC-9F13-7B9996EA3270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005F531-DD7C-4991-9024-BACE8E4DE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8815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ADEC-28ED-4EAC-9F13-7B9996EA3270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005F531-DD7C-4991-9024-BACE8E4DE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184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ADEC-28ED-4EAC-9F13-7B9996EA3270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005F531-DD7C-4991-9024-BACE8E4DE657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26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ADEC-28ED-4EAC-9F13-7B9996EA3270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005F531-DD7C-4991-9024-BACE8E4DE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45944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ADEC-28ED-4EAC-9F13-7B9996EA3270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005F531-DD7C-4991-9024-BACE8E4DE657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1254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ADEC-28ED-4EAC-9F13-7B9996EA3270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005F531-DD7C-4991-9024-BACE8E4DE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81689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ADEC-28ED-4EAC-9F13-7B9996EA3270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5F531-DD7C-4991-9024-BACE8E4DE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94061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ADEC-28ED-4EAC-9F13-7B9996EA3270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5F531-DD7C-4991-9024-BACE8E4DE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3710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ADEC-28ED-4EAC-9F13-7B9996EA3270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5F531-DD7C-4991-9024-BACE8E4DE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022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ADEC-28ED-4EAC-9F13-7B9996EA3270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005F531-DD7C-4991-9024-BACE8E4DE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8807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ADEC-28ED-4EAC-9F13-7B9996EA3270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005F531-DD7C-4991-9024-BACE8E4DE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2613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ADEC-28ED-4EAC-9F13-7B9996EA3270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005F531-DD7C-4991-9024-BACE8E4DE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624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ADEC-28ED-4EAC-9F13-7B9996EA3270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5F531-DD7C-4991-9024-BACE8E4DE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6948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ADEC-28ED-4EAC-9F13-7B9996EA3270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5F531-DD7C-4991-9024-BACE8E4DE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6062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ADEC-28ED-4EAC-9F13-7B9996EA3270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5F531-DD7C-4991-9024-BACE8E4DE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8740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ADEC-28ED-4EAC-9F13-7B9996EA3270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005F531-DD7C-4991-9024-BACE8E4DE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7394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BADEC-28ED-4EAC-9F13-7B9996EA3270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005F531-DD7C-4991-9024-BACE8E4DE6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6879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606548"/>
            <a:ext cx="9144000" cy="2387600"/>
          </a:xfrm>
        </p:spPr>
        <p:txBody>
          <a:bodyPr/>
          <a:lstStyle/>
          <a:p>
            <a:r>
              <a:rPr lang="tr-TR" dirty="0" smtClean="0"/>
              <a:t>Kaslar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3276601" y="3698855"/>
            <a:ext cx="8915399" cy="1126283"/>
          </a:xfrm>
        </p:spPr>
        <p:txBody>
          <a:bodyPr>
            <a:noAutofit/>
          </a:bodyPr>
          <a:lstStyle/>
          <a:p>
            <a:r>
              <a:rPr lang="tr-TR" sz="6000" dirty="0" smtClean="0"/>
              <a:t>Öğretim Görevlisi</a:t>
            </a:r>
          </a:p>
          <a:p>
            <a:r>
              <a:rPr lang="tr-TR" sz="6000" dirty="0" smtClean="0"/>
              <a:t>Dr. Mert OCAK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386656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4030" y="387926"/>
            <a:ext cx="10253952" cy="6283037"/>
          </a:xfrm>
        </p:spPr>
        <p:txBody>
          <a:bodyPr>
            <a:normAutofit lnSpcReduction="10000"/>
          </a:bodyPr>
          <a:lstStyle/>
          <a:p>
            <a:pPr fontAlgn="base"/>
            <a:r>
              <a:rPr lang="tr-TR" sz="2400" b="1" dirty="0"/>
              <a:t>MYOLOGIA - MYOLOJİ - KAS BİLİMİ </a:t>
            </a:r>
          </a:p>
          <a:p>
            <a:pPr fontAlgn="base"/>
            <a:r>
              <a:rPr lang="tr-TR" sz="2400" dirty="0"/>
              <a:t>Hareket sistemi (</a:t>
            </a:r>
            <a:r>
              <a:rPr lang="tr-TR" sz="2400" dirty="0" err="1"/>
              <a:t>lokomotor</a:t>
            </a:r>
            <a:r>
              <a:rPr lang="tr-TR" sz="2400" dirty="0"/>
              <a:t> sistem) daha önceki bölümlerde detaylı bir şekilde anlatılan kemikler, eklemler ve bu bölümde anlatılacak olan kaslardan oluşur. Kaslar </a:t>
            </a:r>
            <a:r>
              <a:rPr lang="tr-TR" sz="2400" dirty="0" err="1"/>
              <a:t>intrauterin</a:t>
            </a:r>
            <a:r>
              <a:rPr lang="tr-TR" sz="2400" dirty="0"/>
              <a:t> hayatın 5. haftasında </a:t>
            </a:r>
            <a:r>
              <a:rPr lang="tr-TR" sz="2400" b="1" dirty="0"/>
              <a:t>mezoderm </a:t>
            </a:r>
            <a:r>
              <a:rPr lang="tr-TR" sz="2400" dirty="0"/>
              <a:t>kökenli </a:t>
            </a:r>
            <a:r>
              <a:rPr lang="tr-TR" sz="2400" dirty="0" err="1"/>
              <a:t>miyoblast</a:t>
            </a:r>
            <a:r>
              <a:rPr lang="tr-TR" sz="2400" dirty="0"/>
              <a:t> denilen öncü kas hücrelerinden oluşmaya başlarlar. Vücutta mezoderm kökenli olmayan sadece iki kas bulunur, </a:t>
            </a:r>
            <a:r>
              <a:rPr lang="tr-TR" sz="2400" b="1" dirty="0" err="1"/>
              <a:t>musculus</a:t>
            </a:r>
            <a:r>
              <a:rPr lang="tr-TR" sz="2400" b="1" dirty="0"/>
              <a:t> </a:t>
            </a:r>
            <a:r>
              <a:rPr lang="tr-TR" sz="2400" b="1" dirty="0" err="1"/>
              <a:t>sphincter</a:t>
            </a:r>
            <a:r>
              <a:rPr lang="tr-TR" sz="2400" b="1" dirty="0"/>
              <a:t> </a:t>
            </a:r>
            <a:r>
              <a:rPr lang="tr-TR" sz="2400" b="1" dirty="0" err="1"/>
              <a:t>pupilla</a:t>
            </a:r>
            <a:r>
              <a:rPr lang="tr-TR" sz="2400" b="1" dirty="0"/>
              <a:t> ve </a:t>
            </a:r>
            <a:r>
              <a:rPr lang="tr-TR" sz="2400" b="1" dirty="0" err="1"/>
              <a:t>musculus</a:t>
            </a:r>
            <a:r>
              <a:rPr lang="tr-TR" sz="2400" b="1" dirty="0"/>
              <a:t> </a:t>
            </a:r>
            <a:r>
              <a:rPr lang="tr-TR" sz="2400" b="1" dirty="0" err="1"/>
              <a:t>dilatator</a:t>
            </a:r>
            <a:r>
              <a:rPr lang="tr-TR" sz="2400" b="1" dirty="0"/>
              <a:t> </a:t>
            </a:r>
            <a:r>
              <a:rPr lang="tr-TR" sz="2400" b="1" dirty="0" err="1"/>
              <a:t>pupilla</a:t>
            </a:r>
            <a:r>
              <a:rPr lang="tr-TR" sz="2400" b="1" dirty="0"/>
              <a:t> ektoderm kökenlidir. </a:t>
            </a:r>
            <a:r>
              <a:rPr lang="tr-TR" sz="2400" dirty="0"/>
              <a:t>Kaslar vücut içerisindeki farklı fonksiyonları yerine getirebilmek için farklı yapı özellikleri gösteren üç ayrı tipte incelenir.  </a:t>
            </a:r>
          </a:p>
          <a:p>
            <a:pPr fontAlgn="base"/>
            <a:r>
              <a:rPr lang="tr-TR" sz="2400" dirty="0"/>
              <a:t>Bunlardan en büyük kısmı oluşturan </a:t>
            </a:r>
            <a:r>
              <a:rPr lang="tr-TR" sz="2400" b="1" dirty="0"/>
              <a:t>iskelet kasları</a:t>
            </a:r>
            <a:r>
              <a:rPr lang="tr-TR" sz="2400" dirty="0"/>
              <a:t> (</a:t>
            </a:r>
            <a:r>
              <a:rPr lang="tr-TR" sz="2400" b="1" dirty="0"/>
              <a:t>çizgili kaslar</a:t>
            </a:r>
            <a:r>
              <a:rPr lang="tr-TR" sz="2400" dirty="0"/>
              <a:t>) vücut ağırlığının yaklaşık %40’lık bölümünü oluştururlar ve isteğimizle çalışırlar. İskelet kasları hızlı kasılırlar ve çabuk yorulurlar. İskelet kaslarının kırmızı renkte görülmelerinin nedeni demir içeren bir protein olan </a:t>
            </a:r>
            <a:r>
              <a:rPr lang="tr-TR" sz="2400" b="1" dirty="0" err="1"/>
              <a:t>miyoglobin</a:t>
            </a:r>
            <a:r>
              <a:rPr lang="tr-TR" sz="2400" b="1" dirty="0"/>
              <a:t> </a:t>
            </a:r>
            <a:r>
              <a:rPr lang="tr-TR" sz="2400" dirty="0"/>
              <a:t>içermeleridir. Düz kaslarda </a:t>
            </a:r>
            <a:r>
              <a:rPr lang="tr-TR" sz="2400" dirty="0" err="1"/>
              <a:t>miyoglobin</a:t>
            </a:r>
            <a:r>
              <a:rPr lang="tr-TR" sz="2400" dirty="0"/>
              <a:t> olmadığından beyaz renkte görülürler. İskelet </a:t>
            </a:r>
            <a:r>
              <a:rPr lang="tr-TR" sz="2400" dirty="0" err="1"/>
              <a:t>kaslaraı</a:t>
            </a:r>
            <a:r>
              <a:rPr lang="tr-TR" sz="2400" dirty="0"/>
              <a:t> somatik sinirler tarafından uyarılırlar. 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580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4030" y="387926"/>
            <a:ext cx="10253952" cy="6283037"/>
          </a:xfrm>
        </p:spPr>
        <p:txBody>
          <a:bodyPr>
            <a:normAutofit lnSpcReduction="10000"/>
          </a:bodyPr>
          <a:lstStyle/>
          <a:p>
            <a:pPr fontAlgn="base"/>
            <a:r>
              <a:rPr lang="tr-TR" sz="2400" dirty="0"/>
              <a:t>Damarların ve içi boş organların duvarlarında bulunan </a:t>
            </a:r>
            <a:r>
              <a:rPr lang="tr-TR" sz="2400" b="1" dirty="0"/>
              <a:t>düz kaslar </a:t>
            </a:r>
            <a:r>
              <a:rPr lang="tr-TR" sz="2400" dirty="0"/>
              <a:t>(</a:t>
            </a:r>
            <a:r>
              <a:rPr lang="tr-TR" sz="2400" b="1" dirty="0" err="1"/>
              <a:t>visseral</a:t>
            </a:r>
            <a:r>
              <a:rPr lang="tr-TR" sz="2400" b="1" dirty="0"/>
              <a:t> kaslar</a:t>
            </a:r>
            <a:r>
              <a:rPr lang="tr-TR" sz="2400" dirty="0"/>
              <a:t>) otonom sinir sistemi tarafından yönetilirler ve isteğimiz dışında görev yaparlar. Kalp ile birlikte tüm düz kaslar vücut ağırlığının yaklaşık %10’luk kısmını oluştururlar. İskelet kaslarının aksine yavaş kasılırlar.  </a:t>
            </a:r>
          </a:p>
          <a:p>
            <a:pPr fontAlgn="base"/>
            <a:r>
              <a:rPr lang="tr-TR" sz="2400" dirty="0"/>
              <a:t>Üçüncü kas tipi ise, hem çizgili kaslara hem düz kaslara ait özellikleri barındıran </a:t>
            </a:r>
            <a:r>
              <a:rPr lang="tr-TR" sz="2400" b="1" dirty="0"/>
              <a:t>kalp kası</a:t>
            </a:r>
            <a:r>
              <a:rPr lang="tr-TR" sz="2400" dirty="0"/>
              <a:t>dır (</a:t>
            </a:r>
            <a:r>
              <a:rPr lang="tr-TR" sz="2400" b="1" dirty="0" err="1"/>
              <a:t>myocardium</a:t>
            </a:r>
            <a:r>
              <a:rPr lang="tr-TR" sz="2400" dirty="0"/>
              <a:t>). </a:t>
            </a:r>
            <a:r>
              <a:rPr lang="tr-TR" sz="2400" b="1" dirty="0"/>
              <a:t>Kalp kası çizgili kastır ancak istemsiz çalışır</a:t>
            </a:r>
            <a:r>
              <a:rPr lang="tr-TR" sz="2400" dirty="0"/>
              <a:t>.  </a:t>
            </a:r>
          </a:p>
          <a:p>
            <a:r>
              <a:rPr lang="tr-TR" sz="2400" dirty="0"/>
              <a:t>Kaslar işlev görebilmek için kasılırlar. </a:t>
            </a:r>
            <a:r>
              <a:rPr lang="tr-TR" sz="2400" b="1" dirty="0" err="1"/>
              <a:t>İzotonik</a:t>
            </a:r>
            <a:r>
              <a:rPr lang="tr-TR" sz="2400" b="1" dirty="0"/>
              <a:t> kasılmada</a:t>
            </a:r>
            <a:r>
              <a:rPr lang="tr-TR" sz="2400" dirty="0"/>
              <a:t> kas kasıldığında boyu kısalır ve bu sırada kasın </a:t>
            </a:r>
            <a:r>
              <a:rPr lang="tr-TR" sz="2400" dirty="0" err="1"/>
              <a:t>tonusu</a:t>
            </a:r>
            <a:r>
              <a:rPr lang="tr-TR" sz="2400" dirty="0"/>
              <a:t> (gerilimi) sabit kalır. </a:t>
            </a:r>
            <a:r>
              <a:rPr lang="tr-TR" sz="2400" dirty="0" err="1"/>
              <a:t>İzotonik</a:t>
            </a:r>
            <a:r>
              <a:rPr lang="tr-TR" sz="2400" dirty="0"/>
              <a:t> kasılmada kas, tutunduğu kemiği, kat ettiği eklem etrafında hareket ettirir. </a:t>
            </a:r>
            <a:r>
              <a:rPr lang="tr-TR" sz="2400" b="1" dirty="0" err="1"/>
              <a:t>İzometrik</a:t>
            </a:r>
            <a:r>
              <a:rPr lang="tr-TR" sz="2400" b="1" dirty="0"/>
              <a:t> kasılmada</a:t>
            </a:r>
            <a:r>
              <a:rPr lang="tr-TR" sz="2400" dirty="0"/>
              <a:t> ise kas başlangıç ve bitiş kısımlarında sabitlenmiştir ve kasıldıkça </a:t>
            </a:r>
            <a:r>
              <a:rPr lang="tr-TR" sz="2400" dirty="0" err="1"/>
              <a:t>tonusu</a:t>
            </a:r>
            <a:r>
              <a:rPr lang="tr-TR" sz="2400" dirty="0"/>
              <a:t> (gerilimi) artar, boyu değişmez. </a:t>
            </a:r>
            <a:r>
              <a:rPr lang="tr-TR" sz="2400" dirty="0" err="1"/>
              <a:t>İzometrik</a:t>
            </a:r>
            <a:r>
              <a:rPr lang="tr-TR" sz="2400" dirty="0"/>
              <a:t> kasılmada kas mekanik bir iş yapmaz. Ölümden sonra kas dokusu içerisinde biriken kimyasal maddeler ölümden sonra 10-15 dakikada başlayabilen, bazen de 8-10 saat sonra başlayabilen </a:t>
            </a:r>
            <a:r>
              <a:rPr lang="tr-TR" sz="2400" b="1" dirty="0"/>
              <a:t>ölüm katılığına (</a:t>
            </a:r>
            <a:r>
              <a:rPr lang="tr-TR" sz="2400" b="1" dirty="0" err="1"/>
              <a:t>rigor</a:t>
            </a:r>
            <a:r>
              <a:rPr lang="tr-TR" sz="2400" b="1" dirty="0"/>
              <a:t> </a:t>
            </a:r>
            <a:r>
              <a:rPr lang="tr-TR" sz="2400" b="1" dirty="0" err="1"/>
              <a:t>mortis</a:t>
            </a:r>
            <a:r>
              <a:rPr lang="tr-TR" sz="2400" b="1" dirty="0"/>
              <a:t>)</a:t>
            </a:r>
            <a:r>
              <a:rPr lang="tr-TR" sz="2400" dirty="0"/>
              <a:t> neden olur. 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366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4030" y="387926"/>
            <a:ext cx="10253952" cy="6283037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tr-TR" sz="2400" dirty="0"/>
              <a:t> Kaslar kasılarak üç ana görevi yerine getirirler.  </a:t>
            </a:r>
          </a:p>
          <a:p>
            <a:pPr fontAlgn="base"/>
            <a:r>
              <a:rPr lang="tr-TR" sz="2400" dirty="0"/>
              <a:t>1. Tutundukları kemikleri eklemler etrafında hareket ettirirler.  </a:t>
            </a:r>
          </a:p>
          <a:p>
            <a:pPr fontAlgn="base"/>
            <a:r>
              <a:rPr lang="tr-TR" sz="2400" dirty="0"/>
              <a:t>2. Vücudun sabit bir pozisyonda kalmasını sağlarlar.  </a:t>
            </a:r>
          </a:p>
          <a:p>
            <a:pPr fontAlgn="base"/>
            <a:r>
              <a:rPr lang="tr-TR" sz="2400" dirty="0"/>
              <a:t>3. Isı açığa çıkararak vücut ısısının korunmasına katkıda bulunurlar. Vücut için gerekli ısının %85’i kaslar tarafından sağlanır.  </a:t>
            </a:r>
          </a:p>
          <a:p>
            <a:pPr fontAlgn="base"/>
            <a:r>
              <a:rPr lang="tr-TR" sz="2400" dirty="0"/>
              <a:t>Düzenli ve devamlı egzersiz kasların gelişmesini sağlar. Eğer bu gelişme normal sınırların üstünde olursa buna </a:t>
            </a:r>
            <a:r>
              <a:rPr lang="tr-TR" sz="2400" b="1" dirty="0"/>
              <a:t>kas </a:t>
            </a:r>
            <a:r>
              <a:rPr lang="tr-TR" sz="2400" b="1" dirty="0" err="1"/>
              <a:t>hipertrofisi</a:t>
            </a:r>
            <a:r>
              <a:rPr lang="tr-TR" sz="2400" b="1" dirty="0"/>
              <a:t> </a:t>
            </a:r>
            <a:r>
              <a:rPr lang="tr-TR" sz="2400" dirty="0"/>
              <a:t>denilir. Eğer bir kas uzun süre çalışmazsa ya da kasa giden sinirlerde bir hasar olursa ise kas dokusunda azalma olur, bun da </a:t>
            </a:r>
            <a:r>
              <a:rPr lang="tr-TR" sz="2400" b="1" dirty="0"/>
              <a:t>kas </a:t>
            </a:r>
            <a:r>
              <a:rPr lang="tr-TR" sz="2400" b="1" dirty="0" err="1"/>
              <a:t>atrofisi</a:t>
            </a:r>
            <a:r>
              <a:rPr lang="tr-TR" sz="2400" b="1" dirty="0"/>
              <a:t> </a:t>
            </a:r>
            <a:r>
              <a:rPr lang="tr-TR" sz="2400" dirty="0"/>
              <a:t>denilir.  </a:t>
            </a:r>
          </a:p>
          <a:p>
            <a:pPr fontAlgn="base"/>
            <a:r>
              <a:rPr lang="tr-TR" sz="2400" dirty="0"/>
              <a:t>Kasların kemikler üzerindeki başlangıçlarına </a:t>
            </a:r>
            <a:r>
              <a:rPr lang="tr-TR" sz="2400" b="1" dirty="0" err="1"/>
              <a:t>origo</a:t>
            </a:r>
            <a:r>
              <a:rPr lang="tr-TR" sz="2400" dirty="0"/>
              <a:t>, kemiğe tutundukları yere ise </a:t>
            </a:r>
            <a:r>
              <a:rPr lang="tr-TR" sz="2400" b="1" dirty="0" err="1"/>
              <a:t>insertio</a:t>
            </a:r>
            <a:r>
              <a:rPr lang="tr-TR" sz="2400" b="1" dirty="0"/>
              <a:t> </a:t>
            </a:r>
            <a:r>
              <a:rPr lang="tr-TR" sz="2400" dirty="0"/>
              <a:t>denilir. Kaslar başlangıçlarından bitişlerine kadar en az bir eklemi kat ederler. Kaslar kat ettikleri eklemin tipine göre ve eklemin neresinden geçtiğine göre o eklem etrafında hareket yaptırırlar. </a:t>
            </a:r>
            <a:r>
              <a:rPr lang="tr-TR" sz="2400" dirty="0" err="1"/>
              <a:t>Transvers</a:t>
            </a:r>
            <a:r>
              <a:rPr lang="tr-TR" sz="2400" dirty="0"/>
              <a:t> eksenin önünden geçen kas lifleri genellikle </a:t>
            </a:r>
            <a:r>
              <a:rPr lang="tr-TR" sz="2400" dirty="0" err="1"/>
              <a:t>fleksiyon</a:t>
            </a:r>
            <a:r>
              <a:rPr lang="tr-TR" sz="2400" dirty="0"/>
              <a:t> yaptırırken, </a:t>
            </a:r>
            <a:r>
              <a:rPr lang="tr-TR" sz="2400" dirty="0" err="1"/>
              <a:t>transvers</a:t>
            </a:r>
            <a:r>
              <a:rPr lang="tr-TR" sz="2400" dirty="0"/>
              <a:t> eksenin arkasından geçen kas lifleri genellikle </a:t>
            </a:r>
            <a:r>
              <a:rPr lang="tr-TR" sz="2400" dirty="0" err="1"/>
              <a:t>ekstensiyon</a:t>
            </a:r>
            <a:r>
              <a:rPr lang="tr-TR" sz="2400" dirty="0"/>
              <a:t> yaptırırlar. </a:t>
            </a:r>
            <a:r>
              <a:rPr lang="tr-TR" sz="2400" dirty="0" err="1"/>
              <a:t>Vertikal</a:t>
            </a:r>
            <a:r>
              <a:rPr lang="tr-TR" sz="2400" dirty="0"/>
              <a:t> eksenin önünden geçen kas lifleri genellikle iç rotasyon yaptırırken, </a:t>
            </a:r>
            <a:r>
              <a:rPr lang="tr-TR" sz="2400" dirty="0" err="1"/>
              <a:t>vertikal</a:t>
            </a:r>
            <a:r>
              <a:rPr lang="tr-TR" sz="2400" dirty="0"/>
              <a:t> eksenin arkasından geçen kas lifleri genellikle dış rotasyon yaptırır. </a:t>
            </a:r>
            <a:r>
              <a:rPr lang="tr-TR" sz="2400" dirty="0" err="1"/>
              <a:t>Sagittal</a:t>
            </a:r>
            <a:r>
              <a:rPr lang="tr-TR" sz="2400" dirty="0"/>
              <a:t> eksenin üstünden geçen kas lifleri genellikle </a:t>
            </a:r>
            <a:r>
              <a:rPr lang="tr-TR" sz="2400" dirty="0" err="1"/>
              <a:t>abdüksiyon</a:t>
            </a:r>
            <a:r>
              <a:rPr lang="tr-TR" sz="2400" dirty="0"/>
              <a:t> yaptırırken, </a:t>
            </a:r>
            <a:r>
              <a:rPr lang="tr-TR" sz="2400" dirty="0" err="1"/>
              <a:t>sagittal</a:t>
            </a:r>
            <a:r>
              <a:rPr lang="tr-TR" sz="2400" dirty="0"/>
              <a:t> eksenin altından geçen kas lifleri genellikle </a:t>
            </a:r>
            <a:r>
              <a:rPr lang="tr-TR" sz="2400" dirty="0" err="1"/>
              <a:t>addüksiyon</a:t>
            </a:r>
            <a:r>
              <a:rPr lang="tr-TR" sz="2400" dirty="0"/>
              <a:t> yaptırırlar.  </a:t>
            </a:r>
          </a:p>
          <a:p>
            <a:pPr fontAlgn="base"/>
            <a:endParaRPr lang="tr-TR" sz="2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2863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4030" y="387926"/>
            <a:ext cx="10253952" cy="6283037"/>
          </a:xfrm>
        </p:spPr>
        <p:txBody>
          <a:bodyPr>
            <a:normAutofit lnSpcReduction="10000"/>
          </a:bodyPr>
          <a:lstStyle/>
          <a:p>
            <a:pPr fontAlgn="base"/>
            <a:r>
              <a:rPr lang="tr-TR" dirty="0"/>
              <a:t>İnsan vücudunda bulunan yaklaşık 650 iskelet kası bazı temellere dayanarak isimlendirilmişlerdir. </a:t>
            </a:r>
          </a:p>
          <a:p>
            <a:pPr fontAlgn="base"/>
            <a:r>
              <a:rPr lang="tr-TR" b="1" dirty="0"/>
              <a:t>1. Kasın liflerinin seyrine göre</a:t>
            </a:r>
            <a:r>
              <a:rPr lang="tr-TR" dirty="0"/>
              <a:t>: Bazı kaslar, kası oluşturan liflerin düz, </a:t>
            </a:r>
            <a:r>
              <a:rPr lang="tr-TR" dirty="0" err="1"/>
              <a:t>oblik</a:t>
            </a:r>
            <a:r>
              <a:rPr lang="tr-TR" dirty="0"/>
              <a:t> veya </a:t>
            </a:r>
            <a:r>
              <a:rPr lang="tr-TR" dirty="0" err="1"/>
              <a:t>transvers</a:t>
            </a:r>
            <a:r>
              <a:rPr lang="tr-TR" dirty="0"/>
              <a:t> seyirlerine göre isimlendirilir (</a:t>
            </a:r>
            <a:r>
              <a:rPr lang="tr-TR" dirty="0" err="1"/>
              <a:t>Musculus</a:t>
            </a:r>
            <a:r>
              <a:rPr lang="tr-TR" dirty="0"/>
              <a:t> </a:t>
            </a:r>
            <a:r>
              <a:rPr lang="tr-TR" dirty="0" err="1"/>
              <a:t>transversus</a:t>
            </a:r>
            <a:r>
              <a:rPr lang="tr-TR" dirty="0"/>
              <a:t> </a:t>
            </a:r>
            <a:r>
              <a:rPr lang="tr-TR" dirty="0" err="1"/>
              <a:t>abdominis</a:t>
            </a:r>
            <a:r>
              <a:rPr lang="tr-TR" dirty="0"/>
              <a:t> gibi). </a:t>
            </a:r>
          </a:p>
          <a:p>
            <a:pPr fontAlgn="base"/>
            <a:r>
              <a:rPr lang="tr-TR" b="1" dirty="0"/>
              <a:t>2. Kasın bulunduğu bölgeye göre</a:t>
            </a:r>
            <a:r>
              <a:rPr lang="tr-TR" dirty="0"/>
              <a:t>: Bazı kaslar vücudun hangi bölgesinde bulunuyorlarsa ona göre isimlendirilmişlerdir (</a:t>
            </a:r>
            <a:r>
              <a:rPr lang="tr-TR" dirty="0" err="1"/>
              <a:t>Musculus</a:t>
            </a:r>
            <a:r>
              <a:rPr lang="tr-TR" dirty="0"/>
              <a:t> </a:t>
            </a:r>
            <a:r>
              <a:rPr lang="tr-TR" dirty="0" err="1"/>
              <a:t>brachialis</a:t>
            </a:r>
            <a:r>
              <a:rPr lang="tr-TR" dirty="0"/>
              <a:t>, </a:t>
            </a:r>
            <a:r>
              <a:rPr lang="tr-TR" dirty="0" err="1"/>
              <a:t>musculus</a:t>
            </a:r>
            <a:r>
              <a:rPr lang="tr-TR" dirty="0"/>
              <a:t> </a:t>
            </a:r>
            <a:r>
              <a:rPr lang="tr-TR" dirty="0" err="1"/>
              <a:t>nasalis</a:t>
            </a:r>
            <a:r>
              <a:rPr lang="tr-TR" dirty="0"/>
              <a:t> gibi). </a:t>
            </a:r>
          </a:p>
          <a:p>
            <a:pPr fontAlgn="base"/>
            <a:r>
              <a:rPr lang="tr-TR" b="1" dirty="0"/>
              <a:t>3. Kasın büyüklüğüne göre</a:t>
            </a:r>
            <a:r>
              <a:rPr lang="tr-TR" dirty="0"/>
              <a:t>: Bazı kaslar büyüklüklerine göre ekler alarak isimlendirilmişlerdir (</a:t>
            </a:r>
            <a:r>
              <a:rPr lang="tr-TR" dirty="0" err="1"/>
              <a:t>Musculus</a:t>
            </a:r>
            <a:r>
              <a:rPr lang="tr-TR" dirty="0"/>
              <a:t> </a:t>
            </a:r>
            <a:r>
              <a:rPr lang="tr-TR" dirty="0" err="1"/>
              <a:t>pectoralis</a:t>
            </a:r>
            <a:r>
              <a:rPr lang="tr-TR" dirty="0"/>
              <a:t> </a:t>
            </a:r>
            <a:r>
              <a:rPr lang="tr-TR" dirty="0" err="1"/>
              <a:t>major</a:t>
            </a:r>
            <a:r>
              <a:rPr lang="tr-TR" dirty="0"/>
              <a:t>, </a:t>
            </a:r>
            <a:r>
              <a:rPr lang="tr-TR" dirty="0" err="1"/>
              <a:t>musculus</a:t>
            </a:r>
            <a:r>
              <a:rPr lang="tr-TR" dirty="0"/>
              <a:t> </a:t>
            </a:r>
            <a:r>
              <a:rPr lang="tr-TR" dirty="0" err="1"/>
              <a:t>adductor</a:t>
            </a:r>
            <a:r>
              <a:rPr lang="tr-TR" dirty="0"/>
              <a:t> </a:t>
            </a:r>
            <a:r>
              <a:rPr lang="tr-TR" dirty="0" err="1"/>
              <a:t>minimus</a:t>
            </a:r>
            <a:r>
              <a:rPr lang="tr-TR" dirty="0"/>
              <a:t> gibi). </a:t>
            </a:r>
          </a:p>
          <a:p>
            <a:pPr fontAlgn="base"/>
            <a:r>
              <a:rPr lang="tr-TR" b="1" dirty="0"/>
              <a:t>4. Kasın uzunluğuna göre</a:t>
            </a:r>
            <a:r>
              <a:rPr lang="tr-TR" dirty="0"/>
              <a:t>: Bazı kaslar uzunluklarına göre ekler alarak isimlendirilmişlerdir (</a:t>
            </a:r>
            <a:r>
              <a:rPr lang="tr-TR" dirty="0" err="1"/>
              <a:t>Musculus</a:t>
            </a:r>
            <a:r>
              <a:rPr lang="tr-TR" dirty="0"/>
              <a:t> </a:t>
            </a:r>
            <a:r>
              <a:rPr lang="tr-TR" dirty="0" err="1"/>
              <a:t>flexor</a:t>
            </a:r>
            <a:r>
              <a:rPr lang="tr-TR" dirty="0"/>
              <a:t> </a:t>
            </a:r>
            <a:r>
              <a:rPr lang="tr-TR" dirty="0" err="1"/>
              <a:t>pollicis</a:t>
            </a:r>
            <a:r>
              <a:rPr lang="tr-TR" dirty="0"/>
              <a:t> </a:t>
            </a:r>
            <a:r>
              <a:rPr lang="tr-TR" dirty="0" err="1"/>
              <a:t>longus</a:t>
            </a:r>
            <a:r>
              <a:rPr lang="tr-TR" dirty="0"/>
              <a:t>, </a:t>
            </a:r>
            <a:r>
              <a:rPr lang="tr-TR" dirty="0" err="1"/>
              <a:t>musculus</a:t>
            </a:r>
            <a:r>
              <a:rPr lang="tr-TR" dirty="0"/>
              <a:t> </a:t>
            </a:r>
            <a:r>
              <a:rPr lang="tr-TR" dirty="0" err="1"/>
              <a:t>peroneus</a:t>
            </a:r>
            <a:r>
              <a:rPr lang="tr-TR" dirty="0"/>
              <a:t> </a:t>
            </a:r>
            <a:r>
              <a:rPr lang="tr-TR" dirty="0" err="1"/>
              <a:t>brevis</a:t>
            </a:r>
            <a:r>
              <a:rPr lang="tr-TR" dirty="0"/>
              <a:t> gibi). </a:t>
            </a:r>
          </a:p>
          <a:p>
            <a:pPr fontAlgn="base"/>
            <a:r>
              <a:rPr lang="tr-TR" b="1" dirty="0"/>
              <a:t>5. Kasın başlangıç noktası (</a:t>
            </a:r>
            <a:r>
              <a:rPr lang="tr-TR" b="1" dirty="0" err="1"/>
              <a:t>origo</a:t>
            </a:r>
            <a:r>
              <a:rPr lang="tr-TR" b="1" dirty="0"/>
              <a:t>) sayısına göre</a:t>
            </a:r>
            <a:r>
              <a:rPr lang="tr-TR" dirty="0"/>
              <a:t>: Bazı kaslar kaç noktadan başlıyorsa ona göre isimlendirilmişlerdir (</a:t>
            </a:r>
            <a:r>
              <a:rPr lang="tr-TR" dirty="0" err="1"/>
              <a:t>Musculus</a:t>
            </a:r>
            <a:r>
              <a:rPr lang="tr-TR" dirty="0"/>
              <a:t> </a:t>
            </a:r>
            <a:r>
              <a:rPr lang="tr-TR" dirty="0" err="1"/>
              <a:t>quadriceps</a:t>
            </a:r>
            <a:r>
              <a:rPr lang="tr-TR" dirty="0"/>
              <a:t> </a:t>
            </a:r>
            <a:r>
              <a:rPr lang="tr-TR" dirty="0" err="1"/>
              <a:t>femoris</a:t>
            </a:r>
            <a:r>
              <a:rPr lang="tr-TR" dirty="0"/>
              <a:t>, </a:t>
            </a:r>
            <a:r>
              <a:rPr lang="tr-TR" dirty="0" err="1"/>
              <a:t>musculus</a:t>
            </a:r>
            <a:r>
              <a:rPr lang="tr-TR" dirty="0"/>
              <a:t> </a:t>
            </a:r>
            <a:r>
              <a:rPr lang="tr-TR" dirty="0" err="1"/>
              <a:t>triceps</a:t>
            </a:r>
            <a:r>
              <a:rPr lang="tr-TR" dirty="0"/>
              <a:t> </a:t>
            </a:r>
            <a:r>
              <a:rPr lang="tr-TR" dirty="0" err="1"/>
              <a:t>surae</a:t>
            </a:r>
            <a:r>
              <a:rPr lang="tr-TR" dirty="0"/>
              <a:t> gibi). </a:t>
            </a:r>
          </a:p>
          <a:p>
            <a:pPr fontAlgn="base"/>
            <a:r>
              <a:rPr lang="tr-TR" b="1" dirty="0"/>
              <a:t>6. Kasın şekline göre</a:t>
            </a:r>
            <a:r>
              <a:rPr lang="tr-TR" dirty="0"/>
              <a:t>: Bazı kaslar şekline göre isimlendirilmişlerdir (</a:t>
            </a:r>
            <a:r>
              <a:rPr lang="tr-TR" dirty="0" err="1"/>
              <a:t>Musculus</a:t>
            </a:r>
            <a:r>
              <a:rPr lang="tr-TR" dirty="0"/>
              <a:t> </a:t>
            </a:r>
            <a:r>
              <a:rPr lang="tr-TR" dirty="0" err="1"/>
              <a:t>trapezius</a:t>
            </a:r>
            <a:r>
              <a:rPr lang="tr-TR" dirty="0"/>
              <a:t> gibi). </a:t>
            </a:r>
          </a:p>
          <a:p>
            <a:pPr fontAlgn="base"/>
            <a:r>
              <a:rPr lang="tr-TR" b="1" dirty="0"/>
              <a:t>7. Kasın başlangıç (</a:t>
            </a:r>
            <a:r>
              <a:rPr lang="tr-TR" b="1" dirty="0" err="1"/>
              <a:t>origo</a:t>
            </a:r>
            <a:r>
              <a:rPr lang="tr-TR" b="1" dirty="0"/>
              <a:t>) ve bitiş (</a:t>
            </a:r>
            <a:r>
              <a:rPr lang="tr-TR" b="1" dirty="0" err="1"/>
              <a:t>insertio</a:t>
            </a:r>
            <a:r>
              <a:rPr lang="tr-TR" b="1" dirty="0"/>
              <a:t>) yerlerine </a:t>
            </a:r>
            <a:r>
              <a:rPr lang="tr-TR" b="1" dirty="0" err="1"/>
              <a:t>böre</a:t>
            </a:r>
            <a:r>
              <a:rPr lang="tr-TR" dirty="0"/>
              <a:t>: Bazı kaslar başladıkları ve bittikleri yerlerini adını alarak isimlendirilmişlerdir (</a:t>
            </a:r>
            <a:r>
              <a:rPr lang="tr-TR" dirty="0" err="1"/>
              <a:t>Musculus</a:t>
            </a:r>
            <a:r>
              <a:rPr lang="tr-TR" dirty="0"/>
              <a:t> </a:t>
            </a:r>
            <a:r>
              <a:rPr lang="tr-TR" dirty="0" err="1"/>
              <a:t>sternocleidomastoideus</a:t>
            </a:r>
            <a:r>
              <a:rPr lang="tr-TR" dirty="0"/>
              <a:t>, </a:t>
            </a:r>
            <a:r>
              <a:rPr lang="tr-TR" dirty="0" err="1"/>
              <a:t>musculus</a:t>
            </a:r>
            <a:r>
              <a:rPr lang="tr-TR" dirty="0"/>
              <a:t> </a:t>
            </a:r>
            <a:r>
              <a:rPr lang="tr-TR" dirty="0" err="1"/>
              <a:t>coracobrachialis</a:t>
            </a:r>
            <a:r>
              <a:rPr lang="tr-TR" dirty="0"/>
              <a:t> gibi). </a:t>
            </a:r>
          </a:p>
          <a:p>
            <a:pPr fontAlgn="base"/>
            <a:r>
              <a:rPr lang="tr-TR" b="1" dirty="0"/>
              <a:t>8. Kasın fonksiyonuna göre</a:t>
            </a:r>
            <a:r>
              <a:rPr lang="tr-TR" dirty="0"/>
              <a:t>: Bazı kaslar yaptırdıkları harekete göre isimlendirilmişlerdir (</a:t>
            </a:r>
            <a:r>
              <a:rPr lang="tr-TR" dirty="0" err="1"/>
              <a:t>Musculus</a:t>
            </a:r>
            <a:r>
              <a:rPr lang="tr-TR" dirty="0"/>
              <a:t> </a:t>
            </a:r>
            <a:r>
              <a:rPr lang="tr-TR" dirty="0" err="1"/>
              <a:t>supinator</a:t>
            </a:r>
            <a:r>
              <a:rPr lang="tr-TR" dirty="0"/>
              <a:t>, </a:t>
            </a:r>
            <a:r>
              <a:rPr lang="tr-TR" dirty="0" err="1"/>
              <a:t>musculus</a:t>
            </a:r>
            <a:r>
              <a:rPr lang="tr-TR" dirty="0"/>
              <a:t> </a:t>
            </a:r>
            <a:r>
              <a:rPr lang="tr-TR" dirty="0" err="1"/>
              <a:t>adductor</a:t>
            </a:r>
            <a:r>
              <a:rPr lang="tr-TR" dirty="0"/>
              <a:t> </a:t>
            </a:r>
            <a:r>
              <a:rPr lang="tr-TR" dirty="0" err="1"/>
              <a:t>longus</a:t>
            </a:r>
            <a:r>
              <a:rPr lang="tr-TR" dirty="0"/>
              <a:t> gibi).</a:t>
            </a:r>
            <a:r>
              <a:rPr lang="tr-TR"/>
              <a:t> </a:t>
            </a:r>
            <a:endParaRPr lang="tr-TR" sz="2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8300620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</TotalTime>
  <Words>69</Words>
  <Application>Microsoft Office PowerPoint</Application>
  <PresentationFormat>Geniş ekran</PresentationFormat>
  <Paragraphs>24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Duman</vt:lpstr>
      <vt:lpstr>Kaslar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Kaslar</dc:title>
  <dc:creator>Mert Ocak</dc:creator>
  <cp:lastModifiedBy>Mert Ocak</cp:lastModifiedBy>
  <cp:revision>3</cp:revision>
  <dcterms:created xsi:type="dcterms:W3CDTF">2020-01-15T07:17:56Z</dcterms:created>
  <dcterms:modified xsi:type="dcterms:W3CDTF">2020-01-15T07:46:53Z</dcterms:modified>
</cp:coreProperties>
</file>