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02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74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0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19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49697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7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618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25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6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547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84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4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Rickettsia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istisna hariç, tümü zorunlu hücre-içi</a:t>
            </a:r>
            <a:r>
              <a:rPr lang="tr-TR" i="1" dirty="0" smtClean="0"/>
              <a:t> </a:t>
            </a:r>
            <a:r>
              <a:rPr lang="tr-TR" dirty="0" smtClean="0"/>
              <a:t>paraziti</a:t>
            </a:r>
            <a:r>
              <a:rPr lang="tr-TR" i="1" dirty="0" smtClean="0"/>
              <a:t> </a:t>
            </a:r>
            <a:r>
              <a:rPr lang="tr-TR" dirty="0" smtClean="0"/>
              <a:t>olup, konakçı hücreleri olmadan üretilmeleri mümkün olmamıştır. </a:t>
            </a:r>
          </a:p>
          <a:p>
            <a:r>
              <a:rPr lang="tr-TR" dirty="0"/>
              <a:t>T</a:t>
            </a:r>
            <a:r>
              <a:rPr lang="tr-TR" dirty="0" smtClean="0"/>
              <a:t>ifüs, </a:t>
            </a:r>
            <a:r>
              <a:rPr lang="tr-TR" dirty="0" err="1" smtClean="0"/>
              <a:t>Rocky</a:t>
            </a:r>
            <a:r>
              <a:rPr lang="tr-TR" dirty="0" smtClean="0"/>
              <a:t> </a:t>
            </a:r>
            <a:r>
              <a:rPr lang="tr-TR" dirty="0" err="1" smtClean="0"/>
              <a:t>Mountain</a:t>
            </a:r>
            <a:r>
              <a:rPr lang="tr-TR" dirty="0" smtClean="0"/>
              <a:t> lekeli ateşi ve Q ateşi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1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Wolbachia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böcek ailesinde hücre içi parazit</a:t>
            </a:r>
          </a:p>
          <a:p>
            <a:r>
              <a:rPr lang="tr-TR" dirty="0" err="1" smtClean="0"/>
              <a:t>Filogenetik</a:t>
            </a:r>
            <a:r>
              <a:rPr lang="tr-TR" dirty="0" smtClean="0"/>
              <a:t> olarak </a:t>
            </a:r>
            <a:r>
              <a:rPr lang="tr-TR" dirty="0" err="1" smtClean="0"/>
              <a:t>Riketsiyalara</a:t>
            </a:r>
            <a:r>
              <a:rPr lang="tr-TR" dirty="0" smtClean="0"/>
              <a:t> çok yakın</a:t>
            </a:r>
          </a:p>
        </p:txBody>
      </p:sp>
    </p:spTree>
    <p:extLst>
      <p:ext uri="{BB962C8B-B14F-4D97-AF65-F5344CB8AC3E}">
        <p14:creationId xmlns:p14="http://schemas.microsoft.com/office/powerpoint/2010/main" val="17519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Morfolojileri Olağandışı Özellikte olan </a:t>
            </a:r>
            <a:r>
              <a:rPr lang="tr-TR" dirty="0" err="1" smtClean="0"/>
              <a:t>Proteobacteria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Spirilla</a:t>
            </a:r>
            <a:r>
              <a:rPr lang="tr-TR" dirty="0" smtClean="0"/>
              <a:t> cinsleri</a:t>
            </a:r>
          </a:p>
          <a:p>
            <a:r>
              <a:rPr lang="tr-TR" dirty="0" smtClean="0"/>
              <a:t>Örneğin, </a:t>
            </a:r>
            <a:r>
              <a:rPr lang="tr-TR" dirty="0" err="1" smtClean="0"/>
              <a:t>Spirillum</a:t>
            </a:r>
            <a:r>
              <a:rPr lang="tr-TR" dirty="0" smtClean="0"/>
              <a:t>, </a:t>
            </a:r>
            <a:r>
              <a:rPr lang="tr-TR" dirty="0" err="1" smtClean="0"/>
              <a:t>Magnetospirillum</a:t>
            </a:r>
            <a:r>
              <a:rPr lang="tr-TR" dirty="0" smtClean="0"/>
              <a:t>, </a:t>
            </a:r>
            <a:r>
              <a:rPr lang="tr-TR" dirty="0" err="1" smtClean="0"/>
              <a:t>Bdellovibrio</a:t>
            </a:r>
            <a:endParaRPr lang="tr-TR" dirty="0" smtClean="0"/>
          </a:p>
          <a:p>
            <a:r>
              <a:rPr lang="tr-TR" dirty="0" smtClean="0"/>
              <a:t>Sarmal kıvrımlı basiller</a:t>
            </a:r>
          </a:p>
          <a:p>
            <a:r>
              <a:rPr lang="tr-TR" dirty="0" err="1" smtClean="0"/>
              <a:t>Magnetotaksik</a:t>
            </a:r>
            <a:r>
              <a:rPr lang="tr-TR" dirty="0" smtClean="0"/>
              <a:t> özellikte olanlar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24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Bdellovibrio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Gram negatif bakterilere etki gösterirler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10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Kılıflı </a:t>
            </a:r>
            <a:r>
              <a:rPr lang="tr-TR" b="1" dirty="0" err="1" smtClean="0"/>
              <a:t>Proteobacteria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Sphaerotilus</a:t>
            </a:r>
            <a:r>
              <a:rPr lang="tr-TR" b="1" dirty="0" smtClean="0"/>
              <a:t> ve </a:t>
            </a:r>
            <a:r>
              <a:rPr lang="tr-TR" b="1" i="1" dirty="0" err="1" smtClean="0"/>
              <a:t>Leptothrix</a:t>
            </a:r>
            <a:endParaRPr lang="tr-TR" b="1" i="1" dirty="0" smtClean="0"/>
          </a:p>
          <a:p>
            <a:r>
              <a:rPr lang="tr-TR" dirty="0" smtClean="0"/>
              <a:t>Kılıflı bakteriler, kamçılı hücrelerin kümeler halinde dizilmesiyle oluşan ve kendilerine özgü hayat döngüsü olan </a:t>
            </a:r>
            <a:r>
              <a:rPr lang="tr-TR" dirty="0" err="1" smtClean="0"/>
              <a:t>filamentöz</a:t>
            </a:r>
            <a:r>
              <a:rPr lang="tr-TR" dirty="0" smtClean="0"/>
              <a:t> bakterilerdir. </a:t>
            </a:r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0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5978136"/>
          </a:xfrm>
        </p:spPr>
        <p:txBody>
          <a:bodyPr>
            <a:normAutofit/>
          </a:bodyPr>
          <a:lstStyle/>
          <a:p>
            <a:r>
              <a:rPr lang="tr-TR" dirty="0" smtClean="0"/>
              <a:t>Kılıflı bakteriler, </a:t>
            </a:r>
            <a:r>
              <a:rPr lang="tr-TR" dirty="0" err="1" smtClean="0"/>
              <a:t>atıksu</a:t>
            </a:r>
            <a:r>
              <a:rPr lang="tr-TR" dirty="0" smtClean="0"/>
              <a:t> ve kirlenmiş akarsular gibi habitatlarda yaygındır.  Ayrıca, </a:t>
            </a:r>
            <a:r>
              <a:rPr lang="tr-TR" dirty="0" err="1" smtClean="0"/>
              <a:t>atıksu</a:t>
            </a:r>
            <a:r>
              <a:rPr lang="tr-TR" dirty="0" smtClean="0"/>
              <a:t> arıtım tesislerinin damla filtrelerinde ve aktif çamur tanklarında da bol miktarda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2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37378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Tomurkculanan</a:t>
            </a:r>
            <a:r>
              <a:rPr lang="tr-TR" b="1" dirty="0" smtClean="0"/>
              <a:t> ve  </a:t>
            </a:r>
            <a:r>
              <a:rPr lang="tr-TR" b="1" dirty="0" err="1" smtClean="0"/>
              <a:t>Prostekalı</a:t>
            </a:r>
            <a:r>
              <a:rPr lang="tr-TR" b="1" dirty="0" smtClean="0"/>
              <a:t>/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          Saplı </a:t>
            </a:r>
            <a:r>
              <a:rPr lang="tr-TR" b="1" i="1" dirty="0" err="1" smtClean="0"/>
              <a:t>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Hyphomicrobium</a:t>
            </a:r>
            <a:r>
              <a:rPr lang="tr-TR" i="1" dirty="0" smtClean="0"/>
              <a:t>, </a:t>
            </a:r>
            <a:r>
              <a:rPr lang="tr-TR" i="1" dirty="0" err="1" smtClean="0"/>
              <a:t>Caulobacter</a:t>
            </a:r>
            <a:endParaRPr lang="tr-TR" i="1" dirty="0" smtClean="0"/>
          </a:p>
          <a:p>
            <a:r>
              <a:rPr lang="tr-TR" i="1" dirty="0" smtClean="0"/>
              <a:t>Sap</a:t>
            </a:r>
            <a:r>
              <a:rPr lang="tr-TR" dirty="0" smtClean="0"/>
              <a:t>, </a:t>
            </a:r>
            <a:r>
              <a:rPr lang="tr-TR" i="1" dirty="0" err="1" smtClean="0"/>
              <a:t>hif</a:t>
            </a:r>
            <a:r>
              <a:rPr lang="tr-TR" i="1" dirty="0" smtClean="0"/>
              <a:t>  </a:t>
            </a:r>
            <a:r>
              <a:rPr lang="tr-TR" dirty="0" smtClean="0"/>
              <a:t>ya da </a:t>
            </a:r>
            <a:r>
              <a:rPr lang="tr-TR" i="1" dirty="0" smtClean="0"/>
              <a:t>uzantı  </a:t>
            </a:r>
            <a:r>
              <a:rPr lang="tr-TR" dirty="0" smtClean="0"/>
              <a:t>şeklinde çeşitli </a:t>
            </a:r>
            <a:r>
              <a:rPr lang="tr-TR" dirty="0" err="1" smtClean="0"/>
              <a:t>sitoplazmik</a:t>
            </a:r>
            <a:r>
              <a:rPr lang="tr-TR" dirty="0" smtClean="0"/>
              <a:t> çıkıntılar oluşturan organizmaları içermektedir.</a:t>
            </a:r>
          </a:p>
          <a:p>
            <a:r>
              <a:rPr lang="tr-TR" b="1" dirty="0" err="1" smtClean="0"/>
              <a:t>Prosteka</a:t>
            </a:r>
            <a:endParaRPr lang="tr-TR" b="1" dirty="0" smtClean="0"/>
          </a:p>
          <a:p>
            <a:r>
              <a:rPr lang="tr-TR" b="1" dirty="0"/>
              <a:t>Tomurcuklanarak </a:t>
            </a:r>
            <a:r>
              <a:rPr lang="tr-TR" b="1" dirty="0" smtClean="0"/>
              <a:t>Bölünme</a:t>
            </a:r>
          </a:p>
          <a:p>
            <a:r>
              <a:rPr lang="tr-TR" b="1" dirty="0"/>
              <a:t>Tomurcuklanan Bakteriler: </a:t>
            </a:r>
            <a:r>
              <a:rPr lang="tr-TR" b="1" i="1" dirty="0" err="1"/>
              <a:t>Hyphomicrobium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8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>
                <a:solidFill>
                  <a:srgbClr val="FFC000"/>
                </a:solidFill>
                <a:effectLst/>
              </a:rPr>
              <a:t>Caulobacter</a:t>
            </a:r>
            <a:r>
              <a:rPr lang="de-DE" dirty="0">
                <a:solidFill>
                  <a:srgbClr val="FFC000"/>
                </a:solidFill>
                <a:effectLst/>
              </a:rPr>
              <a:t> </a:t>
            </a:r>
            <a:r>
              <a:rPr lang="de-DE" dirty="0" err="1">
                <a:solidFill>
                  <a:srgbClr val="FFC000"/>
                </a:solidFill>
                <a:effectLst/>
              </a:rPr>
              <a:t>Farklılaşması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</a:t>
            </a:r>
            <a:r>
              <a:rPr lang="tr-TR" dirty="0"/>
              <a:t>ö</a:t>
            </a:r>
            <a:r>
              <a:rPr lang="de-DE" dirty="0" err="1"/>
              <a:t>lünmeyen</a:t>
            </a:r>
            <a:r>
              <a:rPr lang="de-DE" dirty="0"/>
              <a:t> </a:t>
            </a:r>
            <a:r>
              <a:rPr lang="de-DE" dirty="0" err="1"/>
              <a:t>hareketli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hücre</a:t>
            </a:r>
            <a:r>
              <a:rPr lang="de-DE" dirty="0"/>
              <a:t> </a:t>
            </a:r>
            <a:endParaRPr lang="tr-TR" dirty="0"/>
          </a:p>
          <a:p>
            <a:r>
              <a:rPr lang="tr-TR" dirty="0"/>
              <a:t>Ç</a:t>
            </a:r>
            <a:r>
              <a:rPr lang="de-DE" dirty="0" err="1"/>
              <a:t>oğalabilen</a:t>
            </a:r>
            <a:r>
              <a:rPr lang="de-DE" dirty="0"/>
              <a:t> </a:t>
            </a:r>
            <a:r>
              <a:rPr lang="de-DE" dirty="0" err="1"/>
              <a:t>hareketsiz</a:t>
            </a:r>
            <a:r>
              <a:rPr lang="de-DE" dirty="0"/>
              <a:t> </a:t>
            </a:r>
            <a:r>
              <a:rPr lang="de-DE" dirty="0" err="1"/>
              <a:t>saplı</a:t>
            </a:r>
            <a:r>
              <a:rPr lang="de-DE" dirty="0"/>
              <a:t> </a:t>
            </a:r>
            <a:r>
              <a:rPr lang="de-DE" dirty="0" err="1"/>
              <a:t>ikinci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hücre</a:t>
            </a:r>
            <a:r>
              <a:rPr lang="de-DE" dirty="0"/>
              <a:t> </a:t>
            </a:r>
            <a:endParaRPr lang="tr-TR" dirty="0"/>
          </a:p>
          <a:p>
            <a:r>
              <a:rPr lang="de-DE" dirty="0" err="1"/>
              <a:t>Üç</a:t>
            </a:r>
            <a:r>
              <a:rPr lang="de-DE" dirty="0"/>
              <a:t> </a:t>
            </a:r>
            <a:r>
              <a:rPr lang="de-DE" dirty="0" err="1"/>
              <a:t>düzenleyici</a:t>
            </a:r>
            <a:r>
              <a:rPr lang="de-DE" dirty="0"/>
              <a:t> </a:t>
            </a:r>
            <a:r>
              <a:rPr lang="de-DE" dirty="0" err="1"/>
              <a:t>protein</a:t>
            </a:r>
            <a:r>
              <a:rPr lang="de-DE" dirty="0"/>
              <a:t> (</a:t>
            </a:r>
            <a:r>
              <a:rPr lang="de-DE" dirty="0" err="1"/>
              <a:t>GcrA</a:t>
            </a:r>
            <a:r>
              <a:rPr lang="de-DE" dirty="0"/>
              <a:t>, </a:t>
            </a:r>
            <a:r>
              <a:rPr lang="de-DE" dirty="0" err="1"/>
              <a:t>CtrA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DnaA</a:t>
            </a:r>
            <a:r>
              <a:rPr lang="de-DE" dirty="0"/>
              <a:t>) </a:t>
            </a:r>
            <a:r>
              <a:rPr lang="de-DE" dirty="0" err="1"/>
              <a:t>bu</a:t>
            </a:r>
            <a:r>
              <a:rPr lang="de-DE" dirty="0"/>
              <a:t> </a:t>
            </a:r>
            <a:r>
              <a:rPr lang="de-DE" dirty="0" err="1"/>
              <a:t>farklılaşmayı</a:t>
            </a:r>
            <a:r>
              <a:rPr lang="de-DE" dirty="0"/>
              <a:t> </a:t>
            </a:r>
            <a:r>
              <a:rPr lang="de-DE" dirty="0" err="1"/>
              <a:t>gerçekleştirir</a:t>
            </a:r>
            <a:r>
              <a:rPr lang="de-DE" dirty="0"/>
              <a:t>. </a:t>
            </a:r>
            <a:endParaRPr lang="tr-TR" dirty="0"/>
          </a:p>
          <a:p>
            <a:r>
              <a:rPr lang="de-DE" dirty="0" err="1"/>
              <a:t>Önce</a:t>
            </a:r>
            <a:r>
              <a:rPr lang="de-DE" dirty="0"/>
              <a:t> </a:t>
            </a:r>
            <a:r>
              <a:rPr lang="de-DE" dirty="0" err="1"/>
              <a:t>dış</a:t>
            </a:r>
            <a:r>
              <a:rPr lang="de-DE" dirty="0"/>
              <a:t> </a:t>
            </a:r>
            <a:r>
              <a:rPr lang="de-DE" dirty="0" err="1"/>
              <a:t>sinyallerle</a:t>
            </a:r>
            <a:r>
              <a:rPr lang="de-DE" dirty="0"/>
              <a:t> </a:t>
            </a:r>
            <a:r>
              <a:rPr lang="de-DE" dirty="0" err="1"/>
              <a:t>CtrA</a:t>
            </a:r>
            <a:r>
              <a:rPr lang="de-DE" dirty="0"/>
              <a:t> </a:t>
            </a:r>
            <a:r>
              <a:rPr lang="de-DE" dirty="0" err="1"/>
              <a:t>fosfatlanarak</a:t>
            </a:r>
            <a:r>
              <a:rPr lang="de-DE" dirty="0"/>
              <a:t> aktive </a:t>
            </a:r>
            <a:r>
              <a:rPr lang="de-DE" dirty="0" err="1"/>
              <a:t>edilir</a:t>
            </a:r>
            <a:r>
              <a:rPr lang="de-DE" dirty="0"/>
              <a:t>. </a:t>
            </a:r>
            <a:endParaRPr lang="tr-TR" dirty="0"/>
          </a:p>
          <a:p>
            <a:r>
              <a:rPr lang="de-DE" dirty="0" err="1"/>
              <a:t>Bu</a:t>
            </a:r>
            <a:r>
              <a:rPr lang="de-DE" dirty="0"/>
              <a:t> da </a:t>
            </a:r>
            <a:r>
              <a:rPr lang="de-DE" dirty="0" err="1"/>
              <a:t>flagella</a:t>
            </a:r>
            <a:r>
              <a:rPr lang="de-DE" dirty="0"/>
              <a:t> </a:t>
            </a:r>
            <a:r>
              <a:rPr lang="de-DE" dirty="0" err="1"/>
              <a:t>sentezi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hareketli</a:t>
            </a:r>
            <a:r>
              <a:rPr lang="de-DE" dirty="0"/>
              <a:t> </a:t>
            </a:r>
            <a:r>
              <a:rPr lang="de-DE" dirty="0" err="1"/>
              <a:t>hücre</a:t>
            </a:r>
            <a:r>
              <a:rPr lang="de-DE" dirty="0"/>
              <a:t> </a:t>
            </a:r>
            <a:r>
              <a:rPr lang="de-DE" dirty="0" err="1"/>
              <a:t>oluşumu</a:t>
            </a:r>
            <a:r>
              <a:rPr lang="de-DE" dirty="0"/>
              <a:t> </a:t>
            </a:r>
            <a:r>
              <a:rPr lang="de-DE" dirty="0" err="1"/>
              <a:t>için</a:t>
            </a:r>
            <a:r>
              <a:rPr lang="de-DE" dirty="0"/>
              <a:t> </a:t>
            </a:r>
            <a:r>
              <a:rPr lang="de-DE" dirty="0" err="1"/>
              <a:t>gerekli</a:t>
            </a:r>
            <a:r>
              <a:rPr lang="de-DE" dirty="0"/>
              <a:t> </a:t>
            </a:r>
            <a:r>
              <a:rPr lang="de-DE" dirty="0" err="1"/>
              <a:t>genleri</a:t>
            </a:r>
            <a:r>
              <a:rPr lang="de-DE" dirty="0"/>
              <a:t> aktive </a:t>
            </a:r>
            <a:r>
              <a:rPr lang="de-DE" dirty="0" err="1"/>
              <a:t>eder</a:t>
            </a:r>
            <a:r>
              <a:rPr lang="de-DE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924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Canlı</vt:lpstr>
      <vt:lpstr>Rickettsia</vt:lpstr>
      <vt:lpstr>Wolbachia</vt:lpstr>
      <vt:lpstr>Morfolojileri Olağandışı Özellikte olan Proteobacteria</vt:lpstr>
      <vt:lpstr>Bdellovibrio</vt:lpstr>
      <vt:lpstr>Kılıflı Proteobacteria</vt:lpstr>
      <vt:lpstr>PowerPoint Sunusu</vt:lpstr>
      <vt:lpstr>Tomurkculanan ve  Prostekalı/            Saplı Bacteria </vt:lpstr>
      <vt:lpstr>Caulobacter Farklılaşması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Rickettsia</dc:title>
  <dc:creator>sevgi</dc:creator>
  <cp:lastModifiedBy>sevgi</cp:lastModifiedBy>
  <cp:revision>1</cp:revision>
  <dcterms:created xsi:type="dcterms:W3CDTF">2020-01-07T09:32:21Z</dcterms:created>
  <dcterms:modified xsi:type="dcterms:W3CDTF">2020-01-07T09:32:35Z</dcterms:modified>
</cp:coreProperties>
</file>