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339" r:id="rId3"/>
    <p:sldId id="340" r:id="rId4"/>
    <p:sldId id="341" r:id="rId5"/>
    <p:sldId id="257" r:id="rId6"/>
    <p:sldId id="337" r:id="rId7"/>
    <p:sldId id="338" r:id="rId8"/>
    <p:sldId id="342" r:id="rId9"/>
    <p:sldId id="343" r:id="rId10"/>
    <p:sldId id="344" r:id="rId11"/>
    <p:sldId id="345" r:id="rId12"/>
    <p:sldId id="346" r:id="rId13"/>
    <p:sldId id="300"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4660"/>
  </p:normalViewPr>
  <p:slideViewPr>
    <p:cSldViewPr snapToGrid="0">
      <p:cViewPr varScale="1">
        <p:scale>
          <a:sx n="86" d="100"/>
          <a:sy n="86"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CB99F-ABC4-48A2-AF43-4E0532DA682D}" type="datetimeFigureOut">
              <a:rPr lang="tr-TR" smtClean="0"/>
              <a:t>21.01.2020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67FA6-F24F-4229-A7B0-BC8F25346AE4}" type="slidenum">
              <a:rPr lang="tr-TR" smtClean="0"/>
              <a:t>‹#›</a:t>
            </a:fld>
            <a:endParaRPr lang="tr-TR"/>
          </a:p>
        </p:txBody>
      </p:sp>
    </p:spTree>
    <p:extLst>
      <p:ext uri="{BB962C8B-B14F-4D97-AF65-F5344CB8AC3E}">
        <p14:creationId xmlns:p14="http://schemas.microsoft.com/office/powerpoint/2010/main" val="231183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3200" b="0" spc="-50" baseline="0">
                <a:solidFill>
                  <a:srgbClr val="204788"/>
                </a:solidFill>
                <a:latin typeface="Times New Roman" panose="02020603050405020304" pitchFamily="18" charset="0"/>
                <a:cs typeface="Times New Roman" panose="02020603050405020304" pitchFamily="18" charset="0"/>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1800" cap="all" spc="200" baseline="0">
                <a:solidFill>
                  <a:schemeClr val="tx2"/>
                </a:solidFill>
                <a:latin typeface="Times New Roman" panose="02020603050405020304" pitchFamily="18" charset="0"/>
                <a:cs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575BE1C9-D51A-4B5F-B120-1DD67716EB4F}" type="datetimeFigureOut">
              <a:rPr lang="tr-TR" smtClean="0"/>
              <a:t>21.01.2020</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D6901BDD-CF6E-4177-A51A-12208DFD373A}"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391" y="826686"/>
            <a:ext cx="1527835" cy="1527835"/>
          </a:xfrm>
          <a:prstGeom prst="rect">
            <a:avLst/>
          </a:prstGeom>
        </p:spPr>
      </p:pic>
      <p:sp>
        <p:nvSpPr>
          <p:cNvPr id="12" name="Metin kutusu 11"/>
          <p:cNvSpPr txBox="1"/>
          <p:nvPr/>
        </p:nvSpPr>
        <p:spPr>
          <a:xfrm>
            <a:off x="3929604" y="1051995"/>
            <a:ext cx="5188408" cy="1077218"/>
          </a:xfrm>
          <a:prstGeom prst="rect">
            <a:avLst/>
          </a:prstGeom>
          <a:noFill/>
        </p:spPr>
        <p:txBody>
          <a:bodyPr wrap="none" rtlCol="0">
            <a:spAutoFit/>
          </a:bodyPr>
          <a:lstStyle/>
          <a:p>
            <a:pPr algn="ctr"/>
            <a:r>
              <a:rPr lang="tr-TR" sz="3200" b="0" dirty="0">
                <a:solidFill>
                  <a:srgbClr val="204788"/>
                </a:solidFill>
                <a:latin typeface="Times New Roman" panose="02020603050405020304" pitchFamily="18" charset="0"/>
                <a:cs typeface="Times New Roman" panose="02020603050405020304" pitchFamily="18" charset="0"/>
              </a:rPr>
              <a:t>Ankara Üniversitesi</a:t>
            </a:r>
          </a:p>
          <a:p>
            <a:pPr algn="ctr"/>
            <a:r>
              <a:rPr lang="tr-TR" sz="3200" b="0" dirty="0">
                <a:solidFill>
                  <a:srgbClr val="204788"/>
                </a:solidFill>
                <a:latin typeface="Times New Roman" panose="02020603050405020304" pitchFamily="18" charset="0"/>
                <a:cs typeface="Times New Roman" panose="02020603050405020304" pitchFamily="18" charset="0"/>
              </a:rPr>
              <a:t>Nallıhan</a:t>
            </a:r>
            <a:r>
              <a:rPr lang="tr-TR" sz="3200" b="0" baseline="0" dirty="0">
                <a:solidFill>
                  <a:srgbClr val="204788"/>
                </a:solidFill>
                <a:latin typeface="Times New Roman" panose="02020603050405020304" pitchFamily="18" charset="0"/>
                <a:cs typeface="Times New Roman" panose="02020603050405020304" pitchFamily="18" charset="0"/>
              </a:rPr>
              <a:t> Meslek Yüksekokulu</a:t>
            </a:r>
            <a:endParaRPr lang="tr-TR" sz="32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7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75BE1C9-D51A-4B5F-B120-1DD67716EB4F}" type="datetimeFigureOut">
              <a:rPr lang="tr-TR" smtClean="0"/>
              <a:t>21.01.2020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6901BDD-CF6E-4177-A51A-12208DFD373A}" type="slidenum">
              <a:rPr lang="tr-TR" smtClean="0"/>
              <a:t>‹#›</a:t>
            </a:fld>
            <a:endParaRPr lang="tr-TR"/>
          </a:p>
        </p:txBody>
      </p:sp>
    </p:spTree>
    <p:extLst>
      <p:ext uri="{BB962C8B-B14F-4D97-AF65-F5344CB8AC3E}">
        <p14:creationId xmlns:p14="http://schemas.microsoft.com/office/powerpoint/2010/main" val="56528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75BE1C9-D51A-4B5F-B120-1DD67716EB4F}" type="datetimeFigureOut">
              <a:rPr lang="tr-TR" smtClean="0"/>
              <a:t>21.01.2020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6901BDD-CF6E-4177-A51A-12208DFD373A}" type="slidenum">
              <a:rPr lang="tr-TR" smtClean="0"/>
              <a:t>‹#›</a:t>
            </a:fld>
            <a:endParaRPr lang="tr-TR"/>
          </a:p>
        </p:txBody>
      </p:sp>
    </p:spTree>
    <p:extLst>
      <p:ext uri="{BB962C8B-B14F-4D97-AF65-F5344CB8AC3E}">
        <p14:creationId xmlns:p14="http://schemas.microsoft.com/office/powerpoint/2010/main" val="221583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a:t>Asıl başlık stili için tıklatın</a:t>
            </a:r>
            <a:endParaRPr lang="en-US" dirty="0"/>
          </a:p>
        </p:txBody>
      </p:sp>
      <p:sp>
        <p:nvSpPr>
          <p:cNvPr id="3" name="Content Placeholder 2"/>
          <p:cNvSpPr>
            <a:spLocks noGrp="1"/>
          </p:cNvSpPr>
          <p:nvPr>
            <p:ph idx="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vl2pPr>
              <a:defRPr>
                <a:solidFill>
                  <a:schemeClr val="bg2">
                    <a:lumMod val="25000"/>
                  </a:schemeClr>
                </a:solidFill>
                <a:latin typeface="Times New Roman" panose="02020603050405020304" pitchFamily="18" charset="0"/>
                <a:cs typeface="Times New Roman" panose="02020603050405020304" pitchFamily="18" charset="0"/>
              </a:defRPr>
            </a:lvl2pPr>
            <a:lvl3pPr>
              <a:defRPr>
                <a:solidFill>
                  <a:schemeClr val="bg2">
                    <a:lumMod val="25000"/>
                  </a:schemeClr>
                </a:solidFill>
                <a:latin typeface="Times New Roman" panose="02020603050405020304" pitchFamily="18" charset="0"/>
                <a:cs typeface="Times New Roman" panose="02020603050405020304" pitchFamily="18" charset="0"/>
              </a:defRPr>
            </a:lvl3pPr>
            <a:lvl4pPr>
              <a:defRPr>
                <a:solidFill>
                  <a:schemeClr val="bg2">
                    <a:lumMod val="25000"/>
                  </a:schemeClr>
                </a:solidFill>
                <a:latin typeface="Times New Roman" panose="02020603050405020304" pitchFamily="18" charset="0"/>
                <a:cs typeface="Times New Roman" panose="02020603050405020304" pitchFamily="18" charset="0"/>
              </a:defRPr>
            </a:lvl4pPr>
            <a:lvl5pPr>
              <a:defRPr>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575BE1C9-D51A-4B5F-B120-1DD67716EB4F}" type="datetimeFigureOut">
              <a:rPr lang="tr-TR" smtClean="0"/>
              <a:t>21.01.2020</a:t>
            </a:fld>
            <a:endParaRPr lang="tr-TR"/>
          </a:p>
        </p:txBody>
      </p:sp>
      <p:sp>
        <p:nvSpPr>
          <p:cNvPr id="5" name="Footer Placeholder 4"/>
          <p:cNvSpPr>
            <a:spLocks noGrp="1"/>
          </p:cNvSpPr>
          <p:nvPr>
            <p:ph type="ftr" sz="quarter" idx="1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D6901BDD-CF6E-4177-A51A-12208DFD373A}" type="slidenum">
              <a:rPr lang="tr-TR" smtClean="0"/>
              <a:t>‹#›</a:t>
            </a:fld>
            <a:endParaRPr lang="tr-TR"/>
          </a:p>
        </p:txBody>
      </p:sp>
    </p:spTree>
    <p:extLst>
      <p:ext uri="{BB962C8B-B14F-4D97-AF65-F5344CB8AC3E}">
        <p14:creationId xmlns:p14="http://schemas.microsoft.com/office/powerpoint/2010/main" val="416151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3600" b="0">
                <a:solidFill>
                  <a:srgbClr val="204788"/>
                </a:solidFill>
                <a:latin typeface="Times New Roman" panose="02020603050405020304" pitchFamily="18" charset="0"/>
                <a:cs typeface="Times New Roman" panose="02020603050405020304" pitchFamily="18" charset="0"/>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200" baseline="0">
                <a:solidFill>
                  <a:srgbClr val="204788"/>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575BE1C9-D51A-4B5F-B120-1DD67716EB4F}" type="datetimeFigureOut">
              <a:rPr lang="tr-TR" smtClean="0"/>
              <a:t>21.01.2020</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D6901BDD-CF6E-4177-A51A-12208DFD373A}"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97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75BE1C9-D51A-4B5F-B120-1DD67716EB4F}" type="datetimeFigureOut">
              <a:rPr lang="tr-TR" smtClean="0"/>
              <a:t>21.01.2020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6901BDD-CF6E-4177-A51A-12208DFD373A}" type="slidenum">
              <a:rPr lang="tr-TR" smtClean="0"/>
              <a:t>‹#›</a:t>
            </a:fld>
            <a:endParaRPr lang="tr-TR"/>
          </a:p>
        </p:txBody>
      </p:sp>
    </p:spTree>
    <p:extLst>
      <p:ext uri="{BB962C8B-B14F-4D97-AF65-F5344CB8AC3E}">
        <p14:creationId xmlns:p14="http://schemas.microsoft.com/office/powerpoint/2010/main" val="324924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5"/>
            <a:ext cx="4937760" cy="32867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75BE1C9-D51A-4B5F-B120-1DD67716EB4F}" type="datetimeFigureOut">
              <a:rPr lang="tr-TR" smtClean="0"/>
              <a:t>21.01.2020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6901BDD-CF6E-4177-A51A-12208DFD373A}" type="slidenum">
              <a:rPr lang="tr-TR" smtClean="0"/>
              <a:t>‹#›</a:t>
            </a:fld>
            <a:endParaRPr lang="tr-TR"/>
          </a:p>
        </p:txBody>
      </p:sp>
    </p:spTree>
    <p:extLst>
      <p:ext uri="{BB962C8B-B14F-4D97-AF65-F5344CB8AC3E}">
        <p14:creationId xmlns:p14="http://schemas.microsoft.com/office/powerpoint/2010/main" val="40484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04788"/>
                </a:solidFill>
                <a:latin typeface="Times New Roman" panose="02020603050405020304" pitchFamily="18" charset="0"/>
                <a:cs typeface="Times New Roman" panose="02020603050405020304" pitchFamily="18" charset="0"/>
              </a:defRPr>
            </a:lvl1p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75BE1C9-D51A-4B5F-B120-1DD67716EB4F}" type="datetimeFigureOut">
              <a:rPr lang="tr-TR" smtClean="0"/>
              <a:t>21.01.2020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6901BDD-CF6E-4177-A51A-12208DFD373A}" type="slidenum">
              <a:rPr lang="tr-TR" smtClean="0"/>
              <a:t>‹#›</a:t>
            </a:fld>
            <a:endParaRPr lang="tr-TR"/>
          </a:p>
        </p:txBody>
      </p:sp>
    </p:spTree>
    <p:extLst>
      <p:ext uri="{BB962C8B-B14F-4D97-AF65-F5344CB8AC3E}">
        <p14:creationId xmlns:p14="http://schemas.microsoft.com/office/powerpoint/2010/main" val="406791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75BE1C9-D51A-4B5F-B120-1DD67716EB4F}" type="datetimeFigureOut">
              <a:rPr lang="tr-TR" smtClean="0"/>
              <a:t>21.01.2020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D6901BDD-CF6E-4177-A51A-12208DFD373A}" type="slidenum">
              <a:rPr lang="tr-TR" smtClean="0"/>
              <a:t>‹#›</a:t>
            </a:fld>
            <a:endParaRPr lang="tr-TR"/>
          </a:p>
        </p:txBody>
      </p:sp>
    </p:spTree>
    <p:extLst>
      <p:ext uri="{BB962C8B-B14F-4D97-AF65-F5344CB8AC3E}">
        <p14:creationId xmlns:p14="http://schemas.microsoft.com/office/powerpoint/2010/main" val="161578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Times New Roman" panose="02020603050405020304" pitchFamily="18" charset="0"/>
                <a:cs typeface="Times New Roman" panose="02020603050405020304" pitchFamily="18" charset="0"/>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atin typeface="Times New Roman" panose="02020603050405020304" pitchFamily="18" charset="0"/>
                <a:cs typeface="Times New Roman" panose="02020603050405020304" pitchFamily="18" charset="0"/>
              </a:defRPr>
            </a:lvl1pPr>
          </a:lstStyle>
          <a:p>
            <a:fld id="{575BE1C9-D51A-4B5F-B120-1DD67716EB4F}" type="datetimeFigureOut">
              <a:rPr lang="tr-TR" smtClean="0"/>
              <a:t>21.01.2020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fld id="{D6901BDD-CF6E-4177-A51A-12208DFD373A}" type="slidenum">
              <a:rPr lang="tr-TR" smtClean="0"/>
              <a:t>‹#›</a:t>
            </a:fld>
            <a:endParaRPr lang="tr-TR"/>
          </a:p>
        </p:txBody>
      </p:sp>
    </p:spTree>
    <p:extLst>
      <p:ext uri="{BB962C8B-B14F-4D97-AF65-F5344CB8AC3E}">
        <p14:creationId xmlns:p14="http://schemas.microsoft.com/office/powerpoint/2010/main" val="91040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75BE1C9-D51A-4B5F-B120-1DD67716EB4F}" type="datetimeFigureOut">
              <a:rPr lang="tr-TR" smtClean="0"/>
              <a:t>21.01.2020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6901BDD-CF6E-4177-A51A-12208DFD373A}" type="slidenum">
              <a:rPr lang="tr-TR" smtClean="0"/>
              <a:t>‹#›</a:t>
            </a:fld>
            <a:endParaRPr lang="tr-TR"/>
          </a:p>
        </p:txBody>
      </p:sp>
    </p:spTree>
    <p:extLst>
      <p:ext uri="{BB962C8B-B14F-4D97-AF65-F5344CB8AC3E}">
        <p14:creationId xmlns:p14="http://schemas.microsoft.com/office/powerpoint/2010/main" val="291280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dirty="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204788"/>
                </a:solidFill>
                <a:latin typeface="Times New Roman" panose="02020603050405020304" pitchFamily="18" charset="0"/>
                <a:cs typeface="Times New Roman" panose="02020603050405020304" pitchFamily="18" charset="0"/>
              </a:defRPr>
            </a:lvl1pPr>
          </a:lstStyle>
          <a:p>
            <a:fld id="{575BE1C9-D51A-4B5F-B120-1DD67716EB4F}" type="datetimeFigureOut">
              <a:rPr lang="tr-TR" smtClean="0"/>
              <a:t>21.01.2020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204788"/>
                </a:solidFill>
                <a:latin typeface="Times New Roman" panose="02020603050405020304" pitchFamily="18" charset="0"/>
                <a:cs typeface="Times New Roman" panose="02020603050405020304" pitchFamily="18" charset="0"/>
              </a:defRPr>
            </a:lvl1pPr>
          </a:lstStyle>
          <a:p>
            <a:fld id="{D6901BDD-CF6E-4177-A51A-12208DFD373A}"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667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kern="1200" spc="-50"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204788"/>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204788"/>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46485" y="3567660"/>
            <a:ext cx="9144000" cy="706802"/>
          </a:xfrm>
        </p:spPr>
        <p:txBody>
          <a:bodyPr>
            <a:normAutofit fontScale="90000"/>
          </a:bodyPr>
          <a:lstStyle/>
          <a:p>
            <a:r>
              <a:rPr lang="tr-TR" dirty="0"/>
              <a:t/>
            </a:r>
            <a:br>
              <a:rPr lang="tr-TR" dirty="0"/>
            </a:br>
            <a:r>
              <a:rPr lang="tr-TR" dirty="0"/>
              <a:t> Yarı iletken </a:t>
            </a:r>
            <a:r>
              <a:rPr lang="tr-TR" dirty="0" smtClean="0"/>
              <a:t>malzemelerde </a:t>
            </a:r>
            <a:r>
              <a:rPr lang="tr-TR" dirty="0"/>
              <a:t>ve AC devrelerde diyot hesabı 	</a:t>
            </a:r>
          </a:p>
        </p:txBody>
      </p:sp>
      <p:sp>
        <p:nvSpPr>
          <p:cNvPr id="3" name="Alt Başlık 2"/>
          <p:cNvSpPr>
            <a:spLocks noGrp="1"/>
          </p:cNvSpPr>
          <p:nvPr>
            <p:ph type="subTitle" idx="1"/>
          </p:nvPr>
        </p:nvSpPr>
        <p:spPr>
          <a:xfrm>
            <a:off x="1748852" y="4347147"/>
            <a:ext cx="9144000" cy="771763"/>
          </a:xfrm>
        </p:spPr>
        <p:txBody>
          <a:bodyPr/>
          <a:lstStyle/>
          <a:p>
            <a:r>
              <a:rPr lang="tr-TR" dirty="0"/>
              <a:t>NET 115- Temel </a:t>
            </a:r>
            <a:r>
              <a:rPr lang="tr-TR" dirty="0" smtClean="0"/>
              <a:t>Elektronik</a:t>
            </a:r>
          </a:p>
          <a:p>
            <a:r>
              <a:rPr lang="tr-TR" dirty="0" err="1" smtClean="0"/>
              <a:t>Ö</a:t>
            </a:r>
            <a:r>
              <a:rPr lang="tr-TR" cap="none" dirty="0" err="1" smtClean="0"/>
              <a:t>ğr</a:t>
            </a:r>
            <a:r>
              <a:rPr lang="tr-TR" dirty="0"/>
              <a:t>. G</a:t>
            </a:r>
            <a:r>
              <a:rPr lang="tr-TR" cap="none" dirty="0"/>
              <a:t>ör</a:t>
            </a:r>
            <a:r>
              <a:rPr lang="tr-TR" dirty="0"/>
              <a:t>. </a:t>
            </a:r>
            <a:r>
              <a:rPr lang="tr-TR" dirty="0" smtClean="0"/>
              <a:t>Nuri Furkan koçak</a:t>
            </a:r>
            <a:endParaRPr lang="tr-TR" cap="none" dirty="0"/>
          </a:p>
        </p:txBody>
      </p:sp>
    </p:spTree>
    <p:extLst>
      <p:ext uri="{BB962C8B-B14F-4D97-AF65-F5344CB8AC3E}">
        <p14:creationId xmlns:p14="http://schemas.microsoft.com/office/powerpoint/2010/main" val="364990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53397" y="1879716"/>
            <a:ext cx="4512895" cy="4309211"/>
          </a:xfrm>
          <a:prstGeom prst="rect">
            <a:avLst/>
          </a:prstGeom>
        </p:spPr>
      </p:pic>
      <p:sp>
        <p:nvSpPr>
          <p:cNvPr id="6" name="Unvan 1"/>
          <p:cNvSpPr>
            <a:spLocks noGrp="1"/>
          </p:cNvSpPr>
          <p:nvPr>
            <p:ph type="title"/>
          </p:nvPr>
        </p:nvSpPr>
        <p:spPr>
          <a:xfrm>
            <a:off x="1097280" y="286603"/>
            <a:ext cx="10058400" cy="1450757"/>
          </a:xfrm>
        </p:spPr>
        <p:txBody>
          <a:bodyPr/>
          <a:lstStyle/>
          <a:p>
            <a:r>
              <a:rPr lang="tr-TR" dirty="0" smtClean="0"/>
              <a:t>Örnek;</a:t>
            </a:r>
            <a:endParaRPr lang="tr-TR" dirty="0"/>
          </a:p>
        </p:txBody>
      </p:sp>
    </p:spTree>
    <p:extLst>
      <p:ext uri="{BB962C8B-B14F-4D97-AF65-F5344CB8AC3E}">
        <p14:creationId xmlns:p14="http://schemas.microsoft.com/office/powerpoint/2010/main" val="176725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1097280" y="286603"/>
            <a:ext cx="10058400" cy="1450757"/>
          </a:xfrm>
        </p:spPr>
        <p:txBody>
          <a:bodyPr/>
          <a:lstStyle/>
          <a:p>
            <a:r>
              <a:rPr lang="tr-TR" dirty="0" smtClean="0"/>
              <a:t>Örnek;</a:t>
            </a:r>
            <a:endParaRPr lang="tr-TR" dirty="0"/>
          </a:p>
        </p:txBody>
      </p:sp>
      <p:pic>
        <p:nvPicPr>
          <p:cNvPr id="3" name="Resim 2"/>
          <p:cNvPicPr>
            <a:picLocks noChangeAspect="1"/>
          </p:cNvPicPr>
          <p:nvPr/>
        </p:nvPicPr>
        <p:blipFill>
          <a:blip r:embed="rId2"/>
          <a:stretch>
            <a:fillRect/>
          </a:stretch>
        </p:blipFill>
        <p:spPr>
          <a:xfrm>
            <a:off x="1097280" y="1935085"/>
            <a:ext cx="7256555" cy="4253842"/>
          </a:xfrm>
          <a:prstGeom prst="rect">
            <a:avLst/>
          </a:prstGeom>
        </p:spPr>
      </p:pic>
    </p:spTree>
    <p:extLst>
      <p:ext uri="{BB962C8B-B14F-4D97-AF65-F5344CB8AC3E}">
        <p14:creationId xmlns:p14="http://schemas.microsoft.com/office/powerpoint/2010/main" val="30338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97280" y="1921402"/>
            <a:ext cx="6976203" cy="4281532"/>
          </a:xfrm>
          <a:prstGeom prst="rect">
            <a:avLst/>
          </a:prstGeom>
        </p:spPr>
      </p:pic>
      <p:sp>
        <p:nvSpPr>
          <p:cNvPr id="5" name="Unvan 1"/>
          <p:cNvSpPr>
            <a:spLocks noGrp="1"/>
          </p:cNvSpPr>
          <p:nvPr>
            <p:ph type="title"/>
          </p:nvPr>
        </p:nvSpPr>
        <p:spPr>
          <a:xfrm>
            <a:off x="1097280" y="286603"/>
            <a:ext cx="10058400" cy="1450757"/>
          </a:xfrm>
        </p:spPr>
        <p:txBody>
          <a:bodyPr/>
          <a:lstStyle/>
          <a:p>
            <a:r>
              <a:rPr lang="tr-TR" dirty="0" smtClean="0"/>
              <a:t>Örnek;</a:t>
            </a:r>
            <a:endParaRPr lang="tr-TR" dirty="0"/>
          </a:p>
        </p:txBody>
      </p:sp>
    </p:spTree>
    <p:extLst>
      <p:ext uri="{BB962C8B-B14F-4D97-AF65-F5344CB8AC3E}">
        <p14:creationId xmlns:p14="http://schemas.microsoft.com/office/powerpoint/2010/main" val="113475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KAYNAKLAR</a:t>
            </a:r>
          </a:p>
        </p:txBody>
      </p:sp>
      <p:sp>
        <p:nvSpPr>
          <p:cNvPr id="3" name="İçerik Yer Tutucusu 2"/>
          <p:cNvSpPr>
            <a:spLocks noGrp="1"/>
          </p:cNvSpPr>
          <p:nvPr>
            <p:ph idx="1"/>
          </p:nvPr>
        </p:nvSpPr>
        <p:spPr>
          <a:xfrm>
            <a:off x="1097279" y="1845734"/>
            <a:ext cx="10394135" cy="4023360"/>
          </a:xfrm>
        </p:spPr>
        <p:txBody>
          <a:bodyPr>
            <a:normAutofit/>
          </a:bodyPr>
          <a:lstStyle/>
          <a:p>
            <a:pPr marL="457200" indent="-457200">
              <a:buAutoNum type="arabicPeriod"/>
            </a:pPr>
            <a:r>
              <a:rPr lang="tr-TR" dirty="0"/>
              <a:t>Dr. </a:t>
            </a:r>
            <a:r>
              <a:rPr lang="tr-TR" dirty="0" err="1"/>
              <a:t>Öğr</a:t>
            </a:r>
            <a:r>
              <a:rPr lang="tr-TR" dirty="0"/>
              <a:t>. Üyesi Tarık </a:t>
            </a:r>
            <a:r>
              <a:rPr lang="tr-TR" dirty="0" err="1"/>
              <a:t>Erfidan</a:t>
            </a:r>
            <a:r>
              <a:rPr lang="tr-TR" dirty="0"/>
              <a:t>, Kocaeli Üniversitesi, Elektrik Mühendisliği, Elektronik Ders Notu, Kocaeli 2012.</a:t>
            </a:r>
          </a:p>
          <a:p>
            <a:pPr marL="457200" indent="-457200">
              <a:buAutoNum type="arabicPeriod"/>
            </a:pPr>
            <a:r>
              <a:rPr lang="tr-TR" dirty="0"/>
              <a:t> Elektronik 1, H. S. Selek, Seçkin Yayınları, 2011. 	</a:t>
            </a:r>
          </a:p>
          <a:p>
            <a:pPr marL="457200" indent="-457200">
              <a:buAutoNum type="arabicPeriod"/>
            </a:pPr>
            <a:endParaRPr lang="tr-TR" dirty="0"/>
          </a:p>
        </p:txBody>
      </p:sp>
    </p:spTree>
    <p:extLst>
      <p:ext uri="{BB962C8B-B14F-4D97-AF65-F5344CB8AC3E}">
        <p14:creationId xmlns:p14="http://schemas.microsoft.com/office/powerpoint/2010/main" val="11432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Diyot Modelleri</a:t>
            </a:r>
            <a:endParaRPr lang="tr-TR" dirty="0"/>
          </a:p>
        </p:txBody>
      </p:sp>
      <p:sp>
        <p:nvSpPr>
          <p:cNvPr id="3" name="İçerik Yer Tutucusu 2"/>
          <p:cNvSpPr>
            <a:spLocks noGrp="1"/>
          </p:cNvSpPr>
          <p:nvPr>
            <p:ph idx="1"/>
          </p:nvPr>
        </p:nvSpPr>
        <p:spPr>
          <a:xfrm>
            <a:off x="1097280" y="1845734"/>
            <a:ext cx="5314671" cy="4023360"/>
          </a:xfrm>
        </p:spPr>
        <p:txBody>
          <a:bodyPr/>
          <a:lstStyle/>
          <a:p>
            <a:pPr algn="just"/>
            <a:r>
              <a:rPr lang="tr-TR" dirty="0"/>
              <a:t>Elektronik devrelerin tasarım ve analizinde probleme uygun model seçilmelidir. Eşdeğer</a:t>
            </a:r>
          </a:p>
          <a:p>
            <a:pPr algn="just"/>
            <a:r>
              <a:rPr lang="tr-TR" dirty="0"/>
              <a:t>devre (model) eleman yada sistemin gerçek </a:t>
            </a:r>
            <a:r>
              <a:rPr lang="tr-TR" dirty="0" err="1"/>
              <a:t>karekteristiğini</a:t>
            </a:r>
            <a:r>
              <a:rPr lang="tr-TR" dirty="0"/>
              <a:t> en iyi gösteren uygun</a:t>
            </a:r>
          </a:p>
          <a:p>
            <a:pPr algn="just"/>
            <a:r>
              <a:rPr lang="tr-TR" dirty="0"/>
              <a:t>elemanlar bütünüdür.</a:t>
            </a:r>
          </a:p>
          <a:p>
            <a:pPr algn="just"/>
            <a:r>
              <a:rPr lang="tr-TR" dirty="0"/>
              <a:t>DC Model : Çalışma noktasının belirlenmesinde</a:t>
            </a:r>
          </a:p>
          <a:p>
            <a:pPr algn="just"/>
            <a:r>
              <a:rPr lang="tr-TR" dirty="0"/>
              <a:t>AC Model : Giriş</a:t>
            </a:r>
            <a:r>
              <a:rPr lang="tr-TR" dirty="0"/>
              <a:t>-</a:t>
            </a:r>
            <a:r>
              <a:rPr lang="tr-TR" dirty="0"/>
              <a:t>çıkış empedansı, akım</a:t>
            </a:r>
            <a:r>
              <a:rPr lang="tr-TR" dirty="0"/>
              <a:t>-</a:t>
            </a:r>
            <a:r>
              <a:rPr lang="tr-TR" dirty="0"/>
              <a:t>gerilim ve güç kazancının belirlenmesinde</a:t>
            </a:r>
          </a:p>
          <a:p>
            <a:pPr algn="just"/>
            <a:r>
              <a:rPr lang="tr-TR" dirty="0"/>
              <a:t>kullanılır.</a:t>
            </a:r>
            <a:endParaRPr lang="tr-TR" dirty="0"/>
          </a:p>
        </p:txBody>
      </p:sp>
      <p:pic>
        <p:nvPicPr>
          <p:cNvPr id="4" name="Resim 3"/>
          <p:cNvPicPr>
            <a:picLocks noChangeAspect="1"/>
          </p:cNvPicPr>
          <p:nvPr/>
        </p:nvPicPr>
        <p:blipFill>
          <a:blip r:embed="rId2"/>
          <a:stretch>
            <a:fillRect/>
          </a:stretch>
        </p:blipFill>
        <p:spPr>
          <a:xfrm>
            <a:off x="6638274" y="2079910"/>
            <a:ext cx="4356905" cy="2692812"/>
          </a:xfrm>
          <a:prstGeom prst="rect">
            <a:avLst/>
          </a:prstGeom>
        </p:spPr>
      </p:pic>
    </p:spTree>
    <p:extLst>
      <p:ext uri="{BB962C8B-B14F-4D97-AF65-F5344CB8AC3E}">
        <p14:creationId xmlns:p14="http://schemas.microsoft.com/office/powerpoint/2010/main" val="350274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b="1" dirty="0" smtClean="0"/>
              <a:t>İletim Bölgesi : </a:t>
            </a:r>
            <a:r>
              <a:rPr lang="tr-TR" dirty="0" smtClean="0"/>
              <a:t>Silisyum diyot uçlarına uygulanan gerilim 0.7V ‘a ulaşmadan iletime </a:t>
            </a:r>
            <a:r>
              <a:rPr lang="tr-TR" dirty="0" err="1" smtClean="0"/>
              <a:t>giremiyeceğinden</a:t>
            </a:r>
            <a:r>
              <a:rPr lang="tr-TR" dirty="0" smtClean="0"/>
              <a:t> modele VT eklenir. Ancak VT bağımsız bir kaynak olmadığından diyot uçlarından 0.7V okunamaz. </a:t>
            </a:r>
            <a:r>
              <a:rPr lang="tr-TR" dirty="0" err="1" smtClean="0"/>
              <a:t>Diyodun</a:t>
            </a:r>
            <a:r>
              <a:rPr lang="tr-TR" dirty="0" smtClean="0"/>
              <a:t> iletim bölgesi için ortalama dirençte modele eklenir.</a:t>
            </a:r>
            <a:endParaRPr lang="tr-TR" dirty="0"/>
          </a:p>
        </p:txBody>
      </p:sp>
      <p:pic>
        <p:nvPicPr>
          <p:cNvPr id="4" name="Resim 3"/>
          <p:cNvPicPr>
            <a:picLocks noChangeAspect="1"/>
          </p:cNvPicPr>
          <p:nvPr/>
        </p:nvPicPr>
        <p:blipFill>
          <a:blip r:embed="rId2"/>
          <a:stretch>
            <a:fillRect/>
          </a:stretch>
        </p:blipFill>
        <p:spPr>
          <a:xfrm>
            <a:off x="1097279" y="2769658"/>
            <a:ext cx="8040856" cy="2175512"/>
          </a:xfrm>
          <a:prstGeom prst="rect">
            <a:avLst/>
          </a:prstGeom>
        </p:spPr>
      </p:pic>
      <p:sp>
        <p:nvSpPr>
          <p:cNvPr id="5" name="Dikdörtgen 4"/>
          <p:cNvSpPr/>
          <p:nvPr/>
        </p:nvSpPr>
        <p:spPr>
          <a:xfrm>
            <a:off x="1097279" y="5141824"/>
            <a:ext cx="9920125" cy="825867"/>
          </a:xfrm>
          <a:prstGeom prst="rect">
            <a:avLst/>
          </a:prstGeom>
        </p:spPr>
        <p:txBody>
          <a:bodyPr wrap="square">
            <a:spAutoFit/>
          </a:bodyPr>
          <a:lstStyle/>
          <a:p>
            <a:pPr>
              <a:lnSpc>
                <a:spcPct val="90000"/>
              </a:lnSpc>
              <a:spcBef>
                <a:spcPts val="1200"/>
              </a:spcBef>
              <a:spcAft>
                <a:spcPts val="200"/>
              </a:spcAft>
              <a:buClr>
                <a:schemeClr val="accent1"/>
              </a:buClr>
              <a:buSzPct val="100000"/>
            </a:pPr>
            <a:r>
              <a:rPr lang="tr-TR" sz="2000" dirty="0">
                <a:solidFill>
                  <a:schemeClr val="bg2">
                    <a:lumMod val="25000"/>
                  </a:schemeClr>
                </a:solidFill>
                <a:latin typeface="Times New Roman" panose="02020603050405020304" pitchFamily="18" charset="0"/>
                <a:cs typeface="Times New Roman" panose="02020603050405020304" pitchFamily="18" charset="0"/>
              </a:rPr>
              <a:t>Eşdeğer devre üzerindeki elemanlar, devredeki diğer elemanlara göre çok küçükse ihmal</a:t>
            </a:r>
          </a:p>
          <a:p>
            <a:pPr>
              <a:lnSpc>
                <a:spcPct val="90000"/>
              </a:lnSpc>
              <a:spcBef>
                <a:spcPts val="1200"/>
              </a:spcBef>
              <a:spcAft>
                <a:spcPts val="200"/>
              </a:spcAft>
              <a:buClr>
                <a:schemeClr val="accent1"/>
              </a:buClr>
              <a:buSzPct val="100000"/>
            </a:pPr>
            <a:r>
              <a:rPr lang="tr-TR" sz="2000" dirty="0">
                <a:solidFill>
                  <a:schemeClr val="bg2">
                    <a:lumMod val="25000"/>
                  </a:schemeClr>
                </a:solidFill>
                <a:latin typeface="Times New Roman" panose="02020603050405020304" pitchFamily="18" charset="0"/>
                <a:cs typeface="Times New Roman" panose="02020603050405020304" pitchFamily="18" charset="0"/>
              </a:rPr>
              <a:t>edilebilir.</a:t>
            </a:r>
          </a:p>
        </p:txBody>
      </p:sp>
    </p:spTree>
    <p:extLst>
      <p:ext uri="{BB962C8B-B14F-4D97-AF65-F5344CB8AC3E}">
        <p14:creationId xmlns:p14="http://schemas.microsoft.com/office/powerpoint/2010/main" val="86790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83187" y="441209"/>
            <a:ext cx="4285278" cy="5435484"/>
          </a:xfrm>
          <a:prstGeom prst="rect">
            <a:avLst/>
          </a:prstGeom>
        </p:spPr>
      </p:pic>
      <p:pic>
        <p:nvPicPr>
          <p:cNvPr id="5" name="Resim 4"/>
          <p:cNvPicPr>
            <a:picLocks noChangeAspect="1"/>
          </p:cNvPicPr>
          <p:nvPr/>
        </p:nvPicPr>
        <p:blipFill>
          <a:blip r:embed="rId3"/>
          <a:stretch>
            <a:fillRect/>
          </a:stretch>
        </p:blipFill>
        <p:spPr>
          <a:xfrm>
            <a:off x="5268465" y="954326"/>
            <a:ext cx="5916208" cy="4409249"/>
          </a:xfrm>
          <a:prstGeom prst="rect">
            <a:avLst/>
          </a:prstGeom>
        </p:spPr>
      </p:pic>
    </p:spTree>
    <p:extLst>
      <p:ext uri="{BB962C8B-B14F-4D97-AF65-F5344CB8AC3E}">
        <p14:creationId xmlns:p14="http://schemas.microsoft.com/office/powerpoint/2010/main" val="170145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3"/>
            <a:ext cx="11094720" cy="1450757"/>
          </a:xfrm>
        </p:spPr>
        <p:txBody>
          <a:bodyPr>
            <a:normAutofit/>
          </a:bodyPr>
          <a:lstStyle/>
          <a:p>
            <a:r>
              <a:rPr lang="tr-TR" b="1" dirty="0"/>
              <a:t>DC ve Statik Direnç :</a:t>
            </a:r>
            <a:endParaRPr lang="tr-TR" dirty="0"/>
          </a:p>
        </p:txBody>
      </p:sp>
      <p:sp>
        <p:nvSpPr>
          <p:cNvPr id="3" name="İçerik Yer Tutucusu 2"/>
          <p:cNvSpPr>
            <a:spLocks noGrp="1"/>
          </p:cNvSpPr>
          <p:nvPr>
            <p:ph idx="1"/>
          </p:nvPr>
        </p:nvSpPr>
        <p:spPr>
          <a:xfrm>
            <a:off x="1097280" y="1946725"/>
            <a:ext cx="10058400" cy="3755577"/>
          </a:xfrm>
        </p:spPr>
        <p:txBody>
          <a:bodyPr>
            <a:noAutofit/>
          </a:bodyPr>
          <a:lstStyle/>
          <a:p>
            <a:r>
              <a:rPr lang="tr-TR" dirty="0"/>
              <a:t>Diyotun do</a:t>
            </a:r>
            <a:r>
              <a:rPr lang="tr-TR" dirty="0"/>
              <a:t>ğru akım altında gösterdiğ</a:t>
            </a:r>
            <a:r>
              <a:rPr lang="tr-TR" dirty="0"/>
              <a:t>i </a:t>
            </a:r>
            <a:r>
              <a:rPr lang="tr-TR" dirty="0"/>
              <a:t>direnç değerine “statik</a:t>
            </a:r>
          </a:p>
          <a:p>
            <a:r>
              <a:rPr lang="tr-TR" dirty="0"/>
              <a:t>direnç” denir. </a:t>
            </a:r>
            <a:r>
              <a:rPr lang="tr-TR" dirty="0" smtClean="0"/>
              <a:t>Statik direnç (</a:t>
            </a:r>
            <a:r>
              <a:rPr lang="tr-TR" b="1" i="1" dirty="0" err="1" smtClean="0"/>
              <a:t>Rdc</a:t>
            </a:r>
            <a:r>
              <a:rPr lang="tr-TR" dirty="0" smtClean="0"/>
              <a:t>, </a:t>
            </a:r>
            <a:r>
              <a:rPr lang="tr-TR" b="1" i="1" dirty="0" err="1" smtClean="0"/>
              <a:t>Rs</a:t>
            </a:r>
            <a:r>
              <a:rPr lang="tr-TR" dirty="0" smtClean="0"/>
              <a:t>) aşağıdaki gibi formüle edilir.</a:t>
            </a:r>
          </a:p>
          <a:p>
            <a:endParaRPr lang="tr-TR" dirty="0"/>
          </a:p>
          <a:p>
            <a:endParaRPr lang="tr-TR" dirty="0" smtClean="0"/>
          </a:p>
          <a:p>
            <a:r>
              <a:rPr lang="tr-TR" dirty="0"/>
              <a:t>İletim bölgesinde çalışan bir </a:t>
            </a:r>
            <a:r>
              <a:rPr lang="tr-TR" dirty="0" err="1"/>
              <a:t>diyodun</a:t>
            </a:r>
            <a:r>
              <a:rPr lang="tr-TR" dirty="0"/>
              <a:t> DC direnci yüksek akım için azalır.</a:t>
            </a:r>
            <a:endParaRPr lang="tr-TR" dirty="0"/>
          </a:p>
        </p:txBody>
      </p:sp>
      <p:pic>
        <p:nvPicPr>
          <p:cNvPr id="4" name="Resim 3"/>
          <p:cNvPicPr>
            <a:picLocks noChangeAspect="1"/>
          </p:cNvPicPr>
          <p:nvPr/>
        </p:nvPicPr>
        <p:blipFill>
          <a:blip r:embed="rId2"/>
          <a:stretch>
            <a:fillRect/>
          </a:stretch>
        </p:blipFill>
        <p:spPr>
          <a:xfrm>
            <a:off x="1207468" y="2794541"/>
            <a:ext cx="1541177" cy="863059"/>
          </a:xfrm>
          <a:prstGeom prst="rect">
            <a:avLst/>
          </a:prstGeom>
        </p:spPr>
      </p:pic>
    </p:spTree>
    <p:extLst>
      <p:ext uri="{BB962C8B-B14F-4D97-AF65-F5344CB8AC3E}">
        <p14:creationId xmlns:p14="http://schemas.microsoft.com/office/powerpoint/2010/main" val="54935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smtClean="0"/>
              <a:t>Örnek: </a:t>
            </a:r>
            <a:r>
              <a:rPr lang="tr-TR" dirty="0" smtClean="0"/>
              <a:t>Şekilde </a:t>
            </a:r>
            <a:r>
              <a:rPr lang="tr-TR" dirty="0" err="1"/>
              <a:t>karekteristik</a:t>
            </a:r>
            <a:r>
              <a:rPr lang="tr-TR" dirty="0"/>
              <a:t> eğrisi verilen </a:t>
            </a:r>
            <a:r>
              <a:rPr lang="tr-TR" dirty="0" err="1"/>
              <a:t>diyodun</a:t>
            </a:r>
            <a:r>
              <a:rPr lang="tr-TR" dirty="0"/>
              <a:t> </a:t>
            </a:r>
            <a:r>
              <a:rPr lang="tr-TR" dirty="0" err="1"/>
              <a:t>aşagıdaki</a:t>
            </a:r>
            <a:r>
              <a:rPr lang="tr-TR" dirty="0"/>
              <a:t> noktalardaki DC direncini bulunuz.</a:t>
            </a:r>
          </a:p>
          <a:p>
            <a:r>
              <a:rPr lang="tr-TR" dirty="0"/>
              <a:t>(a) </a:t>
            </a:r>
            <a:r>
              <a:rPr lang="tr-TR" i="1" dirty="0"/>
              <a:t>ID </a:t>
            </a:r>
            <a:r>
              <a:rPr lang="tr-TR" dirty="0"/>
              <a:t>=</a:t>
            </a:r>
            <a:r>
              <a:rPr lang="tr-TR" dirty="0"/>
              <a:t>2 </a:t>
            </a:r>
            <a:r>
              <a:rPr lang="tr-TR" dirty="0" err="1"/>
              <a:t>mA</a:t>
            </a:r>
            <a:endParaRPr lang="tr-TR" dirty="0"/>
          </a:p>
          <a:p>
            <a:r>
              <a:rPr lang="tr-TR" dirty="0"/>
              <a:t>(b) </a:t>
            </a:r>
            <a:r>
              <a:rPr lang="tr-TR" i="1" dirty="0"/>
              <a:t>ID </a:t>
            </a:r>
            <a:r>
              <a:rPr lang="tr-TR" dirty="0"/>
              <a:t>= </a:t>
            </a:r>
            <a:r>
              <a:rPr lang="tr-TR" dirty="0"/>
              <a:t>20 </a:t>
            </a:r>
            <a:r>
              <a:rPr lang="tr-TR" dirty="0" err="1"/>
              <a:t>mA</a:t>
            </a:r>
            <a:endParaRPr lang="tr-TR" dirty="0"/>
          </a:p>
          <a:p>
            <a:r>
              <a:rPr lang="tr-TR" dirty="0"/>
              <a:t>(c) </a:t>
            </a:r>
            <a:r>
              <a:rPr lang="tr-TR" i="1" dirty="0"/>
              <a:t>VD</a:t>
            </a:r>
            <a:r>
              <a:rPr lang="tr-TR" dirty="0"/>
              <a:t>=</a:t>
            </a:r>
            <a:r>
              <a:rPr lang="tr-TR" dirty="0"/>
              <a:t>10 V</a:t>
            </a:r>
          </a:p>
        </p:txBody>
      </p:sp>
      <p:pic>
        <p:nvPicPr>
          <p:cNvPr id="4" name="Resim 3"/>
          <p:cNvPicPr>
            <a:picLocks noChangeAspect="1"/>
          </p:cNvPicPr>
          <p:nvPr/>
        </p:nvPicPr>
        <p:blipFill>
          <a:blip r:embed="rId2"/>
          <a:stretch>
            <a:fillRect/>
          </a:stretch>
        </p:blipFill>
        <p:spPr>
          <a:xfrm>
            <a:off x="2998262" y="2436065"/>
            <a:ext cx="3296160" cy="3165400"/>
          </a:xfrm>
          <a:prstGeom prst="rect">
            <a:avLst/>
          </a:prstGeom>
        </p:spPr>
      </p:pic>
    </p:spTree>
    <p:extLst>
      <p:ext uri="{BB962C8B-B14F-4D97-AF65-F5344CB8AC3E}">
        <p14:creationId xmlns:p14="http://schemas.microsoft.com/office/powerpoint/2010/main" val="43066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Çözüm;</a:t>
            </a:r>
            <a:endParaRPr lang="tr-TR" dirty="0"/>
          </a:p>
        </p:txBody>
      </p:sp>
      <p:pic>
        <p:nvPicPr>
          <p:cNvPr id="4" name="İçerik Yer Tutucusu 3"/>
          <p:cNvPicPr>
            <a:picLocks noGrp="1" noChangeAspect="1"/>
          </p:cNvPicPr>
          <p:nvPr>
            <p:ph idx="1"/>
          </p:nvPr>
        </p:nvPicPr>
        <p:blipFill>
          <a:blip r:embed="rId2"/>
          <a:stretch>
            <a:fillRect/>
          </a:stretch>
        </p:blipFill>
        <p:spPr>
          <a:xfrm>
            <a:off x="1097280" y="2030335"/>
            <a:ext cx="4043432" cy="3598400"/>
          </a:xfrm>
          <a:prstGeom prst="rect">
            <a:avLst/>
          </a:prstGeom>
        </p:spPr>
      </p:pic>
    </p:spTree>
    <p:extLst>
      <p:ext uri="{BB962C8B-B14F-4D97-AF65-F5344CB8AC3E}">
        <p14:creationId xmlns:p14="http://schemas.microsoft.com/office/powerpoint/2010/main" val="278336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AC Devrelerde Diyot</a:t>
            </a:r>
            <a:endParaRPr lang="tr-TR" dirty="0"/>
          </a:p>
        </p:txBody>
      </p:sp>
      <p:sp>
        <p:nvSpPr>
          <p:cNvPr id="3" name="İçerik Yer Tutucusu 2"/>
          <p:cNvSpPr>
            <a:spLocks noGrp="1"/>
          </p:cNvSpPr>
          <p:nvPr>
            <p:ph idx="1"/>
          </p:nvPr>
        </p:nvSpPr>
        <p:spPr/>
        <p:txBody>
          <a:bodyPr/>
          <a:lstStyle/>
          <a:p>
            <a:pPr algn="just"/>
            <a:r>
              <a:rPr lang="tr-TR" dirty="0" smtClean="0"/>
              <a:t>Diyotlar eşik gerilimine kadar iletime geçmedikleri gibi giriş sinyallerinin tepe değerlerinden ede eşik gerilime kadar kayba neden olurlar. AC sinyaller ideal diyot kullanılan devrelerde uygulanırsa, yukarıda bahsedilen kayıp ve sorunlar söz konusu olmaz.</a:t>
            </a:r>
          </a:p>
          <a:p>
            <a:pPr algn="just"/>
            <a:r>
              <a:rPr lang="tr-TR" dirty="0" smtClean="0"/>
              <a:t>Örnek; </a:t>
            </a:r>
            <a:endParaRPr lang="tr-TR" dirty="0"/>
          </a:p>
        </p:txBody>
      </p:sp>
      <p:pic>
        <p:nvPicPr>
          <p:cNvPr id="4" name="Resim 3"/>
          <p:cNvPicPr>
            <a:picLocks noChangeAspect="1"/>
          </p:cNvPicPr>
          <p:nvPr/>
        </p:nvPicPr>
        <p:blipFill>
          <a:blip r:embed="rId2"/>
          <a:stretch>
            <a:fillRect/>
          </a:stretch>
        </p:blipFill>
        <p:spPr>
          <a:xfrm>
            <a:off x="1999260" y="2910262"/>
            <a:ext cx="5683630" cy="2958832"/>
          </a:xfrm>
          <a:prstGeom prst="rect">
            <a:avLst/>
          </a:prstGeom>
        </p:spPr>
      </p:pic>
    </p:spTree>
    <p:extLst>
      <p:ext uri="{BB962C8B-B14F-4D97-AF65-F5344CB8AC3E}">
        <p14:creationId xmlns:p14="http://schemas.microsoft.com/office/powerpoint/2010/main" val="113641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46584" y="1857884"/>
            <a:ext cx="4886587" cy="4255627"/>
          </a:xfrm>
          <a:prstGeom prst="rect">
            <a:avLst/>
          </a:prstGeom>
        </p:spPr>
      </p:pic>
      <p:sp>
        <p:nvSpPr>
          <p:cNvPr id="5" name="Unvan 1"/>
          <p:cNvSpPr>
            <a:spLocks noGrp="1"/>
          </p:cNvSpPr>
          <p:nvPr>
            <p:ph type="title"/>
          </p:nvPr>
        </p:nvSpPr>
        <p:spPr>
          <a:xfrm>
            <a:off x="1097280" y="286603"/>
            <a:ext cx="10058400" cy="1450757"/>
          </a:xfrm>
        </p:spPr>
        <p:txBody>
          <a:bodyPr/>
          <a:lstStyle/>
          <a:p>
            <a:r>
              <a:rPr lang="tr-TR" dirty="0" smtClean="0"/>
              <a:t>Örnek;</a:t>
            </a:r>
            <a:endParaRPr lang="tr-TR" dirty="0"/>
          </a:p>
        </p:txBody>
      </p:sp>
    </p:spTree>
    <p:extLst>
      <p:ext uri="{BB962C8B-B14F-4D97-AF65-F5344CB8AC3E}">
        <p14:creationId xmlns:p14="http://schemas.microsoft.com/office/powerpoint/2010/main" val="94134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acik">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emaacik" id="{5FBA6BAB-3C3C-467B-A92E-FE4BE3482913}" vid="{13BE5C17-C18C-4C10-8ECA-B8C51E3C202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2867</TotalTime>
  <Words>273</Words>
  <Application>Microsoft Office PowerPoint</Application>
  <PresentationFormat>Geniş ekran</PresentationFormat>
  <Paragraphs>34</Paragraphs>
  <Slides>13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13</vt:i4>
      </vt:variant>
    </vt:vector>
  </HeadingPairs>
  <TitlesOfParts>
    <vt:vector size="16" baseType="lpstr">
      <vt:lpstr>Calibri</vt:lpstr>
      <vt:lpstr>Times New Roman</vt:lpstr>
      <vt:lpstr>temaacik</vt:lpstr>
      <vt:lpstr>  Yarı iletken malzemelerde ve AC devrelerde diyot hesabı  </vt:lpstr>
      <vt:lpstr>Diyot Modelleri</vt:lpstr>
      <vt:lpstr>PowerPoint Sunusu</vt:lpstr>
      <vt:lpstr>PowerPoint Sunusu</vt:lpstr>
      <vt:lpstr>DC ve Statik Direnç :</vt:lpstr>
      <vt:lpstr>PowerPoint Sunusu</vt:lpstr>
      <vt:lpstr>Çözüm;</vt:lpstr>
      <vt:lpstr>AC Devrelerde Diyot</vt:lpstr>
      <vt:lpstr>Örnek;</vt:lpstr>
      <vt:lpstr>Örnek;</vt:lpstr>
      <vt:lpstr>Örnek;</vt:lpstr>
      <vt:lpstr>Örnek;</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NBP103-Programlama Temelleri Ders Notu</dc:title>
  <dc:creator>BAP2</dc:creator>
  <cp:lastModifiedBy>Furkan KOÇAK</cp:lastModifiedBy>
  <cp:revision>141</cp:revision>
  <dcterms:created xsi:type="dcterms:W3CDTF">2017-11-13T19:25:20Z</dcterms:created>
  <dcterms:modified xsi:type="dcterms:W3CDTF">2020-01-21T12:53:40Z</dcterms:modified>
</cp:coreProperties>
</file>