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323" r:id="rId12"/>
    <p:sldId id="314" r:id="rId13"/>
    <p:sldId id="322" r:id="rId14"/>
    <p:sldId id="324" r:id="rId15"/>
    <p:sldId id="326" r:id="rId16"/>
    <p:sldId id="325" r:id="rId17"/>
    <p:sldId id="266" r:id="rId18"/>
    <p:sldId id="267" r:id="rId19"/>
    <p:sldId id="268" r:id="rId20"/>
    <p:sldId id="270" r:id="rId21"/>
    <p:sldId id="271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93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15" r:id="rId48"/>
    <p:sldId id="316" r:id="rId49"/>
    <p:sldId id="317" r:id="rId50"/>
    <p:sldId id="318" r:id="rId51"/>
    <p:sldId id="321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CC9C-D8D0-D14B-9455-0803946EA7A6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6EEA0-7543-384E-8918-CE451DFB4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7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E4E1FE0-6B3F-F444-9B54-5C5403D49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827EF-2AF9-BE4E-A3D5-D5984A5A3886}" type="slidenum">
              <a:rPr lang="tr-TR" altLang="tr-TR" smtClean="0"/>
              <a:pPr>
                <a:spcBef>
                  <a:spcPct val="0"/>
                </a:spcBef>
              </a:pPr>
              <a:t>12</a:t>
            </a:fld>
            <a:endParaRPr lang="tr-TR" altLang="tr-T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46EB43F-8A1D-B943-83C7-F55ECCA5E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E755CC-A011-DD42-8609-0E1398114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8DF5-DCDF-5448-93BA-3F4CF86B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2CAA5-0DA2-A148-AA3A-FF61EC994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45932-3655-314D-928B-AE54EF48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7F59-5C16-4C43-9795-6B29C5E5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B879-9808-CB40-84E9-2B7E60C2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06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4CA1-6E0C-864E-B409-781C2F8C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BE7E2-5C49-9B49-BB6B-8EA6CF49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C289-CA25-7D48-AA81-DA5DB398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A6E8-982D-024B-A71F-903E2CA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507FB-7AD4-E04D-849E-C3C45C90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BE2C4-0C23-5142-873B-B164053F9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2C07D-B51A-C04A-B754-90E88326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2F89-8204-7B43-B8B6-12336378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84759-8963-6242-BA31-FB9BCB3D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C6B99-8EFD-4F41-9E93-C8A407D3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02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5117-00FF-E748-BFDA-1971E447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CA8B-CC76-A345-A19B-1E9F20D4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D9F5-823A-514C-9B98-8010EE1F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14BE-B661-FD49-9EDF-91D3DDAE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FC2A-2AA2-094A-A691-E160B565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3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F7C2-974A-A546-A12E-321C0D2B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E813-0D4B-394D-AA2A-8389F5F06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6DB8-FF39-2246-9C50-D02AAAB2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B9C4-4115-3C4B-BB9F-E6EEE4D6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301E-D331-F349-8EC5-87BF6418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61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6D1B-3EFA-814C-BD67-E9C85D44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F45D-9493-7A4B-B89F-D4015B9C8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7C059-C477-5A4D-972F-BDFBEAB6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D3D27-CA8C-0F45-8668-EFCF0EDB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119E0-4D8E-C54B-BFB5-B1399B8D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65611-F141-7C4D-BCFB-93B70BD2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8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2607-DC64-E44D-9D84-8E9DFD9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408AC-6F20-6B43-AF74-376CC1D73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A9E26-9EFC-5749-A10B-2C4ACA190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D743-31FB-3945-B7BE-417481ECD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EC709-5E63-0E47-8623-611BEA089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4E39F-11C3-5F44-86F2-3628B0CE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5B07B-D277-694F-AF42-0C84B01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32A4E-75ED-5349-A7B9-D9E939B6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57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5296-2218-6146-BF26-938042A1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E94C7-6773-914E-81A1-D0986CBB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DC8C-7A82-BF4B-867B-23673DA5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D7335-580F-D44C-A359-82EBCBCE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4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6C0FB-2363-ED40-BD1F-2A7D847C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C57E1-1ACE-CE49-9236-36BEBD0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C7485-4296-8A46-B2DB-74E3E626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2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E84-4FD4-6945-8AC5-ED1B4C91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A88C-BE89-0848-BD91-E60D7EAC9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FB448-EB94-254D-93A2-5777EB89A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103F7-A6F3-704C-A296-7FD91A62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7C7B6-62FA-014F-A463-C6C9275C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FF610-0C94-F643-81E2-B1906BBC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9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4CFA-740D-B941-816C-B7A74596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B7BB2-5130-2C4F-9D46-FFC6CE4A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58339-8000-E344-8013-1C794A480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9C7BD-B723-E845-B553-43E50296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989AB-28B4-7B46-A7FA-12726604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A3C9E-DB5C-7147-BDE6-93F9846A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68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1188D-50FE-2F4E-99EA-87EE41B9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A7CC0-2330-524C-AACC-3AFC7C1C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9055-A3A7-6948-BAC8-420A974EB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D92D-1B77-9544-9EF2-E436C3D5A828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1F51-E47F-DA4C-B593-01E2669E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43AD-95FE-C342-817F-6942DFC4D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85DE-0839-8340-8A13-2503EAD6F8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8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81C0-A18E-6E49-A13D-B5E5002D9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Solunum Sistemi Acilleri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B6970-1641-9742-A710-401D7944B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Aslıhan Gürün Kaya</a:t>
            </a:r>
          </a:p>
        </p:txBody>
      </p:sp>
    </p:spTree>
    <p:extLst>
      <p:ext uri="{BB962C8B-B14F-4D97-AF65-F5344CB8AC3E}">
        <p14:creationId xmlns:p14="http://schemas.microsoft.com/office/powerpoint/2010/main" val="274585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806C-0A11-5446-9F3C-895BD823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Hemoptizi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BBBA-7369-4942-B610-D63EC18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3301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Enfeksiyonlar</a:t>
            </a:r>
          </a:p>
          <a:p>
            <a:pPr marL="457200" lvl="1" indent="0">
              <a:buNone/>
            </a:pPr>
            <a:r>
              <a:rPr lang="tr-TR" dirty="0" err="1"/>
              <a:t>Pnömoni</a:t>
            </a:r>
            <a:r>
              <a:rPr lang="tr-TR" dirty="0"/>
              <a:t>, tüberküloz, akciğer </a:t>
            </a:r>
            <a:r>
              <a:rPr lang="tr-TR" dirty="0" err="1"/>
              <a:t>absesi</a:t>
            </a:r>
            <a:r>
              <a:rPr lang="tr-TR" dirty="0"/>
              <a:t>, </a:t>
            </a:r>
            <a:r>
              <a:rPr lang="tr-TR" dirty="0" err="1"/>
              <a:t>bronşektazi</a:t>
            </a:r>
            <a:r>
              <a:rPr lang="tr-TR" dirty="0"/>
              <a:t>, </a:t>
            </a:r>
            <a:r>
              <a:rPr lang="tr-TR" dirty="0" err="1"/>
              <a:t>fungal</a:t>
            </a:r>
            <a:r>
              <a:rPr lang="tr-TR" dirty="0"/>
              <a:t> </a:t>
            </a:r>
            <a:r>
              <a:rPr lang="tr-TR" dirty="0" err="1"/>
              <a:t>enfeskiyonlar</a:t>
            </a:r>
            <a:endParaRPr lang="tr-TR" dirty="0"/>
          </a:p>
          <a:p>
            <a:r>
              <a:rPr lang="tr-TR" dirty="0" err="1"/>
              <a:t>Maligniteler</a:t>
            </a:r>
            <a:endParaRPr lang="tr-TR" dirty="0"/>
          </a:p>
          <a:p>
            <a:pPr marL="457200" lvl="1" indent="0">
              <a:buNone/>
            </a:pPr>
            <a:r>
              <a:rPr lang="tr-TR" dirty="0" err="1"/>
              <a:t>Primer</a:t>
            </a:r>
            <a:r>
              <a:rPr lang="tr-TR" dirty="0"/>
              <a:t> akciğer kanserleri, </a:t>
            </a:r>
            <a:r>
              <a:rPr lang="tr-TR" dirty="0" err="1"/>
              <a:t>metastatik</a:t>
            </a:r>
            <a:r>
              <a:rPr lang="tr-TR" dirty="0"/>
              <a:t> kanserler</a:t>
            </a:r>
          </a:p>
          <a:p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hemoraji</a:t>
            </a:r>
            <a:endParaRPr lang="tr-TR" dirty="0"/>
          </a:p>
          <a:p>
            <a:pPr marL="457200" lvl="1" indent="0">
              <a:buNone/>
            </a:pPr>
            <a:r>
              <a:rPr lang="tr-TR" dirty="0" err="1"/>
              <a:t>Vaskülitler</a:t>
            </a:r>
            <a:r>
              <a:rPr lang="tr-TR" dirty="0"/>
              <a:t> (Behçet, </a:t>
            </a:r>
            <a:r>
              <a:rPr lang="tr-TR" dirty="0" err="1"/>
              <a:t>granülomatoz</a:t>
            </a:r>
            <a:r>
              <a:rPr lang="tr-TR" dirty="0"/>
              <a:t> </a:t>
            </a:r>
            <a:r>
              <a:rPr lang="tr-TR" dirty="0" err="1"/>
              <a:t>polianjit</a:t>
            </a:r>
            <a:r>
              <a:rPr lang="tr-TR" dirty="0"/>
              <a:t>,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Pasture</a:t>
            </a:r>
            <a:r>
              <a:rPr lang="tr-TR" dirty="0"/>
              <a:t>), SLE, </a:t>
            </a:r>
          </a:p>
          <a:p>
            <a:r>
              <a:rPr lang="tr-TR" dirty="0"/>
              <a:t> İlaçlar</a:t>
            </a:r>
          </a:p>
          <a:p>
            <a:pPr marL="457200" lvl="1" indent="0">
              <a:buNone/>
            </a:pPr>
            <a:r>
              <a:rPr lang="tr-TR" dirty="0"/>
              <a:t>İlaç ilişkili </a:t>
            </a:r>
            <a:r>
              <a:rPr lang="tr-TR" dirty="0" err="1"/>
              <a:t>vaskülit-pnömonit</a:t>
            </a:r>
            <a:r>
              <a:rPr lang="tr-TR" dirty="0"/>
              <a:t>, </a:t>
            </a:r>
            <a:r>
              <a:rPr lang="tr-TR" dirty="0" err="1"/>
              <a:t>antikoagülan-antiagregan</a:t>
            </a:r>
            <a:r>
              <a:rPr lang="tr-TR" dirty="0"/>
              <a:t> kullanımı</a:t>
            </a:r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endParaRPr lang="tr-TR" dirty="0"/>
          </a:p>
          <a:p>
            <a:r>
              <a:rPr lang="tr-TR" dirty="0"/>
              <a:t>Mitral </a:t>
            </a:r>
            <a:r>
              <a:rPr lang="tr-TR" dirty="0" err="1"/>
              <a:t>stenoz</a:t>
            </a:r>
            <a:endParaRPr lang="tr-TR" dirty="0"/>
          </a:p>
          <a:p>
            <a:r>
              <a:rPr lang="tr-TR" dirty="0"/>
              <a:t>AV </a:t>
            </a:r>
            <a:r>
              <a:rPr lang="tr-TR" dirty="0" err="1"/>
              <a:t>malformasyonlar</a:t>
            </a:r>
            <a:endParaRPr lang="tr-TR" dirty="0"/>
          </a:p>
          <a:p>
            <a:r>
              <a:rPr lang="tr-TR" dirty="0"/>
              <a:t>Travmalar</a:t>
            </a:r>
          </a:p>
        </p:txBody>
      </p:sp>
    </p:spTree>
    <p:extLst>
      <p:ext uri="{BB962C8B-B14F-4D97-AF65-F5344CB8AC3E}">
        <p14:creationId xmlns:p14="http://schemas.microsoft.com/office/powerpoint/2010/main" val="413794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F8D7-ECDD-6642-9B8A-37313525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Solunum Yetmezliği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B7A8-4FB4-9042-A90D-001DF459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dirty="0" err="1"/>
              <a:t>Hipoksemik</a:t>
            </a:r>
            <a:r>
              <a:rPr lang="tr-TR" altLang="tr-TR" dirty="0"/>
              <a:t> SY (Tip 1)</a:t>
            </a:r>
          </a:p>
          <a:p>
            <a:pPr lvl="1"/>
            <a:r>
              <a:rPr lang="tr-TR" altLang="tr-TR" sz="2800" dirty="0"/>
              <a:t>Solunum yetmezliğinin en sık formu</a:t>
            </a:r>
          </a:p>
          <a:p>
            <a:pPr marL="457200" lvl="1" indent="0">
              <a:buNone/>
            </a:pPr>
            <a:r>
              <a:rPr lang="tr-TR" altLang="tr-TR" sz="2800" dirty="0"/>
              <a:t>PaO2&lt; 60 </a:t>
            </a:r>
            <a:r>
              <a:rPr lang="tr-TR" altLang="tr-TR" sz="2800" dirty="0" err="1"/>
              <a:t>mmHg</a:t>
            </a:r>
            <a:endParaRPr lang="tr-TR" altLang="tr-TR" sz="2800" dirty="0"/>
          </a:p>
          <a:p>
            <a:pPr marL="457200" lvl="1" indent="0">
              <a:buNone/>
            </a:pPr>
            <a:r>
              <a:rPr lang="tr-TR" altLang="tr-TR" sz="2800" dirty="0"/>
              <a:t>Normal/düşük PaCO2,   normal/yüksek </a:t>
            </a:r>
            <a:r>
              <a:rPr lang="tr-TR" altLang="tr-TR" sz="2800" dirty="0" err="1"/>
              <a:t>pH</a:t>
            </a:r>
            <a:endParaRPr lang="tr-TR" altLang="tr-TR" sz="2800" dirty="0"/>
          </a:p>
          <a:p>
            <a:pPr marL="457200" lvl="1" indent="0">
              <a:buNone/>
            </a:pPr>
            <a:r>
              <a:rPr lang="tr-TR" altLang="tr-TR" sz="2800" dirty="0"/>
              <a:t>V/</a:t>
            </a:r>
            <a:r>
              <a:rPr lang="tr-TR" altLang="tr-TR" sz="2800" dirty="0" err="1"/>
              <a:t>Q</a:t>
            </a:r>
            <a:r>
              <a:rPr lang="tr-TR" altLang="tr-TR" sz="2800" dirty="0"/>
              <a:t> dengesizliği, </a:t>
            </a:r>
            <a:r>
              <a:rPr lang="tr-TR" altLang="tr-TR" sz="2800" dirty="0" err="1"/>
              <a:t>şant</a:t>
            </a:r>
            <a:r>
              <a:rPr lang="tr-TR" altLang="tr-TR" sz="2800" dirty="0"/>
              <a:t>, difüzyon bozukluğu</a:t>
            </a:r>
          </a:p>
          <a:p>
            <a:pPr marL="0" indent="0">
              <a:buNone/>
            </a:pPr>
            <a:r>
              <a:rPr lang="tr-TR" altLang="tr-TR" dirty="0" err="1"/>
              <a:t>Hiperkapnik</a:t>
            </a:r>
            <a:r>
              <a:rPr lang="tr-TR" altLang="tr-TR" dirty="0"/>
              <a:t> SY (Tip 2)</a:t>
            </a:r>
          </a:p>
          <a:p>
            <a:r>
              <a:rPr lang="tr-TR" dirty="0"/>
              <a:t>PaCO2 &gt; 45 </a:t>
            </a:r>
            <a:r>
              <a:rPr lang="tr-TR" dirty="0" err="1"/>
              <a:t>mmHg</a:t>
            </a:r>
            <a:r>
              <a:rPr lang="tr-TR" dirty="0"/>
              <a:t>, PaO2 &lt; 60 </a:t>
            </a:r>
            <a:r>
              <a:rPr lang="tr-TR" dirty="0" err="1"/>
              <a:t>mmHg</a:t>
            </a:r>
            <a:endParaRPr lang="tr-TR" dirty="0"/>
          </a:p>
          <a:p>
            <a:r>
              <a:rPr lang="tr-TR" dirty="0"/>
              <a:t>V/</a:t>
            </a:r>
            <a:r>
              <a:rPr lang="tr-TR" dirty="0" err="1"/>
              <a:t>Q</a:t>
            </a:r>
            <a:r>
              <a:rPr lang="tr-TR" dirty="0"/>
              <a:t> dengesizliği-</a:t>
            </a:r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hipoventilasyon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8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9E9614E-DE7B-4542-8A60-92754D8F8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152401"/>
            <a:ext cx="9632950" cy="1260475"/>
          </a:xfrm>
        </p:spPr>
        <p:txBody>
          <a:bodyPr/>
          <a:lstStyle/>
          <a:p>
            <a:pPr eaLnBrk="1" hangingPunct="1"/>
            <a:r>
              <a:rPr lang="tr-TR" altLang="tr-TR" sz="3600" b="1" dirty="0"/>
              <a:t>Solunum yetmezliğinin varlığının belirlenmesi;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6726F0A-1877-C745-B915-B990C6BCFC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00201"/>
            <a:ext cx="10287000" cy="2793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b="1" dirty="0"/>
              <a:t>    Arter Kan Gazı;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Oksijen </a:t>
            </a:r>
            <a:r>
              <a:rPr lang="tr-TR" altLang="tr-TR" sz="2400" dirty="0" err="1"/>
              <a:t>parsiyel</a:t>
            </a:r>
            <a:r>
              <a:rPr lang="tr-TR" altLang="tr-TR" sz="2400" dirty="0"/>
              <a:t> basıncı (</a:t>
            </a:r>
            <a:r>
              <a:rPr lang="tr-TR" altLang="tr-TR" sz="2400" dirty="0" err="1"/>
              <a:t>Pa</a:t>
            </a:r>
            <a:r>
              <a:rPr lang="tr-TR" altLang="tr-TR" sz="2400" dirty="0"/>
              <a:t> O2)  80 </a:t>
            </a:r>
            <a:r>
              <a:rPr lang="tr-TR" altLang="tr-TR" sz="2400" dirty="0" err="1"/>
              <a:t>mmHg</a:t>
            </a:r>
            <a:r>
              <a:rPr lang="tr-TR" altLang="tr-TR" sz="2400" dirty="0"/>
              <a:t>. ve altında olması </a:t>
            </a:r>
            <a:r>
              <a:rPr lang="tr-TR" altLang="tr-TR" sz="2400" dirty="0" err="1"/>
              <a:t>hipoksemiyi</a:t>
            </a:r>
            <a:r>
              <a:rPr lang="tr-TR" altLang="tr-TR" sz="2400" dirty="0"/>
              <a:t> gösterir.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Karbondioksit </a:t>
            </a:r>
            <a:r>
              <a:rPr lang="tr-TR" altLang="tr-TR" sz="2400" dirty="0" err="1"/>
              <a:t>parsiyel</a:t>
            </a:r>
            <a:r>
              <a:rPr lang="tr-TR" altLang="tr-TR" sz="2400" dirty="0"/>
              <a:t> basıncı ( </a:t>
            </a:r>
            <a:r>
              <a:rPr lang="tr-TR" altLang="tr-TR" sz="2400" dirty="0" err="1"/>
              <a:t>Pa</a:t>
            </a:r>
            <a:r>
              <a:rPr lang="tr-TR" altLang="tr-TR" sz="2400" dirty="0"/>
              <a:t> CO2=35-45 </a:t>
            </a:r>
            <a:r>
              <a:rPr lang="tr-TR" altLang="tr-TR" sz="2400" dirty="0" err="1"/>
              <a:t>mmHg’dir</a:t>
            </a:r>
            <a:r>
              <a:rPr lang="tr-TR" altLang="tr-TR" sz="2400" dirty="0"/>
              <a:t>) 45 </a:t>
            </a:r>
            <a:r>
              <a:rPr lang="tr-TR" altLang="tr-TR" sz="2400" dirty="0" err="1"/>
              <a:t>mmHg</a:t>
            </a:r>
            <a:r>
              <a:rPr lang="tr-TR" altLang="tr-TR" sz="2400" dirty="0"/>
              <a:t>. ve üzerinde olması </a:t>
            </a:r>
            <a:r>
              <a:rPr lang="tr-TR" altLang="tr-TR" sz="2400" dirty="0" err="1"/>
              <a:t>hiperkapni</a:t>
            </a:r>
            <a:r>
              <a:rPr lang="tr-TR" altLang="tr-TR" sz="2400" dirty="0"/>
              <a:t> durumunu gösterir, bu da solunum yetmezliği demektir.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/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C147DF-42D9-9248-A5FF-7FDDB161B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55253"/>
              </p:ext>
            </p:extLst>
          </p:nvPr>
        </p:nvGraphicFramePr>
        <p:xfrm>
          <a:off x="1435100" y="4047425"/>
          <a:ext cx="8839199" cy="245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292">
                  <a:extLst>
                    <a:ext uri="{9D8B030D-6E8A-4147-A177-3AD203B41FA5}">
                      <a16:colId xmlns:a16="http://schemas.microsoft.com/office/drawing/2014/main" val="756352051"/>
                    </a:ext>
                  </a:extLst>
                </a:gridCol>
                <a:gridCol w="1426496">
                  <a:extLst>
                    <a:ext uri="{9D8B030D-6E8A-4147-A177-3AD203B41FA5}">
                      <a16:colId xmlns:a16="http://schemas.microsoft.com/office/drawing/2014/main" val="1293421100"/>
                    </a:ext>
                  </a:extLst>
                </a:gridCol>
                <a:gridCol w="1966851">
                  <a:extLst>
                    <a:ext uri="{9D8B030D-6E8A-4147-A177-3AD203B41FA5}">
                      <a16:colId xmlns:a16="http://schemas.microsoft.com/office/drawing/2014/main" val="3276169301"/>
                    </a:ext>
                  </a:extLst>
                </a:gridCol>
                <a:gridCol w="2642560">
                  <a:extLst>
                    <a:ext uri="{9D8B030D-6E8A-4147-A177-3AD203B41FA5}">
                      <a16:colId xmlns:a16="http://schemas.microsoft.com/office/drawing/2014/main" val="1937092224"/>
                    </a:ext>
                  </a:extLst>
                </a:gridCol>
              </a:tblGrid>
              <a:tr h="491123"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pH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Primer Problem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Kompansasyon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749754"/>
                  </a:ext>
                </a:extLst>
              </a:tr>
              <a:tr h="490963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Respiratuar asidoz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PaCO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↑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HCO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 baseline="30000">
                          <a:effectLst/>
                        </a:rPr>
                        <a:t>-    </a:t>
                      </a:r>
                      <a:r>
                        <a:rPr lang="en-US" sz="2000">
                          <a:effectLst/>
                        </a:rPr>
                        <a:t>↑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806620"/>
                  </a:ext>
                </a:extLst>
              </a:tr>
              <a:tr h="490963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Respiratuar alkaloz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↑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PaCO</a:t>
                      </a:r>
                      <a:r>
                        <a:rPr lang="en-US" sz="2000" baseline="-25000">
                          <a:effectLst/>
                        </a:rPr>
                        <a:t>2. </a:t>
                      </a:r>
                      <a:r>
                        <a:rPr lang="en-US" sz="2000">
                          <a:effectLst/>
                        </a:rPr>
                        <a:t>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HCO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 baseline="30000">
                          <a:effectLst/>
                        </a:rPr>
                        <a:t>-    </a:t>
                      </a:r>
                      <a:r>
                        <a:rPr lang="en-US" sz="2000">
                          <a:effectLst/>
                        </a:rPr>
                        <a:t>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899252"/>
                  </a:ext>
                </a:extLst>
              </a:tr>
              <a:tr h="490963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Metabolik asidoz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HCO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 baseline="30000">
                          <a:effectLst/>
                        </a:rPr>
                        <a:t>-   </a:t>
                      </a:r>
                      <a:r>
                        <a:rPr lang="en-US" sz="2000">
                          <a:effectLst/>
                        </a:rPr>
                        <a:t>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PaCO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 ↓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2372035"/>
                  </a:ext>
                </a:extLst>
              </a:tr>
              <a:tr h="490963">
                <a:tc>
                  <a:txBody>
                    <a:bodyPr/>
                    <a:lstStyle/>
                    <a:p>
                      <a:pPr indent="139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Metabolik alkaloz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↑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>
                          <a:effectLst/>
                        </a:rPr>
                        <a:t>HCO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 baseline="30000">
                          <a:effectLst/>
                        </a:rPr>
                        <a:t>-    </a:t>
                      </a:r>
                      <a:r>
                        <a:rPr lang="en-US" sz="2000">
                          <a:effectLst/>
                        </a:rPr>
                        <a:t>↑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0690" algn="l"/>
                          <a:tab pos="1890395" algn="l"/>
                          <a:tab pos="2790825" algn="l"/>
                        </a:tabLst>
                      </a:pPr>
                      <a:r>
                        <a:rPr lang="en-US" sz="2000" dirty="0">
                          <a:effectLst/>
                        </a:rPr>
                        <a:t>PaCO</a:t>
                      </a:r>
                      <a:r>
                        <a:rPr lang="en-US" sz="2000" baseline="-25000" dirty="0">
                          <a:effectLst/>
                        </a:rPr>
                        <a:t>2. </a:t>
                      </a:r>
                      <a:r>
                        <a:rPr lang="en-US" sz="2000" dirty="0">
                          <a:effectLst/>
                        </a:rPr>
                        <a:t>↑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5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82494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F8D7-ECDD-6642-9B8A-37313525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Solunum Yetmezliği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B7A8-4FB4-9042-A90D-001DF459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sz="3200" dirty="0" err="1"/>
              <a:t>Hipoksemik</a:t>
            </a:r>
            <a:r>
              <a:rPr lang="tr-TR" altLang="tr-TR" sz="3200" dirty="0"/>
              <a:t> SY</a:t>
            </a:r>
          </a:p>
          <a:p>
            <a:pPr lvl="1"/>
            <a:r>
              <a:rPr lang="tr-TR" altLang="tr-TR" sz="3200" dirty="0"/>
              <a:t>Akut akciğer ödemi, ARDS, ağır </a:t>
            </a:r>
            <a:r>
              <a:rPr lang="tr-TR" altLang="tr-TR" sz="3200" dirty="0" err="1"/>
              <a:t>pnömoni,DAH</a:t>
            </a:r>
            <a:r>
              <a:rPr lang="tr-TR" altLang="tr-TR" sz="3200" dirty="0"/>
              <a:t>, masif </a:t>
            </a:r>
            <a:r>
              <a:rPr lang="tr-TR" altLang="tr-TR" sz="3200" dirty="0" err="1"/>
              <a:t>plörezi</a:t>
            </a:r>
            <a:r>
              <a:rPr lang="tr-TR" altLang="tr-TR" sz="3200" dirty="0"/>
              <a:t>, </a:t>
            </a:r>
            <a:r>
              <a:rPr lang="tr-TR" altLang="tr-TR" sz="3200" dirty="0" err="1"/>
              <a:t>atelektazi</a:t>
            </a:r>
            <a:r>
              <a:rPr lang="tr-TR" altLang="tr-TR" sz="3200" dirty="0"/>
              <a:t>, </a:t>
            </a:r>
            <a:r>
              <a:rPr lang="tr-TR" altLang="tr-TR" sz="3200" dirty="0" err="1"/>
              <a:t>pulmoneremboli</a:t>
            </a:r>
            <a:r>
              <a:rPr lang="tr-TR" altLang="tr-TR" sz="3200" dirty="0"/>
              <a:t>, </a:t>
            </a:r>
            <a:r>
              <a:rPr lang="tr-TR" altLang="tr-TR" sz="3200" dirty="0" err="1"/>
              <a:t>pnömotoraks</a:t>
            </a:r>
            <a:endParaRPr lang="tr-TR" altLang="tr-TR" sz="3200" dirty="0"/>
          </a:p>
          <a:p>
            <a:pPr lvl="1"/>
            <a:r>
              <a:rPr lang="tr-TR" altLang="tr-TR" sz="3200" dirty="0"/>
              <a:t>Altta yatan hastalığın etkin tedavisi, oksijen</a:t>
            </a:r>
          </a:p>
          <a:p>
            <a:pPr marL="0" indent="0">
              <a:buNone/>
            </a:pPr>
            <a:r>
              <a:rPr lang="tr-TR" altLang="tr-TR" sz="3200" dirty="0" err="1"/>
              <a:t>Hiperkapnik</a:t>
            </a:r>
            <a:r>
              <a:rPr lang="tr-TR" altLang="tr-TR" sz="3200" dirty="0"/>
              <a:t> SY</a:t>
            </a:r>
          </a:p>
          <a:p>
            <a:pPr lvl="1"/>
            <a:r>
              <a:rPr lang="tr-TR" altLang="tr-TR" sz="3200" dirty="0"/>
              <a:t>Astım akut atak, KOAH akut atak, ÜHY obstrüksiyonu, solunum kas hastalıkları, santral solunum depresyonu, uyku </a:t>
            </a:r>
            <a:r>
              <a:rPr lang="tr-TR" altLang="tr-TR" sz="3200" dirty="0" err="1"/>
              <a:t>apne</a:t>
            </a:r>
            <a:r>
              <a:rPr lang="tr-TR" altLang="tr-TR" sz="3200" dirty="0"/>
              <a:t> sendromu, yaygın </a:t>
            </a:r>
            <a:r>
              <a:rPr lang="tr-TR" altLang="tr-TR" sz="3200" dirty="0" err="1"/>
              <a:t>bronşektazi</a:t>
            </a:r>
            <a:r>
              <a:rPr lang="tr-TR" altLang="tr-TR" sz="3200" dirty="0"/>
              <a:t> </a:t>
            </a:r>
          </a:p>
          <a:p>
            <a:pPr lvl="1"/>
            <a:r>
              <a:rPr lang="tr-TR" altLang="tr-TR" sz="3200" dirty="0"/>
              <a:t>Altta yatan hastalığın etkin tedavisi, oksijen, NIMV(BİPAP), IMV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3175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98F2-9609-CF45-A3CF-A5A1E4CD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Akut solunum yetmezliği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0FB1-726A-1F47-B05B-7A233C95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Hipokseminin</a:t>
            </a:r>
            <a:r>
              <a:rPr lang="tr-TR" dirty="0"/>
              <a:t> acilen düzeltilmesi</a:t>
            </a:r>
          </a:p>
          <a:p>
            <a:pPr marL="0" indent="0">
              <a:buNone/>
            </a:pPr>
            <a:r>
              <a:rPr lang="tr-TR" dirty="0"/>
              <a:t>PaO2 </a:t>
            </a:r>
            <a:r>
              <a:rPr lang="tr-TR" dirty="0" err="1"/>
              <a:t>nin</a:t>
            </a:r>
            <a:r>
              <a:rPr lang="tr-TR" dirty="0"/>
              <a:t> 60 </a:t>
            </a:r>
            <a:r>
              <a:rPr lang="tr-TR" dirty="0" err="1"/>
              <a:t>mmHg</a:t>
            </a:r>
            <a:r>
              <a:rPr lang="tr-TR" dirty="0"/>
              <a:t>, SaO2nin %90 üzeri </a:t>
            </a:r>
            <a:r>
              <a:rPr lang="tr-TR" dirty="0" err="1"/>
              <a:t>trutulması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Doku </a:t>
            </a:r>
            <a:r>
              <a:rPr lang="tr-TR" dirty="0" err="1"/>
              <a:t>hipoksisinin</a:t>
            </a:r>
            <a:r>
              <a:rPr lang="tr-TR" dirty="0"/>
              <a:t> önlenmesi için </a:t>
            </a:r>
            <a:r>
              <a:rPr lang="tr-TR" dirty="0" err="1"/>
              <a:t>hemodinami</a:t>
            </a:r>
            <a:r>
              <a:rPr lang="tr-TR" dirty="0"/>
              <a:t> ve </a:t>
            </a:r>
            <a:r>
              <a:rPr lang="tr-TR" dirty="0" err="1"/>
              <a:t>Hb</a:t>
            </a:r>
            <a:r>
              <a:rPr lang="tr-TR" dirty="0"/>
              <a:t> düzeltilmesi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420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98F2-9609-CF45-A3CF-A5A1E4CD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Akut solunum yetmezliği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0FB1-726A-1F47-B05B-7A233C95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Non-invaziv</a:t>
            </a:r>
            <a:r>
              <a:rPr lang="tr-TR" b="1" dirty="0"/>
              <a:t> mekanik </a:t>
            </a:r>
            <a:r>
              <a:rPr lang="tr-TR" b="1" dirty="0" err="1"/>
              <a:t>ventiasyon</a:t>
            </a:r>
            <a:r>
              <a:rPr lang="tr-TR" b="1" dirty="0"/>
              <a:t> </a:t>
            </a:r>
            <a:r>
              <a:rPr lang="tr-TR" b="1" dirty="0" err="1"/>
              <a:t>endikasyonları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Orta-ağır </a:t>
            </a:r>
            <a:r>
              <a:rPr lang="tr-TR" dirty="0" err="1"/>
              <a:t>dispne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Solunum sayısının artışı &gt; 24/</a:t>
            </a:r>
            <a:r>
              <a:rPr lang="tr-TR" dirty="0" err="1"/>
              <a:t>dk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Yardımcı solunum kaslarının solunuma katılması ve paradoks solunum</a:t>
            </a:r>
          </a:p>
          <a:p>
            <a:pPr marL="0" indent="0">
              <a:buNone/>
            </a:pPr>
            <a:r>
              <a:rPr lang="tr-TR" dirty="0" err="1"/>
              <a:t>pH</a:t>
            </a:r>
            <a:r>
              <a:rPr lang="tr-TR" dirty="0"/>
              <a:t>&lt; 7.35, PaCO2 &gt; 45 </a:t>
            </a:r>
            <a:r>
              <a:rPr lang="tr-TR" dirty="0" err="1"/>
              <a:t>mmHg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443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98F2-9609-CF45-A3CF-A5A1E4CD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Akut solunum yetmezliği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0FB1-726A-1F47-B05B-7A233C95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err="1"/>
              <a:t>İnvaziv</a:t>
            </a:r>
            <a:r>
              <a:rPr lang="tr-TR" b="1" dirty="0"/>
              <a:t> mekanik </a:t>
            </a:r>
            <a:r>
              <a:rPr lang="tr-TR" b="1" dirty="0" err="1"/>
              <a:t>ventiasyon</a:t>
            </a:r>
            <a:r>
              <a:rPr lang="tr-TR" b="1" dirty="0"/>
              <a:t> </a:t>
            </a:r>
            <a:r>
              <a:rPr lang="tr-TR" b="1" dirty="0" err="1"/>
              <a:t>endikasyonları</a:t>
            </a:r>
            <a:endParaRPr lang="tr-TR" b="1" dirty="0"/>
          </a:p>
          <a:p>
            <a:r>
              <a:rPr lang="tr-TR" dirty="0"/>
              <a:t>NIMV  </a:t>
            </a:r>
            <a:r>
              <a:rPr lang="tr-TR" dirty="0" err="1"/>
              <a:t>tolere</a:t>
            </a:r>
            <a:r>
              <a:rPr lang="tr-TR" dirty="0"/>
              <a:t> edilmemesi.</a:t>
            </a:r>
          </a:p>
          <a:p>
            <a:r>
              <a:rPr lang="tr-TR" dirty="0"/>
              <a:t>Solunum veya kardiyak </a:t>
            </a:r>
            <a:r>
              <a:rPr lang="tr-TR" dirty="0" err="1"/>
              <a:t>arrest</a:t>
            </a:r>
            <a:r>
              <a:rPr lang="tr-TR" dirty="0"/>
              <a:t> </a:t>
            </a:r>
          </a:p>
          <a:p>
            <a:r>
              <a:rPr lang="tr-TR" dirty="0"/>
              <a:t>O2 ve NIMV rağmen dirençli/kötüleşen </a:t>
            </a:r>
            <a:r>
              <a:rPr lang="tr-TR" dirty="0" err="1"/>
              <a:t>hipoksemi</a:t>
            </a:r>
            <a:r>
              <a:rPr lang="tr-TR" dirty="0"/>
              <a:t> (PaO</a:t>
            </a:r>
            <a:r>
              <a:rPr lang="tr-TR" baseline="-25000" dirty="0"/>
              <a:t>2</a:t>
            </a:r>
            <a:r>
              <a:rPr lang="tr-TR" dirty="0"/>
              <a:t> &lt; 40 </a:t>
            </a:r>
            <a:r>
              <a:rPr lang="tr-TR" dirty="0" err="1"/>
              <a:t>mmHg</a:t>
            </a:r>
            <a:r>
              <a:rPr lang="tr-TR" dirty="0"/>
              <a:t>) ve/veya ciddi solunumsal </a:t>
            </a:r>
            <a:r>
              <a:rPr lang="tr-TR" dirty="0" err="1"/>
              <a:t>asidoz</a:t>
            </a:r>
            <a:r>
              <a:rPr lang="tr-TR" dirty="0"/>
              <a:t> (</a:t>
            </a:r>
            <a:r>
              <a:rPr lang="tr-TR" dirty="0" err="1"/>
              <a:t>pH</a:t>
            </a:r>
            <a:r>
              <a:rPr lang="tr-TR" dirty="0"/>
              <a:t> &lt; 7.25)</a:t>
            </a:r>
          </a:p>
          <a:p>
            <a:r>
              <a:rPr lang="tr-TR" dirty="0"/>
              <a:t>Şuurda bozulma, kontrol edilemeyen ajitasyon </a:t>
            </a:r>
          </a:p>
          <a:p>
            <a:r>
              <a:rPr lang="tr-TR" dirty="0" err="1"/>
              <a:t>Aspirasyon</a:t>
            </a:r>
            <a:r>
              <a:rPr lang="tr-TR" dirty="0"/>
              <a:t> riski veya inatçı kusma</a:t>
            </a:r>
          </a:p>
          <a:p>
            <a:r>
              <a:rPr lang="tr-TR" dirty="0"/>
              <a:t>Solunumsal </a:t>
            </a:r>
            <a:r>
              <a:rPr lang="tr-TR" dirty="0" err="1"/>
              <a:t>sekresyonları</a:t>
            </a:r>
            <a:r>
              <a:rPr lang="tr-TR" dirty="0"/>
              <a:t> uzaklaştıramaması</a:t>
            </a:r>
          </a:p>
          <a:p>
            <a:r>
              <a:rPr lang="tr-TR" dirty="0"/>
              <a:t>Sıvılara ve </a:t>
            </a:r>
            <a:r>
              <a:rPr lang="tr-TR" dirty="0" err="1"/>
              <a:t>vazoaktif</a:t>
            </a:r>
            <a:r>
              <a:rPr lang="tr-TR" dirty="0"/>
              <a:t> ajanlara yanıtsız ciddi </a:t>
            </a:r>
            <a:r>
              <a:rPr lang="tr-TR" dirty="0" err="1"/>
              <a:t>hemodinamik</a:t>
            </a:r>
            <a:r>
              <a:rPr lang="tr-TR" dirty="0"/>
              <a:t> </a:t>
            </a:r>
            <a:r>
              <a:rPr lang="tr-TR" dirty="0" err="1"/>
              <a:t>instabilite</a:t>
            </a:r>
            <a:endParaRPr lang="tr-TR" dirty="0"/>
          </a:p>
          <a:p>
            <a:r>
              <a:rPr lang="tr-TR" dirty="0"/>
              <a:t>Ciddi </a:t>
            </a:r>
            <a:r>
              <a:rPr lang="tr-TR" dirty="0" err="1"/>
              <a:t>ventriküler</a:t>
            </a:r>
            <a:r>
              <a:rPr lang="tr-TR" dirty="0"/>
              <a:t> veya </a:t>
            </a:r>
            <a:r>
              <a:rPr lang="tr-TR" dirty="0" err="1"/>
              <a:t>supraventriküler</a:t>
            </a:r>
            <a:r>
              <a:rPr lang="tr-TR" dirty="0"/>
              <a:t> aritmiler</a:t>
            </a:r>
          </a:p>
        </p:txBody>
      </p:sp>
    </p:spTree>
    <p:extLst>
      <p:ext uri="{BB962C8B-B14F-4D97-AF65-F5344CB8AC3E}">
        <p14:creationId xmlns:p14="http://schemas.microsoft.com/office/powerpoint/2010/main" val="265845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A5CD-2523-3542-B55E-A041A249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89BD-0781-314F-AB55-89D040D3F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Semptomların başlangıcı …………Akut ??  Kronik ??</a:t>
            </a:r>
          </a:p>
          <a:p>
            <a:r>
              <a:rPr lang="tr-TR" dirty="0"/>
              <a:t>Eşlik eden semptomlar</a:t>
            </a:r>
          </a:p>
          <a:p>
            <a:r>
              <a:rPr lang="tr-TR" dirty="0"/>
              <a:t>Kullanılan ilaçlar</a:t>
            </a:r>
          </a:p>
          <a:p>
            <a:r>
              <a:rPr lang="tr-TR" dirty="0"/>
              <a:t>Önceden bilinen hastalıklar</a:t>
            </a:r>
          </a:p>
          <a:p>
            <a:r>
              <a:rPr lang="tr-TR" dirty="0"/>
              <a:t>İlk muayene- ABC- Oksijen </a:t>
            </a:r>
            <a:r>
              <a:rPr lang="tr-TR" dirty="0" err="1"/>
              <a:t>satürasyonu</a:t>
            </a:r>
            <a:endParaRPr lang="tr-TR" dirty="0"/>
          </a:p>
          <a:p>
            <a:r>
              <a:rPr lang="tr-TR" dirty="0"/>
              <a:t>İkincil muayene-tüm sistemler</a:t>
            </a:r>
          </a:p>
        </p:txBody>
      </p:sp>
    </p:spTree>
    <p:extLst>
      <p:ext uri="{BB962C8B-B14F-4D97-AF65-F5344CB8AC3E}">
        <p14:creationId xmlns:p14="http://schemas.microsoft.com/office/powerpoint/2010/main" val="32614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CE61-E3DE-004C-8B03-73AE113A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Laboratuvar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D122-13E9-2544-A18A-0C5DA392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Akciğer </a:t>
            </a:r>
            <a:r>
              <a:rPr lang="tr-TR" dirty="0" err="1"/>
              <a:t>grafisi</a:t>
            </a:r>
            <a:endParaRPr lang="tr-TR" dirty="0"/>
          </a:p>
          <a:p>
            <a:r>
              <a:rPr lang="tr-TR" dirty="0" err="1"/>
              <a:t>Arteriyel</a:t>
            </a:r>
            <a:r>
              <a:rPr lang="tr-TR" dirty="0"/>
              <a:t> Kan Gazı </a:t>
            </a:r>
          </a:p>
          <a:p>
            <a:r>
              <a:rPr lang="tr-TR" dirty="0"/>
              <a:t>Tam Kan Sayımı, INR, </a:t>
            </a:r>
            <a:r>
              <a:rPr lang="tr-TR" dirty="0" err="1"/>
              <a:t>aPTT</a:t>
            </a:r>
            <a:endParaRPr lang="tr-TR" dirty="0"/>
          </a:p>
          <a:p>
            <a:r>
              <a:rPr lang="tr-TR" dirty="0"/>
              <a:t>D-</a:t>
            </a:r>
            <a:r>
              <a:rPr lang="tr-TR" dirty="0" err="1"/>
              <a:t>Dimer</a:t>
            </a:r>
            <a:r>
              <a:rPr lang="tr-TR" dirty="0"/>
              <a:t> </a:t>
            </a:r>
          </a:p>
          <a:p>
            <a:r>
              <a:rPr lang="tr-TR" dirty="0"/>
              <a:t>BNP</a:t>
            </a:r>
          </a:p>
          <a:p>
            <a:r>
              <a:rPr lang="tr-TR" dirty="0" err="1"/>
              <a:t>Elektrokardiografi</a:t>
            </a:r>
            <a:endParaRPr lang="tr-TR" dirty="0"/>
          </a:p>
          <a:p>
            <a:r>
              <a:rPr lang="tr-TR" dirty="0"/>
              <a:t>Ekokardiyografi </a:t>
            </a:r>
          </a:p>
          <a:p>
            <a:r>
              <a:rPr lang="tr-TR" dirty="0"/>
              <a:t>BT- BT anjiyografi</a:t>
            </a:r>
          </a:p>
          <a:p>
            <a:r>
              <a:rPr lang="tr-TR" dirty="0"/>
              <a:t>V/</a:t>
            </a:r>
            <a:r>
              <a:rPr lang="tr-TR" dirty="0" err="1"/>
              <a:t>Q</a:t>
            </a:r>
            <a:r>
              <a:rPr lang="tr-TR" dirty="0"/>
              <a:t> sintigrafisi</a:t>
            </a:r>
          </a:p>
          <a:p>
            <a:r>
              <a:rPr lang="tr-TR" dirty="0"/>
              <a:t>Solunum fonksiyon testleri</a:t>
            </a:r>
          </a:p>
          <a:p>
            <a:r>
              <a:rPr lang="tr-TR" dirty="0" err="1"/>
              <a:t>Bronkoskopi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48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3A0D-9F43-5648-A0C9-E23F7EA7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KOAH akut alevlenme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4DA3-8DC1-4742-A059-EFE2CC7E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3301"/>
          </a:xfrm>
        </p:spPr>
        <p:txBody>
          <a:bodyPr>
            <a:normAutofit/>
          </a:bodyPr>
          <a:lstStyle/>
          <a:p>
            <a:r>
              <a:rPr lang="tr-TR" dirty="0"/>
              <a:t>Solunum semptomlarının ek tedavi gerektirecek şekilde akut olarak kötüleşmesi</a:t>
            </a:r>
          </a:p>
          <a:p>
            <a:endParaRPr lang="tr-TR" dirty="0"/>
          </a:p>
          <a:p>
            <a:r>
              <a:rPr lang="tr-TR" dirty="0"/>
              <a:t>Enfeksiyonlar (sıklıkla </a:t>
            </a:r>
            <a:r>
              <a:rPr lang="tr-TR" dirty="0" err="1"/>
              <a:t>viral</a:t>
            </a:r>
            <a:r>
              <a:rPr lang="tr-TR" dirty="0"/>
              <a:t>), hava kirliliği gibi çevresel etkenler en sık neden</a:t>
            </a:r>
          </a:p>
          <a:p>
            <a:endParaRPr lang="tr-TR" dirty="0"/>
          </a:p>
          <a:p>
            <a:r>
              <a:rPr lang="tr-TR" b="1" dirty="0"/>
              <a:t>Semptomları :</a:t>
            </a:r>
            <a:r>
              <a:rPr lang="tr-TR" dirty="0"/>
              <a:t> </a:t>
            </a:r>
          </a:p>
          <a:p>
            <a:pPr marL="457200" lvl="1" indent="0">
              <a:buNone/>
            </a:pPr>
            <a:r>
              <a:rPr lang="tr-TR" dirty="0"/>
              <a:t>Nefes darlığı, öksürük, </a:t>
            </a:r>
            <a:r>
              <a:rPr lang="tr-TR" dirty="0" err="1"/>
              <a:t>wheezing</a:t>
            </a:r>
            <a:r>
              <a:rPr lang="tr-TR" dirty="0"/>
              <a:t> birlikte artmış balgam </a:t>
            </a:r>
            <a:r>
              <a:rPr lang="tr-TR" dirty="0" err="1"/>
              <a:t>pürülansı</a:t>
            </a:r>
            <a:r>
              <a:rPr lang="tr-TR" dirty="0"/>
              <a:t> ve miktarı</a:t>
            </a:r>
          </a:p>
        </p:txBody>
      </p:sp>
    </p:spTree>
    <p:extLst>
      <p:ext uri="{BB962C8B-B14F-4D97-AF65-F5344CB8AC3E}">
        <p14:creationId xmlns:p14="http://schemas.microsoft.com/office/powerpoint/2010/main" val="13736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7B31-FB2E-F845-A57A-06CC2829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Hedefleri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F993-26EC-5241-BCCD-3450C49F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Acil solunum sistemi hastalıklarının semptomlarını tanımlamak</a:t>
            </a:r>
          </a:p>
          <a:p>
            <a:r>
              <a:rPr lang="tr-TR" dirty="0"/>
              <a:t>Acil solunum sistemi hastalıklarında uygun yaklaşımı tanımlamak</a:t>
            </a:r>
          </a:p>
          <a:p>
            <a:r>
              <a:rPr lang="tr-TR" dirty="0"/>
              <a:t>Acil solunum sistemi hastalıklarının ayırıcı tanıya yaklaşım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03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8C25-494E-4546-AF7B-DEE625C0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70C0"/>
                </a:solidFill>
              </a:rPr>
              <a:t>Hafif -&gt; </a:t>
            </a:r>
            <a:r>
              <a:rPr lang="tr-TR" sz="3200" dirty="0"/>
              <a:t>sadece kısa etkili </a:t>
            </a:r>
            <a:r>
              <a:rPr lang="tr-TR" sz="3200" dirty="0" err="1"/>
              <a:t>bronkodilatörler</a:t>
            </a:r>
            <a:r>
              <a:rPr lang="tr-TR" sz="3200" dirty="0"/>
              <a:t> ile tedavi edilir</a:t>
            </a:r>
          </a:p>
          <a:p>
            <a:pPr marL="0" indent="0">
              <a:buNone/>
            </a:pPr>
            <a:endParaRPr lang="tr-TR" sz="3200" dirty="0"/>
          </a:p>
          <a:p>
            <a:r>
              <a:rPr lang="tr-TR" sz="3200" dirty="0">
                <a:solidFill>
                  <a:srgbClr val="0070C0"/>
                </a:solidFill>
              </a:rPr>
              <a:t>Orta -&gt; </a:t>
            </a:r>
            <a:r>
              <a:rPr lang="tr-TR" sz="3200" dirty="0"/>
              <a:t>kısa etkili </a:t>
            </a:r>
            <a:r>
              <a:rPr lang="tr-TR" sz="3200" dirty="0" err="1"/>
              <a:t>bronkodilatör</a:t>
            </a:r>
            <a:r>
              <a:rPr lang="tr-TR" sz="3200" dirty="0"/>
              <a:t> + antibiyotik ve/veya oral </a:t>
            </a:r>
            <a:r>
              <a:rPr lang="tr-TR" sz="3200" dirty="0" err="1"/>
              <a:t>kortikosteroidler</a:t>
            </a:r>
            <a:r>
              <a:rPr lang="tr-TR" sz="3200" dirty="0"/>
              <a:t> ile tedavi edilir</a:t>
            </a:r>
          </a:p>
          <a:p>
            <a:endParaRPr lang="tr-TR" sz="3200" dirty="0"/>
          </a:p>
          <a:p>
            <a:r>
              <a:rPr lang="tr-TR" sz="3200" dirty="0">
                <a:solidFill>
                  <a:srgbClr val="0070C0"/>
                </a:solidFill>
              </a:rPr>
              <a:t>Ciddi -&gt; </a:t>
            </a:r>
            <a:r>
              <a:rPr lang="tr-TR" sz="3200" dirty="0"/>
              <a:t>hastane yatışı veya acil servis başvurusu gerekir. </a:t>
            </a:r>
          </a:p>
          <a:p>
            <a:pPr marL="0" indent="0">
              <a:buNone/>
            </a:pPr>
            <a:r>
              <a:rPr lang="tr-TR" sz="3200" dirty="0"/>
              <a:t>Akut solunum yetmezliği ile birliktelik gösterebilir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203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1EB5-F71D-0345-9D24-9A4CD6A5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>
            <a:normAutofit/>
          </a:bodyPr>
          <a:lstStyle/>
          <a:p>
            <a:r>
              <a:rPr lang="tr-TR" b="1" dirty="0"/>
              <a:t>Solunum yetmezliği olmadan</a:t>
            </a:r>
          </a:p>
          <a:p>
            <a:pPr marL="457200" lvl="1" indent="0">
              <a:buNone/>
            </a:pPr>
            <a:r>
              <a:rPr lang="tr-TR" dirty="0"/>
              <a:t>SS: 20-30/</a:t>
            </a:r>
            <a:r>
              <a:rPr lang="tr-TR" dirty="0" err="1"/>
              <a:t>dk</a:t>
            </a:r>
            <a:r>
              <a:rPr lang="tr-TR" dirty="0"/>
              <a:t>, yardımcı solunum kasları kullanımı yok, bilinç durumunda bozulma yok, %28-35 FiO</a:t>
            </a:r>
            <a:r>
              <a:rPr lang="tr-TR" baseline="-25000" dirty="0"/>
              <a:t>2</a:t>
            </a:r>
            <a:r>
              <a:rPr lang="tr-TR" dirty="0"/>
              <a:t>  ile verilen O</a:t>
            </a:r>
            <a:r>
              <a:rPr lang="tr-TR" baseline="-25000" dirty="0"/>
              <a:t>2</a:t>
            </a:r>
            <a:r>
              <a:rPr lang="tr-TR" dirty="0"/>
              <a:t> sonrası düzelen </a:t>
            </a:r>
            <a:r>
              <a:rPr lang="tr-TR" dirty="0" err="1"/>
              <a:t>hipoksemi</a:t>
            </a:r>
            <a:r>
              <a:rPr lang="tr-TR" dirty="0"/>
              <a:t>, PaCO</a:t>
            </a:r>
            <a:r>
              <a:rPr lang="tr-TR" baseline="-25000" dirty="0"/>
              <a:t>2</a:t>
            </a:r>
            <a:r>
              <a:rPr lang="tr-TR" dirty="0"/>
              <a:t>’de artış yok.</a:t>
            </a:r>
            <a:endParaRPr lang="tr-TR" b="1" dirty="0"/>
          </a:p>
          <a:p>
            <a:r>
              <a:rPr lang="tr-TR" b="1" dirty="0"/>
              <a:t>Hayatı tehdit etmeyen akut solunum yetmezliği ile</a:t>
            </a:r>
          </a:p>
          <a:p>
            <a:pPr marL="457200" lvl="1" indent="0">
              <a:buNone/>
            </a:pPr>
            <a:r>
              <a:rPr lang="tr-TR" dirty="0"/>
              <a:t>Solunum sayısı &gt; 30/</a:t>
            </a:r>
            <a:r>
              <a:rPr lang="tr-TR" dirty="0" err="1"/>
              <a:t>dk</a:t>
            </a:r>
            <a:r>
              <a:rPr lang="tr-TR" dirty="0"/>
              <a:t>, yardımcı solunum kasları kullanımı var, bilinç durumunda bozulma yok, %28-35 FiO</a:t>
            </a:r>
            <a:r>
              <a:rPr lang="tr-TR" baseline="-25000" dirty="0"/>
              <a:t>2</a:t>
            </a:r>
            <a:r>
              <a:rPr lang="tr-TR" dirty="0"/>
              <a:t>  verilen O</a:t>
            </a:r>
            <a:r>
              <a:rPr lang="tr-TR" baseline="-25000" dirty="0"/>
              <a:t>2</a:t>
            </a:r>
            <a:r>
              <a:rPr lang="tr-TR" dirty="0"/>
              <a:t> sonrası düzelen </a:t>
            </a:r>
            <a:r>
              <a:rPr lang="tr-TR" dirty="0" err="1"/>
              <a:t>hipoksemi</a:t>
            </a:r>
            <a:r>
              <a:rPr lang="tr-TR" dirty="0"/>
              <a:t>, hastanın bazaliyle karşılaştırıldığında artmış PaCO</a:t>
            </a:r>
            <a:r>
              <a:rPr lang="tr-TR" baseline="-25000" dirty="0"/>
              <a:t>2 </a:t>
            </a:r>
            <a:r>
              <a:rPr lang="tr-TR" dirty="0"/>
              <a:t>veya 50-60 </a:t>
            </a:r>
            <a:r>
              <a:rPr lang="tr-TR" dirty="0" err="1"/>
              <a:t>mmHg’ye</a:t>
            </a:r>
            <a:r>
              <a:rPr lang="tr-TR" dirty="0"/>
              <a:t> yükselme ile </a:t>
            </a:r>
            <a:r>
              <a:rPr lang="tr-TR" dirty="0" err="1"/>
              <a:t>hiperkapni</a:t>
            </a:r>
            <a:r>
              <a:rPr lang="tr-TR" dirty="0"/>
              <a:t>.</a:t>
            </a:r>
            <a:endParaRPr lang="tr-TR" b="1" dirty="0"/>
          </a:p>
          <a:p>
            <a:r>
              <a:rPr lang="tr-TR" b="1" dirty="0"/>
              <a:t>Hayatı tehdit eden akut solunum yetmezliği ile</a:t>
            </a:r>
          </a:p>
          <a:p>
            <a:pPr marL="457200" lvl="1" indent="0">
              <a:buNone/>
            </a:pPr>
            <a:r>
              <a:rPr lang="tr-TR" dirty="0"/>
              <a:t>Solunum sayısı &gt; 30/</a:t>
            </a:r>
            <a:r>
              <a:rPr lang="tr-TR" dirty="0" err="1"/>
              <a:t>dk</a:t>
            </a:r>
            <a:r>
              <a:rPr lang="tr-TR" dirty="0"/>
              <a:t>, yardımcı solunum kası kullanımı var, bilinç durumunda akut bozulma var, O</a:t>
            </a:r>
            <a:r>
              <a:rPr lang="tr-TR" baseline="-25000" dirty="0"/>
              <a:t>2</a:t>
            </a:r>
            <a:r>
              <a:rPr lang="tr-TR" dirty="0"/>
              <a:t> sonrası düzelmeyen veya %40 FiO</a:t>
            </a:r>
            <a:r>
              <a:rPr lang="tr-TR" baseline="-25000" dirty="0"/>
              <a:t>2</a:t>
            </a:r>
            <a:r>
              <a:rPr lang="tr-TR" dirty="0"/>
              <a:t> ihtiyacı olan </a:t>
            </a:r>
            <a:r>
              <a:rPr lang="tr-TR" dirty="0" err="1"/>
              <a:t>hipoksemi</a:t>
            </a:r>
            <a:r>
              <a:rPr lang="tr-TR" dirty="0"/>
              <a:t>, hastanın bazaliyle karşılaştırıldığında artmış PaCO</a:t>
            </a:r>
            <a:r>
              <a:rPr lang="tr-TR" baseline="-25000" dirty="0"/>
              <a:t>2 </a:t>
            </a:r>
            <a:r>
              <a:rPr lang="tr-TR" dirty="0"/>
              <a:t>veya &gt; 60 </a:t>
            </a:r>
            <a:r>
              <a:rPr lang="tr-TR" dirty="0" err="1"/>
              <a:t>mmHg’ye</a:t>
            </a:r>
            <a:r>
              <a:rPr lang="tr-TR" dirty="0"/>
              <a:t> yükselme ile </a:t>
            </a:r>
            <a:r>
              <a:rPr lang="tr-TR" dirty="0" err="1"/>
              <a:t>hiperkapni</a:t>
            </a:r>
            <a:r>
              <a:rPr lang="tr-TR" dirty="0"/>
              <a:t> veya </a:t>
            </a:r>
            <a:r>
              <a:rPr lang="tr-TR" dirty="0" err="1"/>
              <a:t>asidoz</a:t>
            </a:r>
            <a:r>
              <a:rPr lang="tr-TR" dirty="0"/>
              <a:t> varlığı (</a:t>
            </a:r>
            <a:r>
              <a:rPr lang="tr-TR" dirty="0" err="1"/>
              <a:t>pH</a:t>
            </a:r>
            <a:r>
              <a:rPr lang="tr-TR" dirty="0"/>
              <a:t> ≤ 7.25).</a:t>
            </a:r>
          </a:p>
        </p:txBody>
      </p:sp>
    </p:spTree>
    <p:extLst>
      <p:ext uri="{BB962C8B-B14F-4D97-AF65-F5344CB8AC3E}">
        <p14:creationId xmlns:p14="http://schemas.microsoft.com/office/powerpoint/2010/main" val="317155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494E-B283-2D4A-BDED-839C7D12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KOAH-Alevlenme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5C46-69E6-D840-9166-909E4ADD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503722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Semptomların ciddiyetini, kan gazını, göğüs radyografisini değerlendir.</a:t>
            </a:r>
          </a:p>
          <a:p>
            <a:r>
              <a:rPr lang="tr-TR" dirty="0"/>
              <a:t>Destek oksijen tedavisi ver, sık aralıklarla </a:t>
            </a:r>
            <a:r>
              <a:rPr lang="tr-TR" dirty="0" err="1"/>
              <a:t>arteryel</a:t>
            </a:r>
            <a:r>
              <a:rPr lang="tr-TR" dirty="0"/>
              <a:t> kan gazı, </a:t>
            </a:r>
            <a:r>
              <a:rPr lang="tr-TR" dirty="0" err="1"/>
              <a:t>venöz</a:t>
            </a:r>
            <a:r>
              <a:rPr lang="tr-TR" dirty="0"/>
              <a:t> kan gazı ve </a:t>
            </a:r>
            <a:r>
              <a:rPr lang="tr-TR" dirty="0" err="1"/>
              <a:t>pulse</a:t>
            </a:r>
            <a:r>
              <a:rPr lang="tr-TR" dirty="0"/>
              <a:t> </a:t>
            </a:r>
            <a:r>
              <a:rPr lang="tr-TR" dirty="0" err="1"/>
              <a:t>oksimetreyi</a:t>
            </a:r>
            <a:r>
              <a:rPr lang="tr-TR" dirty="0"/>
              <a:t> değerlendir.</a:t>
            </a:r>
          </a:p>
          <a:p>
            <a:r>
              <a:rPr lang="tr-TR" dirty="0" err="1"/>
              <a:t>Bronkodilatörler</a:t>
            </a:r>
            <a:r>
              <a:rPr lang="tr-TR" dirty="0"/>
              <a:t> :</a:t>
            </a:r>
          </a:p>
          <a:p>
            <a:pPr marL="457200" lvl="1" indent="0">
              <a:buNone/>
            </a:pPr>
            <a:r>
              <a:rPr lang="tr-TR" dirty="0"/>
              <a:t>Kısa etkili </a:t>
            </a:r>
            <a:r>
              <a:rPr lang="tr-TR" dirty="0" err="1"/>
              <a:t>bronkodilatörlerin</a:t>
            </a:r>
            <a:r>
              <a:rPr lang="tr-TR" dirty="0"/>
              <a:t> dozunu ve/veya sıklığını arttır.</a:t>
            </a:r>
          </a:p>
          <a:p>
            <a:pPr marL="457200" lvl="1" indent="0">
              <a:buNone/>
            </a:pPr>
            <a:r>
              <a:rPr lang="tr-TR" dirty="0"/>
              <a:t>Kısa etkili beta-2 </a:t>
            </a:r>
            <a:r>
              <a:rPr lang="tr-TR" dirty="0" err="1"/>
              <a:t>agonist</a:t>
            </a:r>
            <a:r>
              <a:rPr lang="tr-TR" dirty="0"/>
              <a:t> ve </a:t>
            </a:r>
            <a:r>
              <a:rPr lang="tr-TR" dirty="0" err="1"/>
              <a:t>antikolinerjikleri</a:t>
            </a:r>
            <a:r>
              <a:rPr lang="tr-TR" dirty="0"/>
              <a:t> kombine et</a:t>
            </a:r>
          </a:p>
          <a:p>
            <a:pPr marL="457200" lvl="1" indent="0">
              <a:buNone/>
            </a:pPr>
            <a:r>
              <a:rPr lang="tr-TR" dirty="0"/>
              <a:t>Hasta stabil hale geldiğinde uzun etkin </a:t>
            </a:r>
            <a:r>
              <a:rPr lang="tr-TR" dirty="0" err="1"/>
              <a:t>bronkodilatör</a:t>
            </a:r>
            <a:r>
              <a:rPr lang="tr-TR" dirty="0"/>
              <a:t> kullanımını düşün.</a:t>
            </a:r>
          </a:p>
          <a:p>
            <a:pPr marL="457200" lvl="1" indent="0">
              <a:buNone/>
            </a:pPr>
            <a:r>
              <a:rPr lang="tr-TR" dirty="0"/>
              <a:t>Uygun olduğunda </a:t>
            </a:r>
            <a:r>
              <a:rPr lang="tr-TR" dirty="0" err="1"/>
              <a:t>spacer</a:t>
            </a:r>
            <a:r>
              <a:rPr lang="tr-TR" dirty="0"/>
              <a:t> (ara bağlantılı) veya hava tahrikli </a:t>
            </a:r>
            <a:r>
              <a:rPr lang="tr-TR" dirty="0" err="1"/>
              <a:t>nebül</a:t>
            </a:r>
            <a:r>
              <a:rPr lang="tr-TR" dirty="0"/>
              <a:t> kullan.</a:t>
            </a:r>
          </a:p>
          <a:p>
            <a:r>
              <a:rPr lang="tr-TR" dirty="0" err="1"/>
              <a:t>Kortikosteroid</a:t>
            </a:r>
            <a:r>
              <a:rPr lang="tr-TR" dirty="0"/>
              <a:t> vermeyi düşün.</a:t>
            </a:r>
          </a:p>
          <a:p>
            <a:r>
              <a:rPr lang="tr-TR" dirty="0"/>
              <a:t>Bakteriyel enfeksiyon bulguları varlığında (oral) antibiyotik vermeyi düşün</a:t>
            </a:r>
          </a:p>
          <a:p>
            <a:pPr marL="457200" lvl="1" indent="0">
              <a:buNone/>
            </a:pPr>
            <a:r>
              <a:rPr lang="tr-TR" dirty="0"/>
              <a:t>Ampirik tedavi : </a:t>
            </a:r>
            <a:r>
              <a:rPr lang="tr-TR" dirty="0" err="1"/>
              <a:t>aminopenisilin</a:t>
            </a:r>
            <a:r>
              <a:rPr lang="tr-TR" dirty="0"/>
              <a:t>/</a:t>
            </a:r>
            <a:r>
              <a:rPr lang="tr-TR" dirty="0" err="1"/>
              <a:t>klavulonik</a:t>
            </a:r>
            <a:r>
              <a:rPr lang="tr-TR" dirty="0"/>
              <a:t> asit, </a:t>
            </a:r>
            <a:r>
              <a:rPr lang="tr-TR" dirty="0" err="1"/>
              <a:t>makrolid</a:t>
            </a:r>
            <a:r>
              <a:rPr lang="tr-TR" dirty="0"/>
              <a:t>, </a:t>
            </a:r>
            <a:r>
              <a:rPr lang="tr-TR" dirty="0" err="1"/>
              <a:t>tetrasiklin</a:t>
            </a:r>
            <a:endParaRPr lang="tr-TR" dirty="0"/>
          </a:p>
          <a:p>
            <a:pPr marL="457200" lvl="1" indent="0">
              <a:buNone/>
            </a:pPr>
            <a:r>
              <a:rPr lang="tr-TR" dirty="0"/>
              <a:t>Sık alevlenme, ciddi hava akımı kısıtlılığı ve/veya mekanik </a:t>
            </a:r>
            <a:r>
              <a:rPr lang="tr-TR" dirty="0" err="1"/>
              <a:t>ventilasyon</a:t>
            </a:r>
            <a:r>
              <a:rPr lang="tr-TR" dirty="0"/>
              <a:t> ihtiyacında kültür gönderilmeli.</a:t>
            </a:r>
          </a:p>
          <a:p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invaziv</a:t>
            </a:r>
            <a:r>
              <a:rPr lang="tr-TR" dirty="0"/>
              <a:t> mekanik </a:t>
            </a:r>
            <a:r>
              <a:rPr lang="tr-TR" dirty="0" err="1"/>
              <a:t>ventilasyonu</a:t>
            </a:r>
            <a:r>
              <a:rPr lang="tr-TR" dirty="0"/>
              <a:t> göz önünde bulundur.</a:t>
            </a:r>
          </a:p>
          <a:p>
            <a:r>
              <a:rPr lang="tr-TR" dirty="0"/>
              <a:t>Sıvı dengesini takip et.</a:t>
            </a:r>
          </a:p>
          <a:p>
            <a:r>
              <a:rPr lang="tr-TR" dirty="0" err="1"/>
              <a:t>Tromboemboli</a:t>
            </a:r>
            <a:r>
              <a:rPr lang="tr-TR" dirty="0"/>
              <a:t> </a:t>
            </a:r>
            <a:r>
              <a:rPr lang="tr-TR" dirty="0" err="1"/>
              <a:t>profilaksisi</a:t>
            </a:r>
            <a:r>
              <a:rPr lang="tr-TR" dirty="0"/>
              <a:t> için </a:t>
            </a:r>
            <a:r>
              <a:rPr lang="tr-TR" dirty="0" err="1"/>
              <a:t>subkütan</a:t>
            </a:r>
            <a:r>
              <a:rPr lang="tr-TR" dirty="0"/>
              <a:t> </a:t>
            </a:r>
            <a:r>
              <a:rPr lang="tr-TR" dirty="0" err="1"/>
              <a:t>heparin</a:t>
            </a:r>
            <a:r>
              <a:rPr lang="tr-TR" dirty="0"/>
              <a:t> veya DMAH vermeyi düşün.</a:t>
            </a:r>
          </a:p>
          <a:p>
            <a:r>
              <a:rPr lang="tr-TR" dirty="0"/>
              <a:t>Eşlik eden durumları (kalp </a:t>
            </a:r>
            <a:r>
              <a:rPr lang="tr-TR" dirty="0" err="1"/>
              <a:t>yetm</a:t>
            </a:r>
            <a:r>
              <a:rPr lang="tr-TR" dirty="0"/>
              <a:t>, aritmiler,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) tanı ve tedavi et.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5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FC6C-5BA1-564B-8B44-8A2ACF2F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KOAH Alevlenme-Solunum Desteği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49AB-7DDB-364E-9EB2-7BB07EB4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7259"/>
          </a:xfrm>
        </p:spPr>
        <p:txBody>
          <a:bodyPr>
            <a:normAutofit/>
          </a:bodyPr>
          <a:lstStyle/>
          <a:p>
            <a:r>
              <a:rPr lang="tr-TR" dirty="0"/>
              <a:t>Hedef oksijen </a:t>
            </a:r>
            <a:r>
              <a:rPr lang="tr-TR" dirty="0" err="1"/>
              <a:t>saturasyonu</a:t>
            </a:r>
            <a:r>
              <a:rPr lang="tr-TR" dirty="0"/>
              <a:t> %88-92 olacak şekilde titre edilmeli.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Sık kan gazı takibiyle </a:t>
            </a:r>
            <a:r>
              <a:rPr lang="tr-TR" dirty="0" err="1"/>
              <a:t>oksijenasyon</a:t>
            </a:r>
            <a:r>
              <a:rPr lang="tr-TR" dirty="0"/>
              <a:t> görülmeli ve karbondioksit </a:t>
            </a:r>
            <a:r>
              <a:rPr lang="tr-TR" dirty="0" err="1"/>
              <a:t>retansiyonu</a:t>
            </a:r>
            <a:r>
              <a:rPr lang="tr-TR" dirty="0"/>
              <a:t> veya kötüleşen </a:t>
            </a:r>
            <a:r>
              <a:rPr lang="tr-TR" dirty="0" err="1"/>
              <a:t>asidoz</a:t>
            </a:r>
            <a:r>
              <a:rPr lang="tr-TR" dirty="0"/>
              <a:t> olmadığı kontrol edilmelidir.</a:t>
            </a:r>
          </a:p>
          <a:p>
            <a:endParaRPr lang="tr-TR" dirty="0"/>
          </a:p>
          <a:p>
            <a:r>
              <a:rPr lang="tr-TR" dirty="0"/>
              <a:t>Solunum </a:t>
            </a:r>
            <a:r>
              <a:rPr lang="tr-TR" dirty="0" err="1"/>
              <a:t>yetmzeliği</a:t>
            </a:r>
            <a:r>
              <a:rPr lang="tr-TR" dirty="0"/>
              <a:t> ve klinik duruma göre NIMV ve IMV ihtiyacı açısından değerlendirilmelidir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059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217E-B081-B940-9E60-920CD1E7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Astım 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72FC-05E6-0B4D-85FA-E6F67294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Hastada tedavi değişikliğini gerektiren akut bozulma</a:t>
            </a:r>
          </a:p>
          <a:p>
            <a:r>
              <a:rPr lang="tr-TR" dirty="0"/>
              <a:t>Nefes darlığı</a:t>
            </a:r>
          </a:p>
          <a:p>
            <a:r>
              <a:rPr lang="tr-TR" dirty="0"/>
              <a:t>Öksürük</a:t>
            </a:r>
          </a:p>
          <a:p>
            <a:r>
              <a:rPr lang="tr-TR" dirty="0" err="1"/>
              <a:t>Wheezing</a:t>
            </a:r>
            <a:endParaRPr lang="tr-TR" dirty="0"/>
          </a:p>
          <a:p>
            <a:r>
              <a:rPr lang="tr-TR" dirty="0"/>
              <a:t>Göğüs ağrısı</a:t>
            </a:r>
          </a:p>
          <a:p>
            <a:r>
              <a:rPr lang="tr-TR" dirty="0"/>
              <a:t>Akciğer fonksiyonlarında </a:t>
            </a:r>
            <a:r>
              <a:rPr lang="tr-TR" dirty="0" err="1"/>
              <a:t>progresif</a:t>
            </a:r>
            <a:r>
              <a:rPr lang="tr-TR" dirty="0"/>
              <a:t> azalma</a:t>
            </a:r>
          </a:p>
        </p:txBody>
      </p:sp>
    </p:spTree>
    <p:extLst>
      <p:ext uri="{BB962C8B-B14F-4D97-AF65-F5344CB8AC3E}">
        <p14:creationId xmlns:p14="http://schemas.microsoft.com/office/powerpoint/2010/main" val="255042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4549-9D7E-2A4C-9758-E128B347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Astım Atak Tetikleyicileri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8EAD-A921-7946-8B9E-37F58EB3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Viral</a:t>
            </a:r>
            <a:r>
              <a:rPr lang="tr-TR" dirty="0"/>
              <a:t> enfeksiyonlar</a:t>
            </a:r>
          </a:p>
          <a:p>
            <a:r>
              <a:rPr lang="tr-TR" dirty="0" err="1"/>
              <a:t>Allerjen</a:t>
            </a:r>
            <a:r>
              <a:rPr lang="tr-TR" dirty="0"/>
              <a:t> </a:t>
            </a:r>
            <a:r>
              <a:rPr lang="tr-TR" dirty="0" err="1"/>
              <a:t>maruziyeti</a:t>
            </a:r>
            <a:r>
              <a:rPr lang="tr-TR" dirty="0"/>
              <a:t> </a:t>
            </a:r>
          </a:p>
          <a:p>
            <a:r>
              <a:rPr lang="tr-TR" dirty="0"/>
              <a:t>Gıda </a:t>
            </a:r>
            <a:r>
              <a:rPr lang="tr-TR" dirty="0" err="1"/>
              <a:t>allerjisi</a:t>
            </a:r>
            <a:endParaRPr lang="tr-TR" dirty="0"/>
          </a:p>
          <a:p>
            <a:r>
              <a:rPr lang="tr-TR" dirty="0"/>
              <a:t>Çevre kirliliği</a:t>
            </a:r>
          </a:p>
          <a:p>
            <a:r>
              <a:rPr lang="tr-TR" dirty="0"/>
              <a:t>Mevsimsel değişiklikler</a:t>
            </a:r>
          </a:p>
          <a:p>
            <a:r>
              <a:rPr lang="tr-TR" dirty="0"/>
              <a:t>IKS tedavi uyumsuzluğu</a:t>
            </a:r>
          </a:p>
        </p:txBody>
      </p:sp>
    </p:spTree>
    <p:extLst>
      <p:ext uri="{BB962C8B-B14F-4D97-AF65-F5344CB8AC3E}">
        <p14:creationId xmlns:p14="http://schemas.microsoft.com/office/powerpoint/2010/main" val="172523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9483-A1D7-4F41-AF5E-0ED13C3D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Astım Atağına Yaklaşım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DBEB-C33D-8B46-B917-7144DF0F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20700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Atağın başlangıcı ve nedeni</a:t>
            </a:r>
          </a:p>
          <a:p>
            <a:r>
              <a:rPr lang="tr-TR" dirty="0"/>
              <a:t>Astım semptomlarının ciddiyeti</a:t>
            </a:r>
          </a:p>
          <a:p>
            <a:r>
              <a:rPr lang="tr-TR" dirty="0" err="1"/>
              <a:t>Anaflaksi</a:t>
            </a:r>
            <a:r>
              <a:rPr lang="tr-TR" dirty="0"/>
              <a:t> semptomlarının varlığı</a:t>
            </a:r>
          </a:p>
          <a:p>
            <a:r>
              <a:rPr lang="tr-TR" dirty="0"/>
              <a:t>Mevcut kurtarıcı ve kontrol edici tedavisi</a:t>
            </a:r>
          </a:p>
          <a:p>
            <a:r>
              <a:rPr lang="tr-TR" dirty="0" err="1"/>
              <a:t>Mortalite</a:t>
            </a:r>
            <a:r>
              <a:rPr lang="tr-TR" dirty="0"/>
              <a:t> için risk faktörlerinin varlığı</a:t>
            </a:r>
          </a:p>
          <a:p>
            <a:pPr lvl="1"/>
            <a:r>
              <a:rPr lang="tr-TR" dirty="0" err="1"/>
              <a:t>Entübasyon</a:t>
            </a:r>
            <a:r>
              <a:rPr lang="tr-TR" dirty="0"/>
              <a:t>-mekanik </a:t>
            </a:r>
            <a:r>
              <a:rPr lang="tr-TR" dirty="0" err="1"/>
              <a:t>ventilasyon</a:t>
            </a:r>
            <a:r>
              <a:rPr lang="tr-TR" dirty="0"/>
              <a:t> ihtiyacı</a:t>
            </a:r>
          </a:p>
          <a:p>
            <a:pPr lvl="1"/>
            <a:r>
              <a:rPr lang="tr-TR" dirty="0"/>
              <a:t>Son 1 yılda acil servis başvurusu/hastane yatışı</a:t>
            </a:r>
          </a:p>
          <a:p>
            <a:pPr lvl="1"/>
            <a:r>
              <a:rPr lang="tr-TR" dirty="0"/>
              <a:t>Sistemik </a:t>
            </a:r>
            <a:r>
              <a:rPr lang="tr-TR" dirty="0" err="1"/>
              <a:t>kosrtikosteroid</a:t>
            </a:r>
            <a:r>
              <a:rPr lang="tr-TR" dirty="0"/>
              <a:t> kullanımı (halen/yeni kesilmiş)</a:t>
            </a:r>
          </a:p>
          <a:p>
            <a:pPr lvl="1"/>
            <a:r>
              <a:rPr lang="tr-TR" dirty="0"/>
              <a:t>Fazla miktarda SABA kullanımı</a:t>
            </a:r>
          </a:p>
          <a:p>
            <a:pPr lvl="1"/>
            <a:r>
              <a:rPr lang="tr-TR" dirty="0"/>
              <a:t>Psikiyatrik/</a:t>
            </a:r>
            <a:r>
              <a:rPr lang="tr-TR" dirty="0" err="1"/>
              <a:t>psikososyal</a:t>
            </a:r>
            <a:r>
              <a:rPr lang="tr-TR" dirty="0"/>
              <a:t> problemler</a:t>
            </a:r>
          </a:p>
          <a:p>
            <a:pPr lvl="1"/>
            <a:r>
              <a:rPr lang="tr-TR" dirty="0"/>
              <a:t>Gıda </a:t>
            </a:r>
            <a:r>
              <a:rPr lang="tr-TR" dirty="0" err="1"/>
              <a:t>allerjiis</a:t>
            </a:r>
            <a:endParaRPr lang="tr-TR" dirty="0"/>
          </a:p>
          <a:p>
            <a:pPr lvl="1"/>
            <a:r>
              <a:rPr lang="tr-TR" dirty="0"/>
              <a:t>Astım tedavisine uyumsuzluk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259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79FD-398B-2240-A85A-416B9435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Astım Atağına Yaklaşım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7019-249D-144C-ADA7-4094640C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Fizik muayene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Vital</a:t>
            </a:r>
            <a:r>
              <a:rPr lang="tr-TR" dirty="0"/>
              <a:t> bulgular (bilinç durumu, ateş, nabız, solunum sayısı, kan basıncı, yardımcı solunum kas kullanımı, </a:t>
            </a:r>
            <a:r>
              <a:rPr lang="tr-TR" dirty="0" err="1"/>
              <a:t>wheezing</a:t>
            </a:r>
            <a:r>
              <a:rPr lang="tr-TR" dirty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Karıştırıcı nedenler ( </a:t>
            </a:r>
            <a:r>
              <a:rPr lang="tr-TR" dirty="0" err="1"/>
              <a:t>anaflaksi</a:t>
            </a:r>
            <a:r>
              <a:rPr lang="tr-TR" dirty="0"/>
              <a:t>, </a:t>
            </a:r>
            <a:r>
              <a:rPr lang="tr-TR" dirty="0" err="1"/>
              <a:t>pnömoni</a:t>
            </a:r>
            <a:r>
              <a:rPr lang="tr-TR" dirty="0"/>
              <a:t>, </a:t>
            </a:r>
            <a:r>
              <a:rPr lang="tr-TR" dirty="0" err="1"/>
              <a:t>pnömotoraks</a:t>
            </a:r>
            <a:r>
              <a:rPr lang="tr-TR" dirty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Nefes darlığını açıklayacak diğer durumların değerlendirilmesi (kalp yetmezliği, </a:t>
            </a:r>
            <a:r>
              <a:rPr lang="tr-TR" dirty="0" err="1"/>
              <a:t>larenks</a:t>
            </a:r>
            <a:r>
              <a:rPr lang="tr-TR" dirty="0"/>
              <a:t> </a:t>
            </a:r>
            <a:r>
              <a:rPr lang="tr-TR" dirty="0" err="1"/>
              <a:t>obstrüksüyonu</a:t>
            </a:r>
            <a:r>
              <a:rPr lang="tr-TR" dirty="0"/>
              <a:t>,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261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5117-3A85-7C4C-8237-72329B09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Astım Atağı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55B6-AFF2-5D40-B270-55E174D1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906"/>
            <a:ext cx="5308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200" b="1" dirty="0"/>
              <a:t>Hafif-Orta</a:t>
            </a:r>
          </a:p>
          <a:p>
            <a:r>
              <a:rPr lang="tr-TR" dirty="0"/>
              <a:t>Cümleler</a:t>
            </a:r>
          </a:p>
          <a:p>
            <a:r>
              <a:rPr lang="tr-TR" dirty="0"/>
              <a:t>Ajite değil</a:t>
            </a:r>
          </a:p>
          <a:p>
            <a:r>
              <a:rPr lang="tr-TR" dirty="0"/>
              <a:t>Solunum sayısı hafif artmış</a:t>
            </a:r>
          </a:p>
          <a:p>
            <a:r>
              <a:rPr lang="tr-TR" dirty="0"/>
              <a:t>Yardımcı solunum kas kullanımı -</a:t>
            </a:r>
          </a:p>
          <a:p>
            <a:r>
              <a:rPr lang="tr-TR" dirty="0"/>
              <a:t>Nabız 100-120/</a:t>
            </a:r>
            <a:r>
              <a:rPr lang="tr-TR" dirty="0" err="1"/>
              <a:t>dk</a:t>
            </a:r>
            <a:endParaRPr lang="tr-TR" dirty="0"/>
          </a:p>
          <a:p>
            <a:r>
              <a:rPr lang="tr-TR" dirty="0"/>
              <a:t>Oda havası SpO2 %90-95</a:t>
            </a:r>
          </a:p>
          <a:p>
            <a:r>
              <a:rPr lang="tr-TR" dirty="0"/>
              <a:t>PEF &gt; %50 </a:t>
            </a:r>
          </a:p>
          <a:p>
            <a:endParaRPr lang="tr-T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6DF3AC-0267-1847-BC9F-881F950EFEC5}"/>
              </a:ext>
            </a:extLst>
          </p:cNvPr>
          <p:cNvSpPr txBox="1">
            <a:spLocks/>
          </p:cNvSpPr>
          <p:nvPr/>
        </p:nvSpPr>
        <p:spPr>
          <a:xfrm>
            <a:off x="6553200" y="1270397"/>
            <a:ext cx="5384800" cy="485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/>
              <a:t>Ağır</a:t>
            </a:r>
          </a:p>
          <a:p>
            <a:r>
              <a:rPr lang="tr-TR" dirty="0"/>
              <a:t>Kelimeler </a:t>
            </a:r>
          </a:p>
          <a:p>
            <a:r>
              <a:rPr lang="tr-TR" dirty="0"/>
              <a:t>Ajite </a:t>
            </a:r>
          </a:p>
          <a:p>
            <a:r>
              <a:rPr lang="tr-TR" dirty="0"/>
              <a:t>Solunum sayısı &gt; 30/</a:t>
            </a:r>
            <a:r>
              <a:rPr lang="tr-TR" dirty="0" err="1"/>
              <a:t>dk</a:t>
            </a:r>
            <a:endParaRPr lang="tr-TR" dirty="0"/>
          </a:p>
          <a:p>
            <a:r>
              <a:rPr lang="tr-TR" dirty="0"/>
              <a:t>Yardımcı solunum kas kullanımı +</a:t>
            </a:r>
          </a:p>
          <a:p>
            <a:r>
              <a:rPr lang="tr-TR" dirty="0"/>
              <a:t>Nabız &gt;120/</a:t>
            </a:r>
            <a:r>
              <a:rPr lang="tr-TR" dirty="0" err="1"/>
              <a:t>dk</a:t>
            </a:r>
            <a:endParaRPr lang="tr-TR" dirty="0"/>
          </a:p>
          <a:p>
            <a:r>
              <a:rPr lang="tr-TR" dirty="0"/>
              <a:t>Oda havası SpO2  &lt; %90</a:t>
            </a:r>
          </a:p>
          <a:p>
            <a:r>
              <a:rPr lang="tr-TR" dirty="0"/>
              <a:t>PEF  &lt; %50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18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92BA-C0E6-484D-A8FC-73F92B67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Hafif-Orta Dereceli Astım Atağı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81B7-047B-C443-BEE1-E5A3CFA31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1"/>
            <a:ext cx="10515600" cy="1650999"/>
          </a:xfrm>
        </p:spPr>
        <p:txBody>
          <a:bodyPr/>
          <a:lstStyle/>
          <a:p>
            <a:pPr algn="ctr"/>
            <a:r>
              <a:rPr lang="tr-TR" dirty="0"/>
              <a:t>SABA:  4-10 </a:t>
            </a:r>
            <a:r>
              <a:rPr lang="tr-TR" dirty="0" err="1"/>
              <a:t>puff</a:t>
            </a:r>
            <a:r>
              <a:rPr lang="tr-TR" dirty="0"/>
              <a:t> 1 saat boyunca 20 </a:t>
            </a:r>
            <a:r>
              <a:rPr lang="tr-TR" dirty="0" err="1"/>
              <a:t>dk</a:t>
            </a:r>
            <a:r>
              <a:rPr lang="tr-TR" dirty="0"/>
              <a:t> aralık ile</a:t>
            </a:r>
          </a:p>
          <a:p>
            <a:pPr algn="ctr"/>
            <a:r>
              <a:rPr lang="tr-TR" dirty="0" err="1"/>
              <a:t>Prednisolon</a:t>
            </a:r>
            <a:r>
              <a:rPr lang="tr-TR" dirty="0"/>
              <a:t>: 40-50 mg</a:t>
            </a:r>
          </a:p>
          <a:p>
            <a:pPr algn="ctr"/>
            <a:r>
              <a:rPr lang="tr-TR" dirty="0"/>
              <a:t>Oksijen: gerekli ise %93-95 hedef SpO2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B89A3598-E68D-884F-84BF-5ECC474E7896}"/>
              </a:ext>
            </a:extLst>
          </p:cNvPr>
          <p:cNvSpPr/>
          <p:nvPr/>
        </p:nvSpPr>
        <p:spPr>
          <a:xfrm>
            <a:off x="5715000" y="3089276"/>
            <a:ext cx="635000" cy="568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7060DA-E5A5-6341-BD9C-B7A8D47C520A}"/>
              </a:ext>
            </a:extLst>
          </p:cNvPr>
          <p:cNvSpPr txBox="1">
            <a:spLocks/>
          </p:cNvSpPr>
          <p:nvPr/>
        </p:nvSpPr>
        <p:spPr>
          <a:xfrm>
            <a:off x="787400" y="3733800"/>
            <a:ext cx="10515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Tedaviye devam: SABA gerekirse</a:t>
            </a:r>
          </a:p>
          <a:p>
            <a:pPr marL="0" indent="0" algn="ctr">
              <a:buNone/>
            </a:pPr>
            <a:r>
              <a:rPr lang="tr-TR" dirty="0"/>
              <a:t>1 saat ya da daha erken tedavi yanıtını değerlendir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FEV1 ya da PEF %60-80 arası ve klinik iyileşme-taburcu</a:t>
            </a:r>
          </a:p>
          <a:p>
            <a:pPr marL="0" indent="0" algn="ctr">
              <a:buNone/>
            </a:pPr>
            <a:r>
              <a:rPr lang="tr-TR" dirty="0"/>
              <a:t>Bozulma devam ediyorsa ağır astım atağı gibi değerlendir, YBÜ düşün 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55B329B-7FA2-BE49-8706-B1370AE6CD76}"/>
              </a:ext>
            </a:extLst>
          </p:cNvPr>
          <p:cNvSpPr/>
          <p:nvPr/>
        </p:nvSpPr>
        <p:spPr>
          <a:xfrm>
            <a:off x="5715000" y="4933951"/>
            <a:ext cx="635000" cy="552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11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AB37-6C0C-D345-B9F8-C1F960CF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Solunum sistemi acillerinde</a:t>
            </a:r>
            <a:br>
              <a:rPr lang="tr-TR" dirty="0"/>
            </a:br>
            <a:r>
              <a:rPr lang="tr-TR" dirty="0"/>
              <a:t> semptom ve bulgular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4CEE-A1D2-7240-BA0B-BBBF975D1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Dispne</a:t>
            </a:r>
            <a:endParaRPr lang="tr-TR" dirty="0"/>
          </a:p>
          <a:p>
            <a:r>
              <a:rPr lang="tr-TR" dirty="0"/>
              <a:t>Göğüs ağrısı</a:t>
            </a:r>
          </a:p>
          <a:p>
            <a:r>
              <a:rPr lang="tr-TR" dirty="0" err="1"/>
              <a:t>Wheezing-stridor</a:t>
            </a:r>
            <a:endParaRPr lang="tr-TR" dirty="0"/>
          </a:p>
          <a:p>
            <a:r>
              <a:rPr lang="tr-TR" dirty="0" err="1"/>
              <a:t>Siyanoz</a:t>
            </a:r>
            <a:endParaRPr lang="tr-TR" dirty="0"/>
          </a:p>
          <a:p>
            <a:r>
              <a:rPr lang="tr-TR" dirty="0" err="1"/>
              <a:t>Hemoptizi</a:t>
            </a:r>
            <a:endParaRPr lang="tr-TR" dirty="0"/>
          </a:p>
          <a:p>
            <a:r>
              <a:rPr lang="tr-TR" dirty="0"/>
              <a:t>Solunum yetmezliği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121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A823-832A-C74C-933F-B153070F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32289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dirty="0"/>
              <a:t>SABA, 02 tedavisi başla, YBÜ ile </a:t>
            </a:r>
            <a:r>
              <a:rPr lang="tr-TR" dirty="0" err="1"/>
              <a:t>konsülte</a:t>
            </a:r>
            <a:r>
              <a:rPr lang="tr-TR" dirty="0"/>
              <a:t> et, </a:t>
            </a:r>
            <a:r>
              <a:rPr lang="tr-TR" dirty="0" err="1"/>
              <a:t>entübasyon</a:t>
            </a:r>
            <a:r>
              <a:rPr lang="tr-TR" dirty="0"/>
              <a:t> için hazır ol</a:t>
            </a:r>
          </a:p>
          <a:p>
            <a:pPr algn="ctr"/>
            <a:r>
              <a:rPr lang="tr-TR" dirty="0" err="1"/>
              <a:t>Ipratroprium</a:t>
            </a:r>
            <a:r>
              <a:rPr lang="tr-TR" dirty="0"/>
              <a:t> </a:t>
            </a:r>
            <a:r>
              <a:rPr lang="tr-TR" dirty="0" err="1"/>
              <a:t>bromide</a:t>
            </a:r>
            <a:endParaRPr lang="tr-TR" dirty="0"/>
          </a:p>
          <a:p>
            <a:pPr algn="ctr"/>
            <a:r>
              <a:rPr lang="tr-TR" dirty="0"/>
              <a:t>Hedef SpO2 %93-95 olacak şekilde O2 tedavisi</a:t>
            </a:r>
          </a:p>
          <a:p>
            <a:pPr algn="ctr"/>
            <a:r>
              <a:rPr lang="tr-TR" dirty="0"/>
              <a:t>Oral/IV </a:t>
            </a:r>
            <a:r>
              <a:rPr lang="tr-TR" dirty="0" err="1"/>
              <a:t>kortikosteroid</a:t>
            </a:r>
            <a:endParaRPr lang="tr-TR" dirty="0"/>
          </a:p>
          <a:p>
            <a:pPr marL="0" indent="0" algn="ctr">
              <a:buNone/>
            </a:pPr>
            <a:r>
              <a:rPr lang="tr-TR" dirty="0"/>
              <a:t>IV mFEV1 ya da PEF %60-80 arası ve klinik iyileşme-taburcu</a:t>
            </a:r>
          </a:p>
          <a:p>
            <a:pPr marL="0" indent="0" algn="ctr">
              <a:buNone/>
            </a:pPr>
            <a:r>
              <a:rPr lang="tr-TR" dirty="0"/>
              <a:t>Bozulma devam ediyorsa ağır astım atağı gibi değerlendir, YBÜ düşün </a:t>
            </a:r>
          </a:p>
          <a:p>
            <a:pPr algn="ctr"/>
            <a:r>
              <a:rPr lang="tr-TR" dirty="0"/>
              <a:t>IV magnezyum</a:t>
            </a:r>
          </a:p>
          <a:p>
            <a:pPr algn="ctr"/>
            <a:r>
              <a:rPr lang="tr-TR" dirty="0"/>
              <a:t>Yüksek doz IKS tedavisi için değerlendir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F2F02-4F46-0F4F-9BBB-0B2A1DFC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Ağır Dereceli Astım Atağı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A816E6E-6573-B24D-A62F-39EACEEC9100}"/>
              </a:ext>
            </a:extLst>
          </p:cNvPr>
          <p:cNvSpPr/>
          <p:nvPr/>
        </p:nvSpPr>
        <p:spPr>
          <a:xfrm>
            <a:off x="5778500" y="4368800"/>
            <a:ext cx="63500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A5FF4-AA81-C740-9C7B-AA99B9DE1AA5}"/>
              </a:ext>
            </a:extLst>
          </p:cNvPr>
          <p:cNvSpPr txBox="1"/>
          <p:nvPr/>
        </p:nvSpPr>
        <p:spPr>
          <a:xfrm>
            <a:off x="1346200" y="5257800"/>
            <a:ext cx="949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FEV1 ya da PEF &lt; %60 ise, tedaviye yanıt yoksa tedaviye devam </a:t>
            </a:r>
          </a:p>
          <a:p>
            <a:pPr algn="ctr"/>
            <a:r>
              <a:rPr lang="tr-TR" sz="2400" dirty="0"/>
              <a:t>FEV1 ya da PEF %60-80 arası ve klinik iyileşme-taburcu</a:t>
            </a:r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36198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EDA8-0E97-9A40-BAA2-908DAF47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Tromboemboli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812F-D9D8-9D46-A847-0D070F39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/>
              <a:t>Sık karşılaşılan ve </a:t>
            </a:r>
            <a:r>
              <a:rPr lang="tr-TR" dirty="0" err="1"/>
              <a:t>mortalitesi</a:t>
            </a:r>
            <a:r>
              <a:rPr lang="tr-TR" dirty="0"/>
              <a:t> yüksek bir klinik tablo</a:t>
            </a:r>
          </a:p>
          <a:p>
            <a:pPr>
              <a:lnSpc>
                <a:spcPct val="200000"/>
              </a:lnSpc>
            </a:pPr>
            <a:r>
              <a:rPr lang="tr-TR" dirty="0"/>
              <a:t>Tanımlanamayan kardiyak </a:t>
            </a:r>
            <a:r>
              <a:rPr lang="tr-TR" dirty="0" err="1"/>
              <a:t>arrestlerin</a:t>
            </a:r>
            <a:r>
              <a:rPr lang="tr-TR" dirty="0"/>
              <a:t> %8-13</a:t>
            </a:r>
          </a:p>
          <a:p>
            <a:pPr>
              <a:lnSpc>
                <a:spcPct val="200000"/>
              </a:lnSpc>
            </a:pPr>
            <a:r>
              <a:rPr lang="tr-TR" dirty="0"/>
              <a:t>Kaynak büyük oranda derin </a:t>
            </a:r>
            <a:r>
              <a:rPr lang="tr-TR" dirty="0" err="1"/>
              <a:t>venlerde</a:t>
            </a:r>
            <a:r>
              <a:rPr lang="tr-TR" dirty="0"/>
              <a:t> gelişen </a:t>
            </a:r>
            <a:r>
              <a:rPr lang="tr-TR" dirty="0" err="1"/>
              <a:t>trombüsler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 err="1"/>
              <a:t>Pulmoner</a:t>
            </a:r>
            <a:r>
              <a:rPr lang="tr-TR" dirty="0"/>
              <a:t> arterde oluşan yük artışına karşılık sağ </a:t>
            </a:r>
            <a:r>
              <a:rPr lang="tr-TR" dirty="0" err="1"/>
              <a:t>ventrikülde</a:t>
            </a:r>
            <a:r>
              <a:rPr lang="tr-TR" dirty="0"/>
              <a:t> </a:t>
            </a:r>
            <a:r>
              <a:rPr lang="tr-TR" dirty="0" err="1"/>
              <a:t>dilatasyon</a:t>
            </a:r>
            <a:r>
              <a:rPr lang="tr-TR" dirty="0"/>
              <a:t>, kardiyak </a:t>
            </a:r>
            <a:r>
              <a:rPr lang="tr-TR" dirty="0" err="1"/>
              <a:t>outputta</a:t>
            </a:r>
            <a:r>
              <a:rPr lang="tr-TR" dirty="0"/>
              <a:t> azalma,  </a:t>
            </a:r>
            <a:r>
              <a:rPr lang="tr-TR" dirty="0" err="1"/>
              <a:t>dolaşımsal</a:t>
            </a:r>
            <a:r>
              <a:rPr lang="tr-TR" dirty="0"/>
              <a:t> </a:t>
            </a:r>
            <a:r>
              <a:rPr lang="tr-TR" dirty="0" err="1"/>
              <a:t>kollaps</a:t>
            </a:r>
            <a:r>
              <a:rPr lang="tr-TR" dirty="0"/>
              <a:t> ve şok tablosu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383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BBB2-B37C-4547-A1F4-B46B4EDD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Tromboemboli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C170-157C-7841-982C-0B4911C6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Klinik semptom ve bulgular</a:t>
            </a:r>
          </a:p>
          <a:p>
            <a:pPr marL="0" indent="0">
              <a:buNone/>
            </a:pPr>
            <a:endParaRPr lang="tr-TR" b="1" dirty="0"/>
          </a:p>
          <a:p>
            <a:pPr>
              <a:lnSpc>
                <a:spcPct val="150000"/>
              </a:lnSpc>
            </a:pPr>
            <a:r>
              <a:rPr lang="tr-TR" dirty="0"/>
              <a:t>Göğüs ağrısı</a:t>
            </a:r>
          </a:p>
          <a:p>
            <a:pPr>
              <a:lnSpc>
                <a:spcPct val="150000"/>
              </a:lnSpc>
            </a:pPr>
            <a:r>
              <a:rPr lang="tr-TR" dirty="0"/>
              <a:t>Nefes darlığı</a:t>
            </a:r>
          </a:p>
          <a:p>
            <a:pPr>
              <a:lnSpc>
                <a:spcPct val="150000"/>
              </a:lnSpc>
            </a:pPr>
            <a:r>
              <a:rPr lang="tr-TR" dirty="0"/>
              <a:t>Taşikardi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EKGde</a:t>
            </a:r>
            <a:r>
              <a:rPr lang="tr-TR" dirty="0"/>
              <a:t> V1-V4’te T dalga </a:t>
            </a:r>
            <a:r>
              <a:rPr lang="tr-TR" dirty="0" err="1"/>
              <a:t>inversiyonu</a:t>
            </a:r>
            <a:r>
              <a:rPr lang="tr-TR" dirty="0"/>
              <a:t>, sağ dal bloğu,  S1Q3T3 </a:t>
            </a:r>
            <a:r>
              <a:rPr lang="tr-TR" dirty="0" err="1"/>
              <a:t>paterni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AKGde</a:t>
            </a:r>
            <a:r>
              <a:rPr lang="tr-TR" dirty="0"/>
              <a:t>, </a:t>
            </a:r>
            <a:r>
              <a:rPr lang="tr-TR" dirty="0" err="1"/>
              <a:t>hipoksemi</a:t>
            </a:r>
            <a:r>
              <a:rPr lang="tr-TR" dirty="0"/>
              <a:t>, </a:t>
            </a:r>
            <a:r>
              <a:rPr lang="tr-TR" dirty="0" err="1"/>
              <a:t>hipokapni</a:t>
            </a:r>
            <a:r>
              <a:rPr lang="tr-TR" dirty="0"/>
              <a:t>, </a:t>
            </a:r>
            <a:r>
              <a:rPr lang="tr-TR" dirty="0" err="1"/>
              <a:t>alkaloz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901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12555-CFC2-C746-AE05-4761FF266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1"/>
            <a:ext cx="11353800" cy="5969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916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C7A4AE-2845-E748-89CB-A11A778B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Tromboemboli</a:t>
            </a:r>
            <a:r>
              <a:rPr lang="tr-TR" dirty="0"/>
              <a:t> </a:t>
            </a:r>
            <a:r>
              <a:rPr lang="tr-TR" dirty="0" err="1"/>
              <a:t>Wells</a:t>
            </a:r>
            <a:r>
              <a:rPr lang="tr-TR" dirty="0"/>
              <a:t> Skoru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23D919-604C-0C4C-A02E-EE4378E22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1825625"/>
            <a:ext cx="8407400" cy="4351338"/>
          </a:xfrm>
        </p:spPr>
      </p:pic>
    </p:spTree>
    <p:extLst>
      <p:ext uri="{BB962C8B-B14F-4D97-AF65-F5344CB8AC3E}">
        <p14:creationId xmlns:p14="http://schemas.microsoft.com/office/powerpoint/2010/main" val="3816004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54E4-67E7-6142-8B47-DD2E6073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/>
              <a:t>Pulmoner</a:t>
            </a:r>
            <a:r>
              <a:rPr lang="tr-TR" sz="4000" b="1" dirty="0"/>
              <a:t> </a:t>
            </a:r>
            <a:r>
              <a:rPr lang="tr-TR" sz="4000" b="1" dirty="0" err="1"/>
              <a:t>tromboemboli</a:t>
            </a:r>
            <a:r>
              <a:rPr lang="tr-TR" sz="4000" b="1" dirty="0"/>
              <a:t> </a:t>
            </a:r>
            <a:r>
              <a:rPr lang="tr-TR" sz="4000" b="1" dirty="0" err="1"/>
              <a:t>mortalite</a:t>
            </a:r>
            <a:r>
              <a:rPr lang="tr-TR" sz="4000" b="1" dirty="0"/>
              <a:t> risk sınıflaması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5DD0B-2B2F-C441-BF11-31122121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837112"/>
          </a:xfrm>
        </p:spPr>
      </p:pic>
    </p:spTree>
    <p:extLst>
      <p:ext uri="{BB962C8B-B14F-4D97-AF65-F5344CB8AC3E}">
        <p14:creationId xmlns:p14="http://schemas.microsoft.com/office/powerpoint/2010/main" val="3958253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B9E0-83E9-1B4B-8A3C-6728582F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/>
              <a:t>Trombolitik</a:t>
            </a:r>
            <a:r>
              <a:rPr lang="tr-TR" sz="4000" b="1" dirty="0"/>
              <a:t> tedavi mutlak </a:t>
            </a:r>
            <a:r>
              <a:rPr lang="tr-TR" sz="4000" b="1" dirty="0" err="1"/>
              <a:t>kontraendikasyonları</a:t>
            </a:r>
            <a:endParaRPr lang="tr-T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C5D0-1390-8C43-AB9F-59248102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Aktif kanama varlığı</a:t>
            </a:r>
          </a:p>
          <a:p>
            <a:pPr>
              <a:lnSpc>
                <a:spcPct val="150000"/>
              </a:lnSpc>
            </a:pPr>
            <a:r>
              <a:rPr lang="tr-TR" dirty="0"/>
              <a:t>Geçirilmiş </a:t>
            </a:r>
            <a:r>
              <a:rPr lang="tr-TR" dirty="0" err="1"/>
              <a:t>hemorajik</a:t>
            </a:r>
            <a:r>
              <a:rPr lang="tr-TR" dirty="0"/>
              <a:t> veya orijini bilinmeyen SVO öyküsü</a:t>
            </a:r>
          </a:p>
          <a:p>
            <a:pPr>
              <a:lnSpc>
                <a:spcPct val="150000"/>
              </a:lnSpc>
            </a:pPr>
            <a:r>
              <a:rPr lang="tr-TR" dirty="0"/>
              <a:t>Son 6 ay içindeki </a:t>
            </a:r>
            <a:r>
              <a:rPr lang="tr-TR" dirty="0" err="1"/>
              <a:t>iskemik</a:t>
            </a:r>
            <a:r>
              <a:rPr lang="tr-TR" dirty="0"/>
              <a:t> SVO</a:t>
            </a:r>
          </a:p>
          <a:p>
            <a:pPr>
              <a:lnSpc>
                <a:spcPct val="150000"/>
              </a:lnSpc>
            </a:pPr>
            <a:r>
              <a:rPr lang="tr-TR" dirty="0"/>
              <a:t>SSS tümörleri</a:t>
            </a:r>
          </a:p>
          <a:p>
            <a:pPr>
              <a:lnSpc>
                <a:spcPct val="150000"/>
              </a:lnSpc>
            </a:pPr>
            <a:r>
              <a:rPr lang="tr-TR" dirty="0"/>
              <a:t>Son 3 hafta içindeki majör travma-kafa travması </a:t>
            </a:r>
          </a:p>
          <a:p>
            <a:pPr>
              <a:lnSpc>
                <a:spcPct val="150000"/>
              </a:lnSpc>
            </a:pPr>
            <a:r>
              <a:rPr lang="tr-TR" dirty="0"/>
              <a:t>3 ay içindeki </a:t>
            </a:r>
            <a:r>
              <a:rPr lang="tr-TR" dirty="0" err="1"/>
              <a:t>kraniyel</a:t>
            </a:r>
            <a:r>
              <a:rPr lang="tr-TR" dirty="0"/>
              <a:t>/</a:t>
            </a:r>
            <a:r>
              <a:rPr lang="tr-TR" dirty="0" err="1"/>
              <a:t>spinal</a:t>
            </a:r>
            <a:r>
              <a:rPr lang="tr-TR" dirty="0"/>
              <a:t> cerrahi girişim 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31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469F-8A4D-2246-85AF-4884F162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 6 ay içinde geçirilmiş TİA öyküsü</a:t>
            </a:r>
          </a:p>
          <a:p>
            <a:r>
              <a:rPr lang="tr-TR" dirty="0"/>
              <a:t>Gebelik ve </a:t>
            </a:r>
            <a:r>
              <a:rPr lang="tr-TR" dirty="0" err="1"/>
              <a:t>postpartum</a:t>
            </a:r>
            <a:r>
              <a:rPr lang="tr-TR" dirty="0"/>
              <a:t> ilk hafta</a:t>
            </a:r>
          </a:p>
          <a:p>
            <a:r>
              <a:rPr lang="tr-TR" dirty="0" err="1"/>
              <a:t>Refrakter</a:t>
            </a:r>
            <a:r>
              <a:rPr lang="tr-TR" dirty="0"/>
              <a:t> hipertansiyon (&gt;180 </a:t>
            </a:r>
            <a:r>
              <a:rPr lang="tr-TR" dirty="0" err="1"/>
              <a:t>mmHg</a:t>
            </a:r>
            <a:r>
              <a:rPr lang="tr-TR" dirty="0"/>
              <a:t>)</a:t>
            </a:r>
          </a:p>
          <a:p>
            <a:r>
              <a:rPr lang="tr-TR" dirty="0"/>
              <a:t>Aktif karaciğer hastalığı</a:t>
            </a:r>
          </a:p>
          <a:p>
            <a:r>
              <a:rPr lang="tr-TR" dirty="0"/>
              <a:t>Aktif </a:t>
            </a:r>
            <a:r>
              <a:rPr lang="tr-TR" dirty="0" err="1"/>
              <a:t>peptik</a:t>
            </a:r>
            <a:r>
              <a:rPr lang="tr-TR" dirty="0"/>
              <a:t> ülser</a:t>
            </a:r>
          </a:p>
          <a:p>
            <a:r>
              <a:rPr lang="tr-TR" dirty="0"/>
              <a:t>Oral </a:t>
            </a:r>
            <a:r>
              <a:rPr lang="tr-TR" dirty="0" err="1"/>
              <a:t>antikoagülan</a:t>
            </a:r>
            <a:r>
              <a:rPr lang="tr-TR" dirty="0"/>
              <a:t> tedavi</a:t>
            </a:r>
          </a:p>
          <a:p>
            <a:r>
              <a:rPr lang="tr-TR" dirty="0"/>
              <a:t>Komprese edilemeyen </a:t>
            </a:r>
            <a:r>
              <a:rPr lang="tr-TR" dirty="0" err="1"/>
              <a:t>ponskiyon</a:t>
            </a:r>
            <a:r>
              <a:rPr lang="tr-TR" dirty="0"/>
              <a:t> alanları</a:t>
            </a:r>
          </a:p>
          <a:p>
            <a:r>
              <a:rPr lang="tr-TR" dirty="0" err="1"/>
              <a:t>İnfektif</a:t>
            </a:r>
            <a:r>
              <a:rPr lang="tr-TR" dirty="0"/>
              <a:t> </a:t>
            </a:r>
            <a:r>
              <a:rPr lang="tr-TR" dirty="0" err="1"/>
              <a:t>endokardit</a:t>
            </a:r>
            <a:endParaRPr lang="tr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313625-B111-DD44-8361-91E618A1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/>
              <a:t>Trombolitik</a:t>
            </a:r>
            <a:r>
              <a:rPr lang="tr-TR" sz="4000" b="1" dirty="0"/>
              <a:t> tedavi rölatif </a:t>
            </a:r>
            <a:r>
              <a:rPr lang="tr-TR" sz="4000" b="1" dirty="0" err="1"/>
              <a:t>kontraendikasyonları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380115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D866-06C9-0446-AB04-C4E96AC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/>
              <a:t>Pnömotoraks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172FA-DE4D-124A-B28F-7FA54EE2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079999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Plevral</a:t>
            </a:r>
            <a:r>
              <a:rPr lang="tr-TR" dirty="0"/>
              <a:t> aralıkta serbest hava birikimi ile kendini gösteren bir akciğer ve plevra hastalığıdır. </a:t>
            </a:r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endParaRPr lang="tr-TR" dirty="0"/>
          </a:p>
          <a:p>
            <a:pPr lvl="1"/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r>
              <a:rPr lang="tr-TR" dirty="0"/>
              <a:t> (altta yatan </a:t>
            </a:r>
            <a:r>
              <a:rPr lang="tr-TR" dirty="0" err="1"/>
              <a:t>akc</a:t>
            </a:r>
            <a:r>
              <a:rPr lang="tr-TR" dirty="0"/>
              <a:t> hastalığı yok)</a:t>
            </a:r>
          </a:p>
          <a:p>
            <a:pPr lvl="1"/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r>
              <a:rPr lang="tr-TR" dirty="0"/>
              <a:t> (KOAH, </a:t>
            </a:r>
            <a:r>
              <a:rPr lang="tr-TR" dirty="0" err="1"/>
              <a:t>Tbc</a:t>
            </a:r>
            <a:r>
              <a:rPr lang="tr-TR" dirty="0"/>
              <a:t>,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fibrozis</a:t>
            </a:r>
            <a:r>
              <a:rPr lang="tr-TR" dirty="0"/>
              <a:t>, akciğer </a:t>
            </a:r>
            <a:r>
              <a:rPr lang="tr-TR" dirty="0" err="1"/>
              <a:t>malignitesi</a:t>
            </a:r>
            <a:r>
              <a:rPr lang="tr-TR" dirty="0"/>
              <a:t> gibi </a:t>
            </a:r>
            <a:r>
              <a:rPr lang="tr-TR" dirty="0" err="1"/>
              <a:t>allta</a:t>
            </a:r>
            <a:r>
              <a:rPr lang="tr-TR" dirty="0"/>
              <a:t> yatan </a:t>
            </a:r>
            <a:r>
              <a:rPr lang="tr-TR" dirty="0" err="1"/>
              <a:t>akc</a:t>
            </a:r>
            <a:r>
              <a:rPr lang="tr-TR" dirty="0"/>
              <a:t> hastalığı var)</a:t>
            </a:r>
          </a:p>
          <a:p>
            <a:pPr marL="457200" lvl="1" indent="0">
              <a:buNone/>
            </a:pPr>
            <a:endParaRPr lang="tr-TR" dirty="0"/>
          </a:p>
          <a:p>
            <a:pPr marL="514350" indent="-514350">
              <a:buAutoNum type="arabicPeriod" startAt="2"/>
            </a:pPr>
            <a:r>
              <a:rPr lang="tr-TR" dirty="0" err="1"/>
              <a:t>Edinsel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Travmatik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endParaRPr lang="tr-TR" dirty="0"/>
          </a:p>
          <a:p>
            <a:pPr lvl="1"/>
            <a:r>
              <a:rPr lang="tr-TR" dirty="0" err="1"/>
              <a:t>İyatrojenik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endParaRPr lang="tr-TR" dirty="0"/>
          </a:p>
          <a:p>
            <a:pPr marL="514350" indent="-51435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38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43F-48FF-9F41-BA7D-9AD555E4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Pnömotoraks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200E-E951-6E46-8020-20145EE48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Klinik Bulgular</a:t>
            </a:r>
          </a:p>
          <a:p>
            <a:r>
              <a:rPr lang="tr-TR" dirty="0"/>
              <a:t>Nefes darlığı</a:t>
            </a:r>
          </a:p>
          <a:p>
            <a:r>
              <a:rPr lang="tr-TR" dirty="0"/>
              <a:t>Göğüs ağrısı-</a:t>
            </a:r>
            <a:r>
              <a:rPr lang="tr-TR" dirty="0" err="1"/>
              <a:t>plöretik</a:t>
            </a:r>
            <a:r>
              <a:rPr lang="tr-TR" dirty="0"/>
              <a:t> vasıfta</a:t>
            </a:r>
          </a:p>
          <a:p>
            <a:r>
              <a:rPr lang="tr-TR" dirty="0"/>
              <a:t>Öksürük</a:t>
            </a:r>
          </a:p>
          <a:p>
            <a:r>
              <a:rPr lang="tr-TR" dirty="0"/>
              <a:t>Taşikardi</a:t>
            </a:r>
          </a:p>
          <a:p>
            <a:r>
              <a:rPr lang="tr-TR" dirty="0" err="1"/>
              <a:t>Anksiyete</a:t>
            </a:r>
            <a:r>
              <a:rPr lang="tr-TR" dirty="0"/>
              <a:t> </a:t>
            </a:r>
          </a:p>
          <a:p>
            <a:r>
              <a:rPr lang="tr-TR" dirty="0" err="1"/>
              <a:t>Hipoksemi</a:t>
            </a:r>
            <a:r>
              <a:rPr lang="tr-TR" dirty="0"/>
              <a:t> </a:t>
            </a:r>
          </a:p>
          <a:p>
            <a:r>
              <a:rPr lang="tr-TR" dirty="0"/>
              <a:t>Hipotansiyon-şok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26368-8483-1F44-AFFD-7B83E291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0" y="1831335"/>
            <a:ext cx="5035550" cy="43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B5BA-02BE-F349-BF72-8B4CF50A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Dispne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923E-2C1D-CA42-81BA-1DBB36A81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Akut gelişen </a:t>
            </a:r>
            <a:r>
              <a:rPr lang="tr-TR" dirty="0" err="1"/>
              <a:t>dispne</a:t>
            </a:r>
            <a:endParaRPr lang="tr-TR" dirty="0"/>
          </a:p>
          <a:p>
            <a:r>
              <a:rPr lang="tr-TR" dirty="0"/>
              <a:t>Astım atağı</a:t>
            </a:r>
          </a:p>
          <a:p>
            <a:r>
              <a:rPr lang="tr-TR" dirty="0" err="1"/>
              <a:t>Pnömoni</a:t>
            </a:r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endParaRPr lang="tr-TR" dirty="0"/>
          </a:p>
          <a:p>
            <a:r>
              <a:rPr lang="tr-TR" dirty="0" err="1"/>
              <a:t>Pnömotoraks</a:t>
            </a:r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hemoraji</a:t>
            </a:r>
            <a:endParaRPr lang="tr-TR" dirty="0"/>
          </a:p>
          <a:p>
            <a:r>
              <a:rPr lang="tr-TR" dirty="0"/>
              <a:t>Üst hava yolu </a:t>
            </a:r>
            <a:r>
              <a:rPr lang="tr-TR" dirty="0" err="1"/>
              <a:t>obstrüksüyonu</a:t>
            </a:r>
            <a:endParaRPr lang="tr-TR" dirty="0"/>
          </a:p>
          <a:p>
            <a:r>
              <a:rPr lang="tr-TR" dirty="0"/>
              <a:t>Akciğer ödemi</a:t>
            </a:r>
          </a:p>
          <a:p>
            <a:r>
              <a:rPr lang="tr-TR" dirty="0"/>
              <a:t>Akut kardiyak hastalıklar</a:t>
            </a:r>
          </a:p>
          <a:p>
            <a:r>
              <a:rPr lang="tr-TR" dirty="0" err="1"/>
              <a:t>Toraks</a:t>
            </a:r>
            <a:r>
              <a:rPr lang="tr-TR" dirty="0"/>
              <a:t> travması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043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1265-29DA-E343-B19D-3F682F15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Pnömotoraks</a:t>
            </a:r>
            <a:r>
              <a:rPr lang="tr-TR" dirty="0"/>
              <a:t> Tanı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5519-E437-894A-ACB9-1F265B53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Fizik muayene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tr-TR" sz="2400" i="1" u="sng" dirty="0" err="1"/>
              <a:t>pnömotoraks</a:t>
            </a:r>
            <a:r>
              <a:rPr lang="tr-TR" sz="2400" i="1" u="sng" dirty="0"/>
              <a:t> gelişen tarafta;</a:t>
            </a:r>
          </a:p>
          <a:p>
            <a:pPr marL="457200" lvl="1" indent="0">
              <a:buNone/>
            </a:pPr>
            <a:r>
              <a:rPr lang="tr-TR" dirty="0"/>
              <a:t>Solunum sesleri alınamaz</a:t>
            </a:r>
          </a:p>
          <a:p>
            <a:pPr marL="457200" lvl="1" indent="0">
              <a:buNone/>
            </a:pPr>
            <a:r>
              <a:rPr lang="tr-TR" dirty="0"/>
              <a:t>Solunuma katılım azalır ya da hiç katılmaz</a:t>
            </a:r>
          </a:p>
          <a:p>
            <a:pPr marL="457200" lvl="1" indent="0">
              <a:buNone/>
            </a:pPr>
            <a:r>
              <a:rPr lang="tr-TR" dirty="0"/>
              <a:t>Vibrasyon </a:t>
            </a:r>
            <a:r>
              <a:rPr lang="tr-TR" dirty="0" err="1"/>
              <a:t>torasik</a:t>
            </a:r>
            <a:r>
              <a:rPr lang="tr-TR" dirty="0"/>
              <a:t> azalır</a:t>
            </a:r>
          </a:p>
          <a:p>
            <a:pPr marL="457200" lvl="1" indent="0">
              <a:buNone/>
            </a:pPr>
            <a:r>
              <a:rPr lang="tr-TR" dirty="0"/>
              <a:t>Perküsyonda </a:t>
            </a:r>
            <a:r>
              <a:rPr lang="tr-TR" dirty="0" err="1"/>
              <a:t>hipersonorite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/>
              <a:t>Akciğer </a:t>
            </a:r>
            <a:r>
              <a:rPr lang="tr-TR" dirty="0" err="1"/>
              <a:t>grafisi</a:t>
            </a:r>
            <a:r>
              <a:rPr lang="tr-TR" dirty="0"/>
              <a:t> </a:t>
            </a:r>
          </a:p>
          <a:p>
            <a:r>
              <a:rPr lang="tr-TR" dirty="0"/>
              <a:t>Ultrasonografi incelemesi</a:t>
            </a:r>
          </a:p>
          <a:p>
            <a:r>
              <a:rPr lang="tr-TR" dirty="0"/>
              <a:t>Bilgisayarlı Tomografi</a:t>
            </a:r>
          </a:p>
        </p:txBody>
      </p:sp>
    </p:spTree>
    <p:extLst>
      <p:ext uri="{BB962C8B-B14F-4D97-AF65-F5344CB8AC3E}">
        <p14:creationId xmlns:p14="http://schemas.microsoft.com/office/powerpoint/2010/main" val="1953602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50C6-FA1B-7641-8F8F-D9FFCD98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Pnömotoraks</a:t>
            </a:r>
            <a:r>
              <a:rPr lang="tr-TR" b="1" dirty="0"/>
              <a:t> Tedavi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FAFE-8159-3E42-AE63-574AEEC2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Pnömotoraskın</a:t>
            </a:r>
            <a:r>
              <a:rPr lang="tr-TR" dirty="0"/>
              <a:t> büyüklüğü ve hastanın semptomlarına göre değişir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Gözlem </a:t>
            </a:r>
          </a:p>
          <a:p>
            <a:r>
              <a:rPr lang="tr-TR" dirty="0"/>
              <a:t>Oksijen tedavisi</a:t>
            </a:r>
          </a:p>
          <a:p>
            <a:r>
              <a:rPr lang="tr-TR" dirty="0"/>
              <a:t>İğne </a:t>
            </a:r>
            <a:r>
              <a:rPr lang="tr-TR" dirty="0" err="1"/>
              <a:t>aspirasyonu</a:t>
            </a:r>
            <a:endParaRPr lang="tr-TR" dirty="0"/>
          </a:p>
          <a:p>
            <a:r>
              <a:rPr lang="tr-TR" dirty="0"/>
              <a:t>Tüp </a:t>
            </a:r>
            <a:r>
              <a:rPr lang="tr-TR" dirty="0" err="1"/>
              <a:t>torakostomi</a:t>
            </a:r>
            <a:endParaRPr lang="tr-TR" dirty="0"/>
          </a:p>
          <a:p>
            <a:r>
              <a:rPr lang="tr-TR" dirty="0"/>
              <a:t>Cerrahi tedavi</a:t>
            </a:r>
          </a:p>
        </p:txBody>
      </p:sp>
    </p:spTree>
    <p:extLst>
      <p:ext uri="{BB962C8B-B14F-4D97-AF65-F5344CB8AC3E}">
        <p14:creationId xmlns:p14="http://schemas.microsoft.com/office/powerpoint/2010/main" val="2155888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9FA-37FF-694C-9B78-B8DDD91A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Hemoptizi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68DA-B693-0040-AE31-091F23793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Masif </a:t>
            </a:r>
            <a:r>
              <a:rPr lang="tr-TR" dirty="0" err="1"/>
              <a:t>hemoptizi</a:t>
            </a:r>
            <a:r>
              <a:rPr lang="tr-TR" dirty="0"/>
              <a:t>, solunum yollarından 24 saat içinde 100-600 ml kanın gelmesi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Tüm </a:t>
            </a:r>
            <a:r>
              <a:rPr lang="tr-TR" dirty="0" err="1"/>
              <a:t>hemoptizilerin</a:t>
            </a:r>
            <a:r>
              <a:rPr lang="tr-TR" dirty="0"/>
              <a:t> yaklaşık %5’i masif </a:t>
            </a:r>
            <a:r>
              <a:rPr lang="tr-TR" dirty="0" err="1"/>
              <a:t>hemoptizi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arterler veya </a:t>
            </a:r>
            <a:r>
              <a:rPr lang="tr-TR" dirty="0" err="1"/>
              <a:t>bronşiyal</a:t>
            </a:r>
            <a:r>
              <a:rPr lang="tr-TR" dirty="0"/>
              <a:t> arterlerden kaynaklanabilir</a:t>
            </a:r>
          </a:p>
          <a:p>
            <a:endParaRPr lang="tr-TR" dirty="0"/>
          </a:p>
          <a:p>
            <a:r>
              <a:rPr lang="tr-TR" dirty="0" err="1"/>
              <a:t>Etyolojide</a:t>
            </a:r>
            <a:r>
              <a:rPr lang="tr-TR" dirty="0"/>
              <a:t>, enfeksiyonlar, </a:t>
            </a:r>
            <a:r>
              <a:rPr lang="tr-TR" dirty="0" err="1"/>
              <a:t>maligniteler</a:t>
            </a:r>
            <a:r>
              <a:rPr lang="tr-TR" dirty="0"/>
              <a:t>, ilaçlar, </a:t>
            </a:r>
            <a:r>
              <a:rPr lang="tr-TR" dirty="0" err="1"/>
              <a:t>vaskülitler</a:t>
            </a:r>
            <a:r>
              <a:rPr lang="tr-TR" dirty="0"/>
              <a:t>, kanama bozuklukları</a:t>
            </a:r>
          </a:p>
        </p:txBody>
      </p:sp>
    </p:spTree>
    <p:extLst>
      <p:ext uri="{BB962C8B-B14F-4D97-AF65-F5344CB8AC3E}">
        <p14:creationId xmlns:p14="http://schemas.microsoft.com/office/powerpoint/2010/main" val="654502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B804-621F-2245-A239-13B16DB5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Hemoptizi</a:t>
            </a:r>
            <a:r>
              <a:rPr lang="tr-TR" b="1" dirty="0"/>
              <a:t> Tanı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C912-7C45-094A-BE2F-49C22910B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/>
              <a:t>Akciğer </a:t>
            </a:r>
            <a:r>
              <a:rPr lang="tr-TR" dirty="0" err="1"/>
              <a:t>grafisi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Bilgisayarlı tomografi</a:t>
            </a:r>
          </a:p>
          <a:p>
            <a:pPr>
              <a:lnSpc>
                <a:spcPct val="200000"/>
              </a:lnSpc>
            </a:pPr>
            <a:r>
              <a:rPr lang="tr-TR" dirty="0" err="1"/>
              <a:t>Bronkoskopi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302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8037-E53C-3E4B-B96D-F0048D5B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Hemoptiziye</a:t>
            </a:r>
            <a:r>
              <a:rPr lang="tr-TR" dirty="0"/>
              <a:t> yaklaşım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9620-12CE-DC4A-AE7A-5ACACCC71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Asfiksinin</a:t>
            </a:r>
            <a:r>
              <a:rPr lang="tr-TR" dirty="0"/>
              <a:t> önlenmesi  ve hava yolu açıklığının sağlanması</a:t>
            </a:r>
          </a:p>
          <a:p>
            <a:r>
              <a:rPr lang="tr-TR" dirty="0"/>
              <a:t>Kanama lokalizasyonun </a:t>
            </a:r>
            <a:r>
              <a:rPr lang="tr-TR" dirty="0" err="1"/>
              <a:t>saptnamsı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Hemoptizi</a:t>
            </a:r>
            <a:r>
              <a:rPr lang="tr-TR" dirty="0"/>
              <a:t> nedenlerinin belirlenmesi </a:t>
            </a:r>
          </a:p>
          <a:p>
            <a:r>
              <a:rPr lang="tr-TR" dirty="0" err="1"/>
              <a:t>Hemoptizinin</a:t>
            </a:r>
            <a:r>
              <a:rPr lang="tr-TR" dirty="0"/>
              <a:t> durdurulması </a:t>
            </a:r>
          </a:p>
          <a:p>
            <a:r>
              <a:rPr lang="tr-TR" dirty="0"/>
              <a:t>Hastanın kesin olarak tedavi edilmesi.</a:t>
            </a:r>
          </a:p>
        </p:txBody>
      </p:sp>
    </p:spTree>
    <p:extLst>
      <p:ext uri="{BB962C8B-B14F-4D97-AF65-F5344CB8AC3E}">
        <p14:creationId xmlns:p14="http://schemas.microsoft.com/office/powerpoint/2010/main" val="2154361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ED9F-D33C-B443-BA72-397C175B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Hemoptizi</a:t>
            </a:r>
            <a:r>
              <a:rPr lang="tr-TR" b="1" dirty="0"/>
              <a:t> Tedavi Seçenekleri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2D6C7-C181-DA45-BC54-DD17B2B43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Medikal tedavi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Endobronşiyal</a:t>
            </a:r>
            <a:r>
              <a:rPr lang="tr-TR" dirty="0"/>
              <a:t> tedavi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Bronşiyal</a:t>
            </a:r>
            <a:r>
              <a:rPr lang="tr-TR" dirty="0"/>
              <a:t> arter </a:t>
            </a:r>
            <a:r>
              <a:rPr lang="tr-TR" dirty="0" err="1"/>
              <a:t>embolizasyonu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Cerrahi tedavi</a:t>
            </a:r>
          </a:p>
        </p:txBody>
      </p:sp>
    </p:spTree>
    <p:extLst>
      <p:ext uri="{BB962C8B-B14F-4D97-AF65-F5344CB8AC3E}">
        <p14:creationId xmlns:p14="http://schemas.microsoft.com/office/powerpoint/2010/main" val="3466227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F9FC-B554-0C4E-A983-E50A3147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Hemoptizi</a:t>
            </a:r>
            <a:r>
              <a:rPr lang="tr-TR" b="1" dirty="0"/>
              <a:t> Acil Tedavi Yaklaşımı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E3C9-D887-644A-ADC0-C1A3B4D9B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Hemodinamik</a:t>
            </a:r>
            <a:r>
              <a:rPr lang="tr-TR" dirty="0"/>
              <a:t> durumu ve </a:t>
            </a:r>
            <a:r>
              <a:rPr lang="tr-TR" dirty="0" err="1"/>
              <a:t>oksijenasyonu</a:t>
            </a:r>
            <a:r>
              <a:rPr lang="tr-TR" dirty="0"/>
              <a:t> sağla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Koagulasyon</a:t>
            </a:r>
            <a:r>
              <a:rPr lang="tr-TR" dirty="0"/>
              <a:t> bozukluğu varsa düzelt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Entübasyon</a:t>
            </a:r>
            <a:r>
              <a:rPr lang="tr-TR" dirty="0"/>
              <a:t> gerekirse geniş çaplı </a:t>
            </a:r>
            <a:r>
              <a:rPr lang="tr-TR" dirty="0" err="1"/>
              <a:t>entübasyon</a:t>
            </a:r>
            <a:r>
              <a:rPr lang="tr-TR" dirty="0"/>
              <a:t> tüpü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Bronkoskopi</a:t>
            </a:r>
            <a:r>
              <a:rPr lang="tr-TR" dirty="0"/>
              <a:t> (fob veya </a:t>
            </a:r>
            <a:r>
              <a:rPr lang="tr-TR" dirty="0" err="1"/>
              <a:t>rijid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• Kanama tarafı biliniyorsa hastayı karşı akciğeri korumak için kanama tarafı altta kalacak şekilde yatır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Bronkoskopik</a:t>
            </a:r>
            <a:r>
              <a:rPr lang="tr-TR" dirty="0"/>
              <a:t> soğuk </a:t>
            </a:r>
            <a:r>
              <a:rPr lang="tr-TR" dirty="0" err="1"/>
              <a:t>saline</a:t>
            </a:r>
            <a:r>
              <a:rPr lang="tr-TR" dirty="0"/>
              <a:t>, </a:t>
            </a:r>
            <a:r>
              <a:rPr lang="tr-TR" dirty="0" err="1"/>
              <a:t>topical</a:t>
            </a:r>
            <a:r>
              <a:rPr lang="tr-TR" dirty="0"/>
              <a:t> epinefrin uygula, balon </a:t>
            </a:r>
            <a:r>
              <a:rPr lang="tr-TR" dirty="0" err="1"/>
              <a:t>tamponad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• Girişimsel radyoloji ve göğüs cerrahisi konsültasyonu yap</a:t>
            </a:r>
          </a:p>
        </p:txBody>
      </p:sp>
    </p:spTree>
    <p:extLst>
      <p:ext uri="{BB962C8B-B14F-4D97-AF65-F5344CB8AC3E}">
        <p14:creationId xmlns:p14="http://schemas.microsoft.com/office/powerpoint/2010/main" val="1266610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2A42-5935-3845-8D74-4EA0BCAA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Pnömoni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A702-E453-7F43-8C82-06D9FCBD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Alveollerin iltihabi </a:t>
            </a:r>
            <a:r>
              <a:rPr lang="tr-TR" altLang="tr-TR" dirty="0" err="1"/>
              <a:t>sekresyon</a:t>
            </a:r>
            <a:r>
              <a:rPr lang="tr-TR" altLang="tr-TR" dirty="0"/>
              <a:t> ile dolması sonucu gaz değişim fonksiyonu bozulur. </a:t>
            </a:r>
          </a:p>
          <a:p>
            <a:endParaRPr lang="tr-TR" dirty="0"/>
          </a:p>
          <a:p>
            <a:r>
              <a:rPr lang="tr-TR" altLang="tr-TR" dirty="0"/>
              <a:t>Alveollerin iltihap ile dolu olması </a:t>
            </a:r>
            <a:r>
              <a:rPr lang="tr-TR" altLang="tr-TR" dirty="0" err="1"/>
              <a:t>şant</a:t>
            </a:r>
            <a:r>
              <a:rPr lang="tr-TR" altLang="tr-TR" dirty="0"/>
              <a:t> oluşumuna yol açarak </a:t>
            </a:r>
            <a:r>
              <a:rPr lang="tr-TR" altLang="tr-TR" dirty="0" err="1"/>
              <a:t>hipoksemi</a:t>
            </a:r>
            <a:r>
              <a:rPr lang="tr-TR" altLang="tr-TR" dirty="0"/>
              <a:t> ile sonuçlanır.</a:t>
            </a:r>
          </a:p>
          <a:p>
            <a:endParaRPr lang="tr-TR" dirty="0"/>
          </a:p>
          <a:p>
            <a:r>
              <a:rPr lang="tr-TR" altLang="tr-TR" dirty="0" err="1"/>
              <a:t>Pnömoniler</a:t>
            </a:r>
            <a:r>
              <a:rPr lang="tr-TR" altLang="tr-TR" dirty="0"/>
              <a:t> değişik </a:t>
            </a:r>
            <a:r>
              <a:rPr lang="tr-TR" altLang="tr-TR" dirty="0" err="1"/>
              <a:t>bakteriyal</a:t>
            </a:r>
            <a:r>
              <a:rPr lang="tr-TR" altLang="tr-TR" dirty="0"/>
              <a:t>, </a:t>
            </a:r>
            <a:r>
              <a:rPr lang="tr-TR" altLang="tr-TR" dirty="0" err="1"/>
              <a:t>viral</a:t>
            </a:r>
            <a:r>
              <a:rPr lang="tr-TR" altLang="tr-TR" dirty="0"/>
              <a:t>, </a:t>
            </a:r>
            <a:r>
              <a:rPr lang="tr-TR" altLang="tr-TR" dirty="0" err="1"/>
              <a:t>fungal</a:t>
            </a:r>
            <a:r>
              <a:rPr lang="tr-TR" altLang="tr-TR" dirty="0"/>
              <a:t> patojenlere bağlı olarak meydana gelebilir. Antibiyotiklere rağmen </a:t>
            </a:r>
            <a:r>
              <a:rPr lang="tr-TR" altLang="tr-TR" dirty="0" err="1">
                <a:solidFill>
                  <a:srgbClr val="C00000"/>
                </a:solidFill>
              </a:rPr>
              <a:t>mortalite</a:t>
            </a:r>
            <a:r>
              <a:rPr lang="tr-TR" altLang="tr-TR" dirty="0">
                <a:solidFill>
                  <a:srgbClr val="C00000"/>
                </a:solidFill>
              </a:rPr>
              <a:t> riski  % 5-10 </a:t>
            </a:r>
            <a:r>
              <a:rPr lang="tr-TR" altLang="tr-TR" dirty="0"/>
              <a:t>arasındadır.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007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2118-9C9B-DE40-B26E-44DC7C09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Pnömoni</a:t>
            </a:r>
            <a:r>
              <a:rPr lang="tr-TR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C33B7-06AE-2247-BB79-8A27F859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Klinik bulgular</a:t>
            </a:r>
          </a:p>
          <a:p>
            <a:r>
              <a:rPr lang="tr-TR" dirty="0"/>
              <a:t>Saatler-günler içinde çıkan halsizlik</a:t>
            </a:r>
          </a:p>
          <a:p>
            <a:r>
              <a:rPr lang="tr-TR" dirty="0"/>
              <a:t>Ateş, üşüme-titreme</a:t>
            </a:r>
          </a:p>
          <a:p>
            <a:r>
              <a:rPr lang="tr-TR" dirty="0" err="1"/>
              <a:t>Takipne</a:t>
            </a:r>
            <a:r>
              <a:rPr lang="tr-TR" dirty="0"/>
              <a:t>, taşikardi</a:t>
            </a:r>
          </a:p>
          <a:p>
            <a:r>
              <a:rPr lang="tr-TR" dirty="0"/>
              <a:t>Öksürük, balgam </a:t>
            </a:r>
          </a:p>
          <a:p>
            <a:r>
              <a:rPr lang="tr-TR" dirty="0"/>
              <a:t>Yan ağrısı</a:t>
            </a:r>
          </a:p>
          <a:p>
            <a:r>
              <a:rPr lang="tr-TR" dirty="0" err="1"/>
              <a:t>Hemoptizi</a:t>
            </a:r>
            <a:endParaRPr lang="tr-TR" dirty="0"/>
          </a:p>
          <a:p>
            <a:r>
              <a:rPr lang="tr-TR" dirty="0"/>
              <a:t>Bilinç bulanıklığı</a:t>
            </a:r>
          </a:p>
          <a:p>
            <a:r>
              <a:rPr lang="tr-TR" dirty="0"/>
              <a:t>Hipotansiyon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93156-A883-3042-A5F7-90DEFFEA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49" y="1235536"/>
            <a:ext cx="2730500" cy="2580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E8A90-CC77-6A44-A1D8-6B16E0450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24" y="3960036"/>
            <a:ext cx="2689225" cy="27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4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CFAD-3E98-7F44-A8D6-A866808B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Fizik Muayene</a:t>
            </a:r>
          </a:p>
          <a:p>
            <a:pPr marL="0" indent="0">
              <a:buNone/>
            </a:pPr>
            <a:r>
              <a:rPr lang="tr-TR" dirty="0"/>
              <a:t>Taşikardi</a:t>
            </a:r>
          </a:p>
          <a:p>
            <a:pPr marL="0" indent="0">
              <a:buNone/>
            </a:pPr>
            <a:r>
              <a:rPr lang="tr-TR" dirty="0"/>
              <a:t>Ateş</a:t>
            </a:r>
          </a:p>
          <a:p>
            <a:pPr marL="0" indent="0">
              <a:buNone/>
            </a:pPr>
            <a:r>
              <a:rPr lang="tr-TR" dirty="0" err="1"/>
              <a:t>Takipne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Wheezing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Oskültasyonda</a:t>
            </a:r>
            <a:r>
              <a:rPr lang="tr-TR" dirty="0"/>
              <a:t>; </a:t>
            </a:r>
          </a:p>
          <a:p>
            <a:pPr marL="0" indent="0">
              <a:buNone/>
            </a:pPr>
            <a:r>
              <a:rPr lang="tr-TR" dirty="0"/>
              <a:t>ince </a:t>
            </a:r>
            <a:r>
              <a:rPr lang="tr-TR" dirty="0" err="1"/>
              <a:t>raller</a:t>
            </a:r>
            <a:r>
              <a:rPr lang="tr-TR" dirty="0"/>
              <a:t>,  </a:t>
            </a:r>
            <a:r>
              <a:rPr lang="tr-TR" dirty="0" err="1"/>
              <a:t>bronşiyal</a:t>
            </a:r>
            <a:r>
              <a:rPr lang="tr-TR" dirty="0"/>
              <a:t> ses, solunum seslerinde azalma, </a:t>
            </a:r>
            <a:r>
              <a:rPr lang="tr-TR" dirty="0" err="1"/>
              <a:t>ronküs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106967-7161-8C46-AEE2-B97DE3A8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Pnömoni</a:t>
            </a:r>
            <a:r>
              <a:rPr lang="tr-T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3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9B17-29DE-F148-A2EB-5D1E4882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Dispne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9A21-FB01-814A-9979-B5F5F13FB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Kronik </a:t>
            </a:r>
            <a:r>
              <a:rPr lang="tr-TR" dirty="0" err="1"/>
              <a:t>dispne</a:t>
            </a:r>
            <a:r>
              <a:rPr lang="tr-TR" dirty="0"/>
              <a:t> üzerine gelişen akut </a:t>
            </a:r>
            <a:r>
              <a:rPr lang="tr-TR" dirty="0" err="1"/>
              <a:t>dispne</a:t>
            </a:r>
            <a:endParaRPr lang="tr-TR" dirty="0"/>
          </a:p>
          <a:p>
            <a:r>
              <a:rPr lang="tr-TR" dirty="0"/>
              <a:t>KOAH akut alevlenmeleri</a:t>
            </a:r>
          </a:p>
          <a:p>
            <a:r>
              <a:rPr lang="tr-TR" dirty="0" err="1"/>
              <a:t>İnterstisyel</a:t>
            </a:r>
            <a:r>
              <a:rPr lang="tr-TR" dirty="0"/>
              <a:t> akciğer hastalıkları</a:t>
            </a:r>
          </a:p>
          <a:p>
            <a:r>
              <a:rPr lang="tr-TR" dirty="0"/>
              <a:t>Kronik kalp hastalıkları</a:t>
            </a:r>
          </a:p>
          <a:p>
            <a:r>
              <a:rPr lang="tr-TR" dirty="0"/>
              <a:t>Solunum kaslarını etkileyen </a:t>
            </a:r>
            <a:r>
              <a:rPr lang="tr-TR" dirty="0" err="1"/>
              <a:t>nöromusküler</a:t>
            </a:r>
            <a:r>
              <a:rPr lang="tr-TR" dirty="0"/>
              <a:t> hastalıklar</a:t>
            </a:r>
          </a:p>
          <a:p>
            <a:r>
              <a:rPr lang="tr-TR" dirty="0"/>
              <a:t>Göğüs duvarı </a:t>
            </a:r>
            <a:r>
              <a:rPr lang="tr-TR" dirty="0" err="1"/>
              <a:t>deformiteleri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4446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6C75-9269-9445-A009-9BD8BDBA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Pnömoni</a:t>
            </a:r>
            <a:r>
              <a:rPr lang="tr-TR" b="1" dirty="0"/>
              <a:t>-CURB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D5F52-F8A5-8140-9840-D590A050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1. </a:t>
            </a:r>
            <a:r>
              <a:rPr lang="tr-TR" dirty="0" err="1"/>
              <a:t>Confusion</a:t>
            </a:r>
            <a:r>
              <a:rPr lang="tr-TR" dirty="0"/>
              <a:t> (</a:t>
            </a:r>
            <a:r>
              <a:rPr lang="tr-TR" dirty="0" err="1"/>
              <a:t>Konfüzyon</a:t>
            </a:r>
            <a:r>
              <a:rPr lang="tr-TR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2. </a:t>
            </a:r>
            <a:r>
              <a:rPr lang="tr-TR" dirty="0" err="1"/>
              <a:t>Urea</a:t>
            </a:r>
            <a:r>
              <a:rPr lang="tr-TR" dirty="0"/>
              <a:t> (Üre) &gt; 42.8 mg/</a:t>
            </a:r>
            <a:r>
              <a:rPr lang="tr-TR" dirty="0" err="1"/>
              <a:t>dL</a:t>
            </a:r>
            <a:r>
              <a:rPr lang="tr-TR" dirty="0"/>
              <a:t> (BUN ölçülüyorsa &gt; 20 mg/</a:t>
            </a:r>
            <a:r>
              <a:rPr lang="tr-TR" dirty="0" err="1"/>
              <a:t>dL</a:t>
            </a:r>
            <a:r>
              <a:rPr lang="tr-TR" dirty="0"/>
              <a:t> [7 </a:t>
            </a:r>
            <a:r>
              <a:rPr lang="tr-TR" dirty="0" err="1"/>
              <a:t>mmol</a:t>
            </a:r>
            <a:r>
              <a:rPr lang="tr-TR" dirty="0"/>
              <a:t>/l ])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3. </a:t>
            </a:r>
            <a:r>
              <a:rPr lang="tr-TR" dirty="0" err="1"/>
              <a:t>Respiratory</a:t>
            </a:r>
            <a:r>
              <a:rPr lang="tr-TR" dirty="0"/>
              <a:t> rate (Solunum Sayısı) ≥ 30/dk.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4. Blood </a:t>
            </a:r>
            <a:r>
              <a:rPr lang="tr-TR" dirty="0" err="1"/>
              <a:t>pressure</a:t>
            </a:r>
            <a:r>
              <a:rPr lang="tr-TR" dirty="0"/>
              <a:t> (Kan basıncı) (</a:t>
            </a:r>
            <a:r>
              <a:rPr lang="tr-TR" dirty="0" err="1"/>
              <a:t>Sistolik</a:t>
            </a:r>
            <a:r>
              <a:rPr lang="tr-TR" dirty="0"/>
              <a:t> &lt;90 </a:t>
            </a:r>
            <a:r>
              <a:rPr lang="tr-TR" dirty="0" err="1"/>
              <a:t>mmHg</a:t>
            </a:r>
            <a:r>
              <a:rPr lang="tr-TR" dirty="0"/>
              <a:t> veya </a:t>
            </a:r>
            <a:r>
              <a:rPr lang="tr-TR" dirty="0" err="1"/>
              <a:t>diastolik</a:t>
            </a:r>
            <a:r>
              <a:rPr lang="tr-TR" dirty="0"/>
              <a:t>&lt;60 </a:t>
            </a:r>
            <a:r>
              <a:rPr lang="tr-TR" dirty="0" err="1"/>
              <a:t>mmHg</a:t>
            </a:r>
            <a:r>
              <a:rPr lang="tr-TR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5. Yaş &gt; 65</a:t>
            </a:r>
          </a:p>
        </p:txBody>
      </p:sp>
    </p:spTree>
    <p:extLst>
      <p:ext uri="{BB962C8B-B14F-4D97-AF65-F5344CB8AC3E}">
        <p14:creationId xmlns:p14="http://schemas.microsoft.com/office/powerpoint/2010/main" val="1680382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D94-052D-5340-81E3-608CC6EA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Pnömoni</a:t>
            </a:r>
            <a:r>
              <a:rPr lang="tr-TR" b="1" dirty="0"/>
              <a:t> Tedavi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5DFE-020D-8A49-A9D1-1F856259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1"/>
            <a:ext cx="10515600" cy="4144962"/>
          </a:xfrm>
        </p:spPr>
        <p:txBody>
          <a:bodyPr/>
          <a:lstStyle/>
          <a:p>
            <a:r>
              <a:rPr lang="tr-TR" dirty="0"/>
              <a:t>Sıklıkla ampirik tedavi verilir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Guideline</a:t>
            </a:r>
            <a:r>
              <a:rPr lang="tr-TR" dirty="0"/>
              <a:t> vasıtasıyla tedavi düzenlemeleri yapılabilir</a:t>
            </a:r>
          </a:p>
          <a:p>
            <a:r>
              <a:rPr lang="tr-TR" dirty="0" err="1"/>
              <a:t>Hipoksemi</a:t>
            </a:r>
            <a:r>
              <a:rPr lang="tr-TR" dirty="0"/>
              <a:t> gelişen hastalarda oksijen desteği sağlanmalıdır</a:t>
            </a:r>
          </a:p>
          <a:p>
            <a:r>
              <a:rPr lang="tr-TR" dirty="0"/>
              <a:t>Solunum </a:t>
            </a:r>
            <a:r>
              <a:rPr lang="tr-TR" dirty="0" err="1"/>
              <a:t>yetmzeliği</a:t>
            </a:r>
            <a:r>
              <a:rPr lang="tr-TR" dirty="0"/>
              <a:t> gelişen hastalarda mekanik </a:t>
            </a:r>
            <a:r>
              <a:rPr lang="tr-TR" dirty="0" err="1"/>
              <a:t>ventilasyon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3319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7269-C43B-3D4A-8AEF-48DB45C4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2F43-BEE2-EF49-853F-4B3A234A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Hemoglobinin, karbon monoksite </a:t>
            </a:r>
            <a:r>
              <a:rPr lang="tr-TR" dirty="0" err="1"/>
              <a:t>afinitesi</a:t>
            </a:r>
            <a:r>
              <a:rPr lang="tr-TR" dirty="0"/>
              <a:t> oksijenden 200 kat daha fazladır. </a:t>
            </a:r>
          </a:p>
          <a:p>
            <a:endParaRPr lang="tr-TR" dirty="0"/>
          </a:p>
          <a:p>
            <a:r>
              <a:rPr lang="tr-TR" dirty="0"/>
              <a:t>CO </a:t>
            </a:r>
            <a:r>
              <a:rPr lang="tr-TR" dirty="0" err="1"/>
              <a:t>toksisitesinde</a:t>
            </a:r>
            <a:r>
              <a:rPr lang="tr-TR" dirty="0"/>
              <a:t> artmış </a:t>
            </a:r>
            <a:r>
              <a:rPr lang="tr-TR" dirty="0" err="1"/>
              <a:t>karboksihemoglobinin</a:t>
            </a:r>
            <a:r>
              <a:rPr lang="tr-TR" dirty="0"/>
              <a:t> (</a:t>
            </a:r>
            <a:r>
              <a:rPr lang="tr-TR" dirty="0" err="1"/>
              <a:t>COHb</a:t>
            </a:r>
            <a:r>
              <a:rPr lang="tr-TR" dirty="0"/>
              <a:t>) düzeyine bağlı olarak oksijen transportu ve oksijenin kullanımı bozulur ve dokularda </a:t>
            </a:r>
            <a:r>
              <a:rPr lang="tr-TR" dirty="0" err="1"/>
              <a:t>hipoksi</a:t>
            </a:r>
            <a:r>
              <a:rPr lang="tr-TR" dirty="0"/>
              <a:t> </a:t>
            </a:r>
            <a:r>
              <a:rPr lang="tr-TR" dirty="0" err="1"/>
              <a:t>gelişir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07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C56F-9C11-4C49-869D-17DBB950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</a:t>
            </a:r>
            <a:endParaRPr lang="tr-T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814DEC-4A82-E545-98C8-F3D5FA271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207734"/>
              </p:ext>
            </p:extLst>
          </p:nvPr>
        </p:nvGraphicFramePr>
        <p:xfrm>
          <a:off x="838200" y="1690688"/>
          <a:ext cx="10160000" cy="4684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877">
                  <a:extLst>
                    <a:ext uri="{9D8B030D-6E8A-4147-A177-3AD203B41FA5}">
                      <a16:colId xmlns:a16="http://schemas.microsoft.com/office/drawing/2014/main" val="3609490140"/>
                    </a:ext>
                  </a:extLst>
                </a:gridCol>
                <a:gridCol w="7621123">
                  <a:extLst>
                    <a:ext uri="{9D8B030D-6E8A-4147-A177-3AD203B41FA5}">
                      <a16:colId xmlns:a16="http://schemas.microsoft.com/office/drawing/2014/main" val="212756206"/>
                    </a:ext>
                  </a:extLst>
                </a:gridCol>
              </a:tblGrid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Sistem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Klinik Bulgular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844931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Kardiyovasküler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İskemik EKG değişiklikleri, aritmiler, anjina pektoris, şok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080579"/>
                  </a:ext>
                </a:extLst>
              </a:tr>
              <a:tr h="1041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Nörolojik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Baş ağrısı, baş dönmesi, </a:t>
                      </a:r>
                      <a:r>
                        <a:rPr lang="tr-TR" sz="2000" dirty="0" err="1">
                          <a:effectLst/>
                        </a:rPr>
                        <a:t>konfüzyon</a:t>
                      </a:r>
                      <a:r>
                        <a:rPr lang="tr-TR" sz="2000" dirty="0">
                          <a:effectLst/>
                        </a:rPr>
                        <a:t>, görme bozukluğu, konuşma bozukluğu, </a:t>
                      </a:r>
                      <a:r>
                        <a:rPr lang="tr-TR" sz="2000" dirty="0" err="1">
                          <a:effectLst/>
                        </a:rPr>
                        <a:t>ataksi</a:t>
                      </a:r>
                      <a:r>
                        <a:rPr lang="tr-TR" sz="2000" dirty="0">
                          <a:effectLst/>
                        </a:rPr>
                        <a:t>, hafıza kaybı, psikoz, </a:t>
                      </a:r>
                      <a:r>
                        <a:rPr lang="tr-TR" sz="2000" dirty="0" err="1">
                          <a:effectLst/>
                        </a:rPr>
                        <a:t>papilödem</a:t>
                      </a:r>
                      <a:r>
                        <a:rPr lang="tr-TR" sz="2000" dirty="0">
                          <a:effectLst/>
                        </a:rPr>
                        <a:t>, </a:t>
                      </a:r>
                      <a:r>
                        <a:rPr lang="tr-TR" sz="2000" dirty="0" err="1">
                          <a:effectLst/>
                        </a:rPr>
                        <a:t>retinal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hemoraji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07188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Solunum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Efor dispnesi, pulmoner ödem, hipoksemi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594761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Gastrointestinal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Bulantı, kusma, diare, ağrı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459230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Hematolojik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Lökositoz, eritrositoz, anemi, dissemine intravasküler koagülasyon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932316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Kas İskelet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Kas güçsüzlüğü, kas nekrozu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12504"/>
                  </a:ext>
                </a:extLst>
              </a:tr>
              <a:tr h="52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Dermatolojik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Eritem</a:t>
                      </a:r>
                      <a:r>
                        <a:rPr lang="tr-TR" sz="2000" dirty="0">
                          <a:effectLst/>
                        </a:rPr>
                        <a:t>, </a:t>
                      </a:r>
                      <a:r>
                        <a:rPr lang="tr-TR" sz="2000" dirty="0" err="1">
                          <a:effectLst/>
                        </a:rPr>
                        <a:t>bül</a:t>
                      </a:r>
                      <a:r>
                        <a:rPr lang="tr-TR" sz="2000" dirty="0">
                          <a:effectLst/>
                        </a:rPr>
                        <a:t>, cilt ülseri, ciltte solukluk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7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38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E0AC-47F0-0B4F-A3E8-D6B1B7EA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7878-AB46-964A-9B5A-1F56826C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COHb</a:t>
            </a:r>
            <a:r>
              <a:rPr lang="tr-TR" dirty="0"/>
              <a:t> seviyesi spesifik bir kan gazı analizi ile </a:t>
            </a:r>
            <a:r>
              <a:rPr lang="tr-TR" dirty="0" err="1"/>
              <a:t>spektrofotometrik</a:t>
            </a:r>
            <a:r>
              <a:rPr lang="tr-TR" dirty="0"/>
              <a:t> olarak </a:t>
            </a:r>
            <a:r>
              <a:rPr lang="tr-TR" dirty="0" err="1"/>
              <a:t>ölçülebilir</a:t>
            </a:r>
            <a:r>
              <a:rPr lang="tr-TR" dirty="0">
                <a:effectLst/>
              </a:rPr>
              <a:t> </a:t>
            </a:r>
          </a:p>
          <a:p>
            <a:endParaRPr lang="tr-TR" dirty="0"/>
          </a:p>
          <a:p>
            <a:r>
              <a:rPr lang="tr-TR" dirty="0"/>
              <a:t>Zehirlenmenin </a:t>
            </a:r>
            <a:r>
              <a:rPr lang="tr-TR" dirty="0" err="1"/>
              <a:t>şiddetini</a:t>
            </a:r>
            <a:r>
              <a:rPr lang="tr-TR" dirty="0"/>
              <a:t> belirlemede </a:t>
            </a:r>
            <a:r>
              <a:rPr lang="tr-TR" dirty="0" err="1"/>
              <a:t>COHb</a:t>
            </a:r>
            <a:r>
              <a:rPr lang="tr-TR" dirty="0"/>
              <a:t> </a:t>
            </a:r>
            <a:r>
              <a:rPr lang="tr-TR" dirty="0" err="1"/>
              <a:t>değerinden</a:t>
            </a:r>
            <a:r>
              <a:rPr lang="tr-TR" dirty="0"/>
              <a:t> </a:t>
            </a:r>
            <a:r>
              <a:rPr lang="tr-TR" dirty="0" err="1"/>
              <a:t>çok</a:t>
            </a:r>
            <a:r>
              <a:rPr lang="tr-TR" dirty="0"/>
              <a:t> semptomların </a:t>
            </a:r>
            <a:r>
              <a:rPr lang="tr-TR" dirty="0" err="1"/>
              <a:t>şiddeti</a:t>
            </a:r>
            <a:r>
              <a:rPr lang="tr-TR" dirty="0"/>
              <a:t> daha anlamlı bir </a:t>
            </a:r>
            <a:r>
              <a:rPr lang="tr-TR" dirty="0" err="1"/>
              <a:t>göstergedir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 err="1"/>
              <a:t>Arteriyel</a:t>
            </a:r>
            <a:r>
              <a:rPr lang="tr-TR" dirty="0"/>
              <a:t> ve </a:t>
            </a:r>
            <a:r>
              <a:rPr lang="tr-TR" dirty="0" err="1"/>
              <a:t>venöz</a:t>
            </a:r>
            <a:r>
              <a:rPr lang="tr-TR" dirty="0"/>
              <a:t> kandaki </a:t>
            </a:r>
            <a:r>
              <a:rPr lang="tr-TR" dirty="0" err="1"/>
              <a:t>COHb</a:t>
            </a:r>
            <a:r>
              <a:rPr lang="tr-TR" dirty="0"/>
              <a:t> arasında fark yoktur. </a:t>
            </a:r>
          </a:p>
        </p:txBody>
      </p:sp>
    </p:spTree>
    <p:extLst>
      <p:ext uri="{BB962C8B-B14F-4D97-AF65-F5344CB8AC3E}">
        <p14:creationId xmlns:p14="http://schemas.microsoft.com/office/powerpoint/2010/main" val="7969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9B6-0184-DE44-B1DE-193BCEF9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9FA2-209F-DC42-86AA-614F5A43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Pulmoner</a:t>
            </a:r>
            <a:r>
              <a:rPr lang="tr-TR" dirty="0"/>
              <a:t> semptomları olan hastalarda akciğer </a:t>
            </a:r>
            <a:r>
              <a:rPr lang="tr-TR" dirty="0" err="1"/>
              <a:t>grafisi</a:t>
            </a:r>
            <a:r>
              <a:rPr lang="tr-TR" dirty="0"/>
              <a:t> çekilmelidir</a:t>
            </a:r>
            <a:r>
              <a:rPr lang="tr-TR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dirty="0"/>
              <a:t>Genellikle akciğer </a:t>
            </a:r>
            <a:r>
              <a:rPr lang="tr-TR" dirty="0" err="1"/>
              <a:t>grafisi</a:t>
            </a:r>
            <a:r>
              <a:rPr lang="tr-TR" dirty="0"/>
              <a:t> bulguları normaldir.</a:t>
            </a:r>
            <a:r>
              <a:rPr lang="tr-TR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dirty="0"/>
              <a:t>Nadiren </a:t>
            </a:r>
            <a:r>
              <a:rPr lang="tr-TR" dirty="0" err="1"/>
              <a:t>infiltrasyonlar</a:t>
            </a:r>
            <a:r>
              <a:rPr lang="tr-TR" dirty="0"/>
              <a:t>, </a:t>
            </a:r>
            <a:r>
              <a:rPr lang="tr-TR" dirty="0" err="1"/>
              <a:t>perihiler</a:t>
            </a:r>
            <a:r>
              <a:rPr lang="tr-TR" dirty="0"/>
              <a:t> dolgunluk ve ödem düşündüren </a:t>
            </a:r>
            <a:r>
              <a:rPr lang="tr-TR" dirty="0" err="1"/>
              <a:t>bıulgular</a:t>
            </a:r>
            <a:r>
              <a:rPr lang="tr-TR" dirty="0"/>
              <a:t> saptanır. Kötü </a:t>
            </a:r>
            <a:r>
              <a:rPr lang="tr-TR" dirty="0" err="1"/>
              <a:t>prognoza</a:t>
            </a:r>
            <a:r>
              <a:rPr lang="tr-TR" dirty="0"/>
              <a:t> işaret eder. </a:t>
            </a:r>
          </a:p>
        </p:txBody>
      </p:sp>
    </p:spTree>
    <p:extLst>
      <p:ext uri="{BB962C8B-B14F-4D97-AF65-F5344CB8AC3E}">
        <p14:creationId xmlns:p14="http://schemas.microsoft.com/office/powerpoint/2010/main" val="4256811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5B0A-E5EC-7949-8596-A864DA18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  - Tedavi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444-5F27-3D4E-B1BD-0C33984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39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Hasta </a:t>
            </a:r>
            <a:r>
              <a:rPr lang="tr-TR" dirty="0" err="1"/>
              <a:t>açık</a:t>
            </a:r>
            <a:r>
              <a:rPr lang="tr-TR" dirty="0"/>
              <a:t> havaya </a:t>
            </a:r>
            <a:r>
              <a:rPr lang="tr-TR" dirty="0" err="1"/>
              <a:t>çıkarılarak</a:t>
            </a:r>
            <a:r>
              <a:rPr lang="tr-TR" dirty="0"/>
              <a:t> etkenden </a:t>
            </a:r>
            <a:r>
              <a:rPr lang="tr-TR" dirty="0" err="1"/>
              <a:t>uzaklaştırılması</a:t>
            </a:r>
            <a:r>
              <a:rPr lang="tr-TR" dirty="0"/>
              <a:t>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Tedavinin temelini </a:t>
            </a:r>
            <a:r>
              <a:rPr lang="tr-TR" dirty="0" err="1"/>
              <a:t>bağlandığı</a:t>
            </a:r>
            <a:r>
              <a:rPr lang="tr-TR" dirty="0"/>
              <a:t> </a:t>
            </a:r>
            <a:r>
              <a:rPr lang="tr-TR" dirty="0" err="1"/>
              <a:t>bölgeden</a:t>
            </a:r>
            <a:r>
              <a:rPr lang="tr-TR" dirty="0"/>
              <a:t> </a:t>
            </a:r>
            <a:r>
              <a:rPr lang="tr-TR" dirty="0" err="1"/>
              <a:t>CO’i</a:t>
            </a:r>
            <a:r>
              <a:rPr lang="tr-TR" dirty="0"/>
              <a:t> </a:t>
            </a:r>
            <a:r>
              <a:rPr lang="tr-TR" dirty="0" err="1"/>
              <a:t>yarışmalı</a:t>
            </a:r>
            <a:r>
              <a:rPr lang="tr-TR" dirty="0"/>
              <a:t> olarak </a:t>
            </a:r>
            <a:r>
              <a:rPr lang="tr-TR" dirty="0" err="1"/>
              <a:t>çıkaran</a:t>
            </a:r>
            <a:r>
              <a:rPr lang="tr-TR" dirty="0"/>
              <a:t> O2 uygulanması oluşturur.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Normal basınçlı oksijen tedavisi (NBO) ve </a:t>
            </a:r>
            <a:r>
              <a:rPr lang="tr-TR" dirty="0" err="1"/>
              <a:t>hiperbarik</a:t>
            </a:r>
            <a:r>
              <a:rPr lang="tr-TR" dirty="0"/>
              <a:t> oksijen tedavisi (HBO) uygulanan iki farklı tedavi yöntemidir.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Ağır bilinç bulanıklığı olan veya komadaki hastalar gecikmeden </a:t>
            </a:r>
            <a:r>
              <a:rPr lang="tr-TR" dirty="0" err="1"/>
              <a:t>entübe</a:t>
            </a:r>
            <a:r>
              <a:rPr lang="tr-TR" dirty="0"/>
              <a:t> edilmeli, mekanik </a:t>
            </a:r>
            <a:r>
              <a:rPr lang="tr-TR" dirty="0" err="1"/>
              <a:t>ventilatör</a:t>
            </a:r>
            <a:r>
              <a:rPr lang="tr-TR" dirty="0"/>
              <a:t> ile %100 Fi02 ile solunum desteği sağlanmalıdır.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444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2FEC-890B-EE4B-851B-24CA720C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b="1" i="1" dirty="0" err="1"/>
              <a:t>Normobarik</a:t>
            </a:r>
            <a:r>
              <a:rPr lang="tr-TR" b="1" i="1" dirty="0"/>
              <a:t> oksijen tedavisi</a:t>
            </a:r>
            <a:endParaRPr lang="tr-TR" dirty="0"/>
          </a:p>
          <a:p>
            <a:r>
              <a:rPr lang="tr-TR" dirty="0"/>
              <a:t>Etkin bir </a:t>
            </a:r>
            <a:r>
              <a:rPr lang="tr-TR" dirty="0" err="1"/>
              <a:t>şekilde</a:t>
            </a:r>
            <a:r>
              <a:rPr lang="tr-TR" dirty="0"/>
              <a:t> uygulanabilmesi </a:t>
            </a:r>
            <a:r>
              <a:rPr lang="tr-TR" dirty="0" err="1"/>
              <a:t>için</a:t>
            </a:r>
            <a:r>
              <a:rPr lang="tr-TR" dirty="0"/>
              <a:t> </a:t>
            </a:r>
            <a:r>
              <a:rPr lang="tr-TR" dirty="0" err="1"/>
              <a:t>rezervuarlı</a:t>
            </a:r>
            <a:r>
              <a:rPr lang="tr-TR" dirty="0"/>
              <a:t> maske  kullanılmalıdır (10-15 </a:t>
            </a:r>
            <a:r>
              <a:rPr lang="tr-TR" dirty="0" err="1"/>
              <a:t>lt</a:t>
            </a:r>
            <a:r>
              <a:rPr lang="tr-TR" dirty="0"/>
              <a:t>/</a:t>
            </a:r>
            <a:r>
              <a:rPr lang="tr-TR" dirty="0" err="1"/>
              <a:t>dk</a:t>
            </a:r>
            <a:r>
              <a:rPr lang="tr-TR" dirty="0"/>
              <a:t>, %100 O2). </a:t>
            </a:r>
          </a:p>
          <a:p>
            <a:endParaRPr lang="tr-TR" dirty="0"/>
          </a:p>
          <a:p>
            <a:r>
              <a:rPr lang="tr-TR" dirty="0"/>
              <a:t>Hastanın klinik durumunun giderek iyiye gitmesi halinde hasta </a:t>
            </a:r>
            <a:r>
              <a:rPr lang="tr-TR" dirty="0" err="1"/>
              <a:t>normobarik</a:t>
            </a:r>
            <a:r>
              <a:rPr lang="tr-TR" dirty="0"/>
              <a:t> oksijen tedavisiyle takip edilerek taburcu edilir.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Hastalar, semptomlar ortadan kalkana ve </a:t>
            </a:r>
            <a:r>
              <a:rPr lang="tr-TR" dirty="0" err="1"/>
              <a:t>COHb</a:t>
            </a:r>
            <a:r>
              <a:rPr lang="tr-TR" dirty="0"/>
              <a:t> </a:t>
            </a:r>
            <a:r>
              <a:rPr lang="tr-TR" dirty="0" err="1"/>
              <a:t>düzeyi</a:t>
            </a:r>
            <a:r>
              <a:rPr lang="tr-TR" dirty="0"/>
              <a:t> normale gelen kadar tedaviye devam edilmelidir. Genellikle 6 saatlik uygulama yeterlidir. </a:t>
            </a:r>
          </a:p>
          <a:p>
            <a:endParaRPr lang="tr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766766-8FFB-5341-9210-75A1440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  -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318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7AB3-19D0-B245-902E-728EFED4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tr-TR" b="1" i="1" dirty="0" err="1"/>
              <a:t>Hiperbarik</a:t>
            </a:r>
            <a:r>
              <a:rPr lang="tr-TR" b="1" i="1" dirty="0"/>
              <a:t> oksijen tedavisi </a:t>
            </a:r>
            <a:endParaRPr lang="tr-TR" dirty="0"/>
          </a:p>
          <a:p>
            <a:pPr algn="just"/>
            <a:r>
              <a:rPr lang="tr-TR" dirty="0"/>
              <a:t>HBO tedavisi hastalara </a:t>
            </a:r>
            <a:r>
              <a:rPr lang="tr-TR" dirty="0" err="1"/>
              <a:t>basınc</a:t>
            </a:r>
            <a:r>
              <a:rPr lang="tr-TR" dirty="0"/>
              <a:t>̧ odasında 1 atmosferden daha </a:t>
            </a:r>
            <a:r>
              <a:rPr lang="tr-TR" dirty="0" err="1"/>
              <a:t>yüksek</a:t>
            </a:r>
            <a:r>
              <a:rPr lang="tr-TR" dirty="0"/>
              <a:t> </a:t>
            </a:r>
            <a:r>
              <a:rPr lang="tr-TR" dirty="0" err="1"/>
              <a:t>basınc</a:t>
            </a:r>
            <a:r>
              <a:rPr lang="tr-TR" dirty="0"/>
              <a:t>̧ altında %100 oksijen solutularak uygulanan bir tedavi yöntemidir.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 HBO tedavisi </a:t>
            </a:r>
            <a:r>
              <a:rPr lang="tr-TR" dirty="0" err="1"/>
              <a:t>normobarik</a:t>
            </a:r>
            <a:r>
              <a:rPr lang="tr-TR" dirty="0"/>
              <a:t> oksijene </a:t>
            </a:r>
            <a:r>
              <a:rPr lang="tr-TR" dirty="0" err="1"/>
              <a:t>göre</a:t>
            </a:r>
            <a:r>
              <a:rPr lang="tr-TR" dirty="0"/>
              <a:t> daha hızlı bir </a:t>
            </a:r>
            <a:r>
              <a:rPr lang="tr-TR" dirty="0" err="1"/>
              <a:t>şekilde</a:t>
            </a:r>
            <a:r>
              <a:rPr lang="tr-TR" dirty="0"/>
              <a:t> </a:t>
            </a:r>
            <a:r>
              <a:rPr lang="tr-TR" dirty="0" err="1"/>
              <a:t>COHb</a:t>
            </a:r>
            <a:r>
              <a:rPr lang="tr-TR" dirty="0"/>
              <a:t> </a:t>
            </a:r>
            <a:r>
              <a:rPr lang="tr-TR" dirty="0" err="1"/>
              <a:t>ayrışmasını</a:t>
            </a:r>
            <a:r>
              <a:rPr lang="tr-TR" dirty="0"/>
              <a:t> </a:t>
            </a:r>
            <a:r>
              <a:rPr lang="tr-TR" dirty="0" err="1"/>
              <a:t>sağlar</a:t>
            </a:r>
            <a:r>
              <a:rPr lang="tr-TR" dirty="0"/>
              <a:t> ve dokuların oksijenlenmesini hızlandırır.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HBO tedavisi için hasta stabil olmalıdır. Hastanın genel durumu, kan </a:t>
            </a:r>
            <a:r>
              <a:rPr lang="tr-TR" dirty="0" err="1"/>
              <a:t>COHb</a:t>
            </a:r>
            <a:r>
              <a:rPr lang="tr-TR" dirty="0"/>
              <a:t> düzeyi, </a:t>
            </a:r>
            <a:r>
              <a:rPr lang="tr-TR" dirty="0" err="1"/>
              <a:t>komorbiditeler</a:t>
            </a:r>
            <a:r>
              <a:rPr lang="tr-TR" dirty="0"/>
              <a:t> tedavi için değerlendirilir.</a:t>
            </a:r>
          </a:p>
          <a:p>
            <a:pPr algn="just"/>
            <a:endParaRPr lang="tr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77D90B-3789-954E-BC4B-92AA1CCD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  -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25347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3812-B7C2-BA48-9751-C01DCCC0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Hiperbarik</a:t>
            </a:r>
            <a:r>
              <a:rPr lang="tr-TR" dirty="0"/>
              <a:t> oksijen tedavisi </a:t>
            </a:r>
            <a:r>
              <a:rPr lang="tr-TR" dirty="0" err="1"/>
              <a:t>endikasyonları</a:t>
            </a:r>
            <a:endParaRPr lang="tr-TR" dirty="0"/>
          </a:p>
          <a:p>
            <a:pPr lvl="0"/>
            <a:r>
              <a:rPr lang="tr-TR" dirty="0" err="1"/>
              <a:t>COHb</a:t>
            </a:r>
            <a:r>
              <a:rPr lang="tr-TR" dirty="0"/>
              <a:t> </a:t>
            </a:r>
            <a:r>
              <a:rPr lang="tr-TR" dirty="0" err="1"/>
              <a:t>düzeyi</a:t>
            </a:r>
            <a:r>
              <a:rPr lang="tr-TR" dirty="0"/>
              <a:t> %25’in </a:t>
            </a:r>
            <a:r>
              <a:rPr lang="tr-TR" dirty="0" err="1"/>
              <a:t>üstünde</a:t>
            </a:r>
            <a:r>
              <a:rPr lang="tr-TR" dirty="0"/>
              <a:t> olması</a:t>
            </a:r>
          </a:p>
          <a:p>
            <a:pPr lvl="0"/>
            <a:r>
              <a:rPr lang="tr-TR" dirty="0"/>
              <a:t>Gebelerde </a:t>
            </a:r>
            <a:r>
              <a:rPr lang="tr-TR" dirty="0" err="1"/>
              <a:t>COHb</a:t>
            </a:r>
            <a:r>
              <a:rPr lang="tr-TR" dirty="0"/>
              <a:t> </a:t>
            </a:r>
            <a:r>
              <a:rPr lang="tr-TR" dirty="0" err="1"/>
              <a:t>düzeyi</a:t>
            </a:r>
            <a:r>
              <a:rPr lang="tr-TR" dirty="0"/>
              <a:t> %20’in </a:t>
            </a:r>
            <a:r>
              <a:rPr lang="tr-TR" dirty="0" err="1"/>
              <a:t>üstünde</a:t>
            </a:r>
            <a:r>
              <a:rPr lang="tr-TR" dirty="0"/>
              <a:t> olması</a:t>
            </a:r>
          </a:p>
          <a:p>
            <a:pPr lvl="0"/>
            <a:r>
              <a:rPr lang="tr-TR" dirty="0" err="1"/>
              <a:t>İskemik</a:t>
            </a:r>
            <a:r>
              <a:rPr lang="tr-TR" dirty="0"/>
              <a:t> </a:t>
            </a:r>
            <a:r>
              <a:rPr lang="tr-TR" dirty="0" err="1"/>
              <a:t>göğüs</a:t>
            </a:r>
            <a:r>
              <a:rPr lang="tr-TR" dirty="0"/>
              <a:t> </a:t>
            </a:r>
            <a:r>
              <a:rPr lang="tr-TR" dirty="0" err="1"/>
              <a:t>ağrısı</a:t>
            </a:r>
            <a:r>
              <a:rPr lang="tr-TR" dirty="0"/>
              <a:t>, EKG’de </a:t>
            </a:r>
            <a:r>
              <a:rPr lang="tr-TR" dirty="0" err="1"/>
              <a:t>iskemik</a:t>
            </a:r>
            <a:r>
              <a:rPr lang="tr-TR" dirty="0"/>
              <a:t> </a:t>
            </a:r>
            <a:r>
              <a:rPr lang="tr-TR" dirty="0" err="1"/>
              <a:t>değişiklik</a:t>
            </a:r>
            <a:r>
              <a:rPr lang="tr-TR" dirty="0"/>
              <a:t>, </a:t>
            </a:r>
            <a:r>
              <a:rPr lang="tr-TR" dirty="0" err="1"/>
              <a:t>Troponin</a:t>
            </a:r>
            <a:r>
              <a:rPr lang="tr-TR" dirty="0"/>
              <a:t> </a:t>
            </a:r>
            <a:r>
              <a:rPr lang="tr-TR" dirty="0" err="1"/>
              <a:t>pozitifliği</a:t>
            </a:r>
            <a:r>
              <a:rPr lang="tr-TR" dirty="0"/>
              <a:t> </a:t>
            </a:r>
          </a:p>
          <a:p>
            <a:pPr lvl="0"/>
            <a:r>
              <a:rPr lang="tr-TR" dirty="0"/>
              <a:t>Bilinç bulanıklığı</a:t>
            </a:r>
          </a:p>
          <a:p>
            <a:pPr lvl="0"/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 (</a:t>
            </a:r>
            <a:r>
              <a:rPr lang="tr-TR" dirty="0" err="1"/>
              <a:t>pH</a:t>
            </a:r>
            <a:r>
              <a:rPr lang="tr-TR" dirty="0"/>
              <a:t>&lt;7,1)</a:t>
            </a:r>
          </a:p>
          <a:p>
            <a:pPr lvl="0"/>
            <a:r>
              <a:rPr lang="tr-TR" dirty="0"/>
              <a:t>NBO almasına </a:t>
            </a:r>
            <a:r>
              <a:rPr lang="tr-TR" dirty="0" err="1"/>
              <a:t>rağmen</a:t>
            </a:r>
            <a:r>
              <a:rPr lang="tr-TR" dirty="0"/>
              <a:t> semptomları gerilemeyen hastalar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54A45C-2915-7947-BDB0-198B3787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Karbonmonoksit</a:t>
            </a:r>
            <a:r>
              <a:rPr lang="tr-TR" b="1" dirty="0"/>
              <a:t> Zehirlenmesi  -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724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F0B9-8CF0-744A-81CB-A73E57C5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Göğüs Ağrısı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CDCA6-4384-0E40-8096-D3288E7B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Plevral</a:t>
            </a:r>
            <a:r>
              <a:rPr lang="tr-TR" dirty="0"/>
              <a:t> nedenler</a:t>
            </a:r>
          </a:p>
          <a:p>
            <a:pPr marL="457200" lvl="1" indent="0">
              <a:buNone/>
            </a:pPr>
            <a:r>
              <a:rPr lang="tr-TR" sz="2000" dirty="0" err="1"/>
              <a:t>Plörezi</a:t>
            </a:r>
            <a:r>
              <a:rPr lang="tr-TR" sz="2000" dirty="0"/>
              <a:t>, </a:t>
            </a:r>
            <a:r>
              <a:rPr lang="tr-TR" sz="2000" dirty="0" err="1"/>
              <a:t>pulmoner</a:t>
            </a:r>
            <a:r>
              <a:rPr lang="tr-TR" sz="2000" dirty="0"/>
              <a:t> </a:t>
            </a:r>
            <a:r>
              <a:rPr lang="tr-TR" sz="2000" dirty="0" err="1"/>
              <a:t>emboli</a:t>
            </a:r>
            <a:r>
              <a:rPr lang="tr-TR" sz="2000" dirty="0"/>
              <a:t>, </a:t>
            </a:r>
            <a:r>
              <a:rPr lang="tr-TR" sz="2000" dirty="0" err="1"/>
              <a:t>plevral</a:t>
            </a:r>
            <a:r>
              <a:rPr lang="tr-TR" sz="2000" dirty="0"/>
              <a:t> </a:t>
            </a:r>
            <a:r>
              <a:rPr lang="tr-TR" sz="2000" dirty="0" err="1"/>
              <a:t>tm</a:t>
            </a:r>
            <a:r>
              <a:rPr lang="tr-TR" sz="2000" dirty="0"/>
              <a:t>, </a:t>
            </a:r>
            <a:r>
              <a:rPr lang="tr-TR" sz="2000" dirty="0" err="1"/>
              <a:t>pnömoni</a:t>
            </a:r>
            <a:endParaRPr lang="tr-TR" sz="2000" dirty="0"/>
          </a:p>
          <a:p>
            <a:r>
              <a:rPr lang="tr-TR" dirty="0"/>
              <a:t>Kardiyak nedenler</a:t>
            </a:r>
          </a:p>
          <a:p>
            <a:pPr marL="457200" lvl="1" indent="0">
              <a:buNone/>
            </a:pPr>
            <a:r>
              <a:rPr lang="tr-TR" sz="2000" dirty="0"/>
              <a:t>Akut koroner sendrom, </a:t>
            </a:r>
            <a:r>
              <a:rPr lang="tr-TR" sz="2000" dirty="0" err="1"/>
              <a:t>perikardit</a:t>
            </a:r>
            <a:r>
              <a:rPr lang="tr-TR" sz="2000" dirty="0"/>
              <a:t>, aort </a:t>
            </a:r>
            <a:r>
              <a:rPr lang="tr-TR" sz="2000" dirty="0" err="1"/>
              <a:t>disseksiyonu</a:t>
            </a:r>
            <a:endParaRPr lang="tr-TR" sz="2000" dirty="0"/>
          </a:p>
          <a:p>
            <a:r>
              <a:rPr lang="tr-TR" dirty="0"/>
              <a:t>Kas-iskelet sistemine ait nedenler</a:t>
            </a:r>
          </a:p>
          <a:p>
            <a:pPr marL="457200" lvl="1" indent="0">
              <a:buNone/>
            </a:pPr>
            <a:r>
              <a:rPr lang="tr-TR" sz="2000" dirty="0"/>
              <a:t>Travma, kırıklar, tümörler</a:t>
            </a:r>
          </a:p>
          <a:p>
            <a:r>
              <a:rPr lang="tr-TR" dirty="0" err="1"/>
              <a:t>Gastrointestinal</a:t>
            </a:r>
            <a:r>
              <a:rPr lang="tr-TR" dirty="0"/>
              <a:t> nedenler</a:t>
            </a:r>
          </a:p>
          <a:p>
            <a:pPr marL="457200" lvl="1" indent="0">
              <a:buNone/>
            </a:pPr>
            <a:r>
              <a:rPr lang="tr-TR" sz="2000" dirty="0"/>
              <a:t>Gastrit, </a:t>
            </a:r>
            <a:r>
              <a:rPr lang="tr-TR" sz="2000" dirty="0" err="1"/>
              <a:t>kolesistit</a:t>
            </a:r>
            <a:r>
              <a:rPr lang="tr-TR" sz="2000" dirty="0"/>
              <a:t>, </a:t>
            </a:r>
            <a:r>
              <a:rPr lang="tr-TR" sz="2000" dirty="0" err="1"/>
              <a:t>özefajit</a:t>
            </a:r>
            <a:r>
              <a:rPr lang="tr-TR" sz="2000" dirty="0"/>
              <a:t>, </a:t>
            </a:r>
            <a:r>
              <a:rPr lang="tr-TR" sz="2000" dirty="0" err="1"/>
              <a:t>özefagus</a:t>
            </a:r>
            <a:r>
              <a:rPr lang="tr-TR" sz="2000" dirty="0"/>
              <a:t> </a:t>
            </a:r>
            <a:r>
              <a:rPr lang="tr-TR" sz="2000" dirty="0" err="1"/>
              <a:t>rüptürü</a:t>
            </a:r>
            <a:r>
              <a:rPr lang="tr-TR" sz="2000" dirty="0"/>
              <a:t>, </a:t>
            </a:r>
            <a:r>
              <a:rPr lang="tr-TR" sz="2000" dirty="0" err="1"/>
              <a:t>pankreatit</a:t>
            </a:r>
            <a:r>
              <a:rPr lang="tr-TR" sz="2000" dirty="0"/>
              <a:t>, </a:t>
            </a:r>
            <a:r>
              <a:rPr lang="tr-TR" sz="2000" dirty="0" err="1"/>
              <a:t>subfrenik</a:t>
            </a:r>
            <a:r>
              <a:rPr lang="tr-TR" sz="2000" dirty="0"/>
              <a:t> apse</a:t>
            </a:r>
          </a:p>
          <a:p>
            <a:r>
              <a:rPr lang="tr-TR" dirty="0"/>
              <a:t>Diğer</a:t>
            </a:r>
          </a:p>
          <a:p>
            <a:pPr marL="457200" lvl="1" indent="0">
              <a:buNone/>
            </a:pPr>
            <a:r>
              <a:rPr lang="tr-TR" sz="2000" dirty="0" err="1"/>
              <a:t>Sarkoidoz</a:t>
            </a:r>
            <a:r>
              <a:rPr lang="tr-TR" sz="2000" dirty="0"/>
              <a:t>, </a:t>
            </a:r>
            <a:r>
              <a:rPr lang="tr-TR" sz="2000" dirty="0" err="1"/>
              <a:t>trakeobronşit</a:t>
            </a:r>
            <a:r>
              <a:rPr lang="tr-TR" sz="2000" dirty="0"/>
              <a:t>, </a:t>
            </a:r>
            <a:r>
              <a:rPr lang="tr-TR" sz="2000" dirty="0" err="1"/>
              <a:t>herpes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131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CED2-2FFA-F54F-AC01-CBE821A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51125"/>
            <a:ext cx="10515600" cy="1325563"/>
          </a:xfrm>
        </p:spPr>
        <p:txBody>
          <a:bodyPr/>
          <a:lstStyle/>
          <a:p>
            <a:pPr algn="r"/>
            <a:r>
              <a:rPr lang="tr-TR" b="1" dirty="0"/>
              <a:t>Teşekkürler….</a:t>
            </a:r>
          </a:p>
        </p:txBody>
      </p:sp>
    </p:spTree>
    <p:extLst>
      <p:ext uri="{BB962C8B-B14F-4D97-AF65-F5344CB8AC3E}">
        <p14:creationId xmlns:p14="http://schemas.microsoft.com/office/powerpoint/2010/main" val="41505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4B61-F6C5-1346-8085-9DD3A5E3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Wheezing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4E24-1705-8D4B-BA08-C01B76C7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KOAH</a:t>
            </a:r>
          </a:p>
          <a:p>
            <a:r>
              <a:rPr lang="tr-TR" dirty="0"/>
              <a:t>Astım</a:t>
            </a:r>
          </a:p>
          <a:p>
            <a:r>
              <a:rPr lang="tr-TR" dirty="0"/>
              <a:t>Kalp yetmezliği</a:t>
            </a:r>
          </a:p>
          <a:p>
            <a:r>
              <a:rPr lang="tr-TR" dirty="0" err="1"/>
              <a:t>Anaflaksi</a:t>
            </a:r>
            <a:endParaRPr lang="tr-TR" dirty="0"/>
          </a:p>
          <a:p>
            <a:r>
              <a:rPr lang="tr-TR" dirty="0" err="1"/>
              <a:t>Sarkoidoz</a:t>
            </a:r>
            <a:endParaRPr lang="tr-TR" dirty="0"/>
          </a:p>
          <a:p>
            <a:r>
              <a:rPr lang="tr-TR" dirty="0" err="1"/>
              <a:t>Endobronşiyal</a:t>
            </a:r>
            <a:r>
              <a:rPr lang="tr-TR" dirty="0"/>
              <a:t> tümörler</a:t>
            </a:r>
          </a:p>
          <a:p>
            <a:r>
              <a:rPr lang="tr-TR" dirty="0"/>
              <a:t>Yabancı cisim </a:t>
            </a:r>
            <a:r>
              <a:rPr lang="tr-TR" dirty="0" err="1"/>
              <a:t>aspirasyonları</a:t>
            </a:r>
            <a:endParaRPr lang="tr-TR" dirty="0"/>
          </a:p>
          <a:p>
            <a:r>
              <a:rPr lang="tr-TR" dirty="0"/>
              <a:t>Mukus tıkaçları</a:t>
            </a:r>
          </a:p>
          <a:p>
            <a:r>
              <a:rPr lang="tr-TR" dirty="0" err="1"/>
              <a:t>Endobronşiyal</a:t>
            </a:r>
            <a:r>
              <a:rPr lang="tr-TR" dirty="0"/>
              <a:t> tüberküloz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B07C-FCC5-3E41-8182-D2106548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Stridor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54A3-EDAD-3B42-BD96-0D905335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Yabancı cisim </a:t>
            </a:r>
            <a:r>
              <a:rPr lang="tr-TR" dirty="0" err="1"/>
              <a:t>aspirasyonları</a:t>
            </a:r>
            <a:endParaRPr lang="tr-TR" dirty="0"/>
          </a:p>
          <a:p>
            <a:r>
              <a:rPr lang="tr-TR" dirty="0"/>
              <a:t>Üst hava yolu </a:t>
            </a:r>
            <a:r>
              <a:rPr lang="tr-TR" dirty="0" err="1"/>
              <a:t>obstrüksüyonları</a:t>
            </a:r>
            <a:endParaRPr lang="tr-TR" dirty="0"/>
          </a:p>
          <a:p>
            <a:r>
              <a:rPr lang="tr-TR" dirty="0"/>
              <a:t>Üst hava yolu enfeksiyonları</a:t>
            </a:r>
          </a:p>
          <a:p>
            <a:r>
              <a:rPr lang="tr-TR" dirty="0"/>
              <a:t>Travma</a:t>
            </a:r>
          </a:p>
          <a:p>
            <a:r>
              <a:rPr lang="tr-TR" dirty="0" err="1"/>
              <a:t>Anaflaksi</a:t>
            </a:r>
            <a:endParaRPr lang="tr-TR" dirty="0"/>
          </a:p>
          <a:p>
            <a:r>
              <a:rPr lang="tr-TR" dirty="0" err="1"/>
              <a:t>Larenks</a:t>
            </a:r>
            <a:r>
              <a:rPr lang="tr-TR" dirty="0"/>
              <a:t> ödemi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51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4048-D1B6-3C43-85F5-1EE0811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Siyanoz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A16C-E1E2-E241-8D74-27916986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Akciğer hastalıkları</a:t>
            </a:r>
          </a:p>
          <a:p>
            <a:pPr marL="457200" lvl="1" indent="0">
              <a:buNone/>
            </a:pPr>
            <a:r>
              <a:rPr lang="tr-TR" dirty="0"/>
              <a:t>KOAH, astım,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, </a:t>
            </a:r>
            <a:r>
              <a:rPr lang="tr-TR" dirty="0" err="1"/>
              <a:t>pnömoni</a:t>
            </a:r>
            <a:r>
              <a:rPr lang="tr-TR" dirty="0"/>
              <a:t>, ARDS</a:t>
            </a:r>
          </a:p>
          <a:p>
            <a:r>
              <a:rPr lang="tr-TR" dirty="0"/>
              <a:t>Kalp hastalıkları</a:t>
            </a:r>
          </a:p>
          <a:p>
            <a:pPr marL="457200" lvl="1" indent="0">
              <a:buNone/>
            </a:pPr>
            <a:r>
              <a:rPr lang="tr-TR" dirty="0" err="1"/>
              <a:t>Pulmoner</a:t>
            </a:r>
            <a:r>
              <a:rPr lang="tr-TR" dirty="0"/>
              <a:t> ödem, </a:t>
            </a:r>
            <a:r>
              <a:rPr lang="tr-TR" dirty="0" err="1"/>
              <a:t>intrakardiyak</a:t>
            </a:r>
            <a:r>
              <a:rPr lang="tr-TR" dirty="0"/>
              <a:t> </a:t>
            </a:r>
            <a:r>
              <a:rPr lang="tr-TR" dirty="0" err="1"/>
              <a:t>şanta</a:t>
            </a:r>
            <a:r>
              <a:rPr lang="tr-TR" dirty="0"/>
              <a:t> neden olan hastalıklar</a:t>
            </a:r>
          </a:p>
          <a:p>
            <a:r>
              <a:rPr lang="tr-TR" dirty="0"/>
              <a:t>Santral sinir sistemi hastalıkları</a:t>
            </a:r>
          </a:p>
          <a:p>
            <a:pPr marL="457200" lvl="1" indent="0">
              <a:buNone/>
            </a:pPr>
            <a:r>
              <a:rPr lang="tr-TR" dirty="0"/>
              <a:t>SSS </a:t>
            </a:r>
            <a:r>
              <a:rPr lang="tr-TR" dirty="0" err="1"/>
              <a:t>deprese</a:t>
            </a:r>
            <a:r>
              <a:rPr lang="tr-TR" dirty="0"/>
              <a:t> edici ilaç alımı, </a:t>
            </a:r>
            <a:r>
              <a:rPr lang="tr-TR" dirty="0" err="1"/>
              <a:t>enfarkt</a:t>
            </a:r>
            <a:r>
              <a:rPr lang="tr-TR" dirty="0"/>
              <a:t>, ,</a:t>
            </a:r>
            <a:r>
              <a:rPr lang="tr-TR" dirty="0" err="1"/>
              <a:t>iskemi</a:t>
            </a:r>
            <a:endParaRPr lang="tr-TR" dirty="0"/>
          </a:p>
          <a:p>
            <a:r>
              <a:rPr lang="tr-TR" dirty="0"/>
              <a:t>Diğer</a:t>
            </a:r>
          </a:p>
          <a:p>
            <a:pPr marL="457200" lvl="1" indent="0">
              <a:buNone/>
            </a:pPr>
            <a:r>
              <a:rPr lang="tr-TR" dirty="0" err="1"/>
              <a:t>Methemoglobinemi</a:t>
            </a:r>
            <a:r>
              <a:rPr lang="tr-TR" dirty="0"/>
              <a:t>, zehirlenmeler, hipotansiyon, azalmış kardiyak debi</a:t>
            </a:r>
          </a:p>
        </p:txBody>
      </p:sp>
    </p:spTree>
    <p:extLst>
      <p:ext uri="{BB962C8B-B14F-4D97-AF65-F5344CB8AC3E}">
        <p14:creationId xmlns:p14="http://schemas.microsoft.com/office/powerpoint/2010/main" val="204959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2353</Words>
  <Application>Microsoft Macintosh PowerPoint</Application>
  <PresentationFormat>Widescreen</PresentationFormat>
  <Paragraphs>472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Office Theme</vt:lpstr>
      <vt:lpstr>Solunum Sistemi Acilleri</vt:lpstr>
      <vt:lpstr>Öğrenim Hedefleri</vt:lpstr>
      <vt:lpstr>Solunum sistemi acillerinde  semptom ve bulgular</vt:lpstr>
      <vt:lpstr>Dispne</vt:lpstr>
      <vt:lpstr>Dispne</vt:lpstr>
      <vt:lpstr>Göğüs Ağrısı</vt:lpstr>
      <vt:lpstr>Wheezing</vt:lpstr>
      <vt:lpstr>Stridor</vt:lpstr>
      <vt:lpstr>Siyanoz</vt:lpstr>
      <vt:lpstr>Hemoptizi</vt:lpstr>
      <vt:lpstr>Solunum Yetmezliği </vt:lpstr>
      <vt:lpstr>Solunum yetmezliğinin varlığının belirlenmesi;</vt:lpstr>
      <vt:lpstr>Solunum Yetmezliği </vt:lpstr>
      <vt:lpstr>Akut solunum yetmezliği</vt:lpstr>
      <vt:lpstr>Akut solunum yetmezliği</vt:lpstr>
      <vt:lpstr>Akut solunum yetmezliği</vt:lpstr>
      <vt:lpstr>Tanı</vt:lpstr>
      <vt:lpstr>Laboratuvar</vt:lpstr>
      <vt:lpstr>KOAH akut alevlenme</vt:lpstr>
      <vt:lpstr>PowerPoint Presentation</vt:lpstr>
      <vt:lpstr>PowerPoint Presentation</vt:lpstr>
      <vt:lpstr>KOAH-Alevlenme</vt:lpstr>
      <vt:lpstr>KOAH Alevlenme-Solunum Desteği</vt:lpstr>
      <vt:lpstr>Astım Atak</vt:lpstr>
      <vt:lpstr>Astım Atak Tetikleyicileri</vt:lpstr>
      <vt:lpstr>Astım Atağına Yaklaşım</vt:lpstr>
      <vt:lpstr>Astım Atağına Yaklaşım</vt:lpstr>
      <vt:lpstr>Astım Atağı</vt:lpstr>
      <vt:lpstr>Hafif-Orta Dereceli Astım Atağı</vt:lpstr>
      <vt:lpstr>Ağır Dereceli Astım Atağı</vt:lpstr>
      <vt:lpstr>Pulmoner Tromboemboli</vt:lpstr>
      <vt:lpstr>Pulmoner Tromboemboli</vt:lpstr>
      <vt:lpstr>PowerPoint Presentation</vt:lpstr>
      <vt:lpstr>Pulmoner Tromboemboli Wells Skoru</vt:lpstr>
      <vt:lpstr>Pulmoner tromboemboli mortalite risk sınıflaması</vt:lpstr>
      <vt:lpstr>Trombolitik tedavi mutlak kontraendikasyonları</vt:lpstr>
      <vt:lpstr>Trombolitik tedavi rölatif kontraendikasyonları</vt:lpstr>
      <vt:lpstr>Pnömotoraks</vt:lpstr>
      <vt:lpstr>Pnömotoraks</vt:lpstr>
      <vt:lpstr>Pnömotoraks Tanı</vt:lpstr>
      <vt:lpstr>Pnömotoraks Tedavi</vt:lpstr>
      <vt:lpstr>Hemoptizi</vt:lpstr>
      <vt:lpstr>Hemoptizi Tanı</vt:lpstr>
      <vt:lpstr>Hemoptiziye yaklaşım </vt:lpstr>
      <vt:lpstr>Hemoptizi Tedavi Seçenekleri</vt:lpstr>
      <vt:lpstr>Hemoptizi Acil Tedavi Yaklaşımı</vt:lpstr>
      <vt:lpstr>Pnömoni</vt:lpstr>
      <vt:lpstr>Pnömoni </vt:lpstr>
      <vt:lpstr>Pnömoni </vt:lpstr>
      <vt:lpstr>Pnömoni-CURB 65</vt:lpstr>
      <vt:lpstr>Pnömoni Tedavi</vt:lpstr>
      <vt:lpstr>Karbonmonoksit Zehirlenmesi</vt:lpstr>
      <vt:lpstr>Karbonmonoksit Zehirlenmesi</vt:lpstr>
      <vt:lpstr>Karbonmonoksit Zehirlenmesi</vt:lpstr>
      <vt:lpstr>Karbonmonoksit Zehirlenmesi</vt:lpstr>
      <vt:lpstr>Karbonmonoksit Zehirlenmesi  - Tedavi</vt:lpstr>
      <vt:lpstr>Karbonmonoksit Zehirlenmesi  - Tedavi</vt:lpstr>
      <vt:lpstr>Karbonmonoksit Zehirlenmesi  - Tedavi</vt:lpstr>
      <vt:lpstr>Karbonmonoksit Zehirlenmesi  - Tedavi</vt:lpstr>
      <vt:lpstr>Teşekkürler….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Solunum Sistemi Acilleri</dc:title>
  <dc:creator>Aslıhan Gürün Kaya</dc:creator>
  <cp:lastModifiedBy>Aslıhan Gürün Kaya</cp:lastModifiedBy>
  <cp:revision>50</cp:revision>
  <dcterms:created xsi:type="dcterms:W3CDTF">2019-09-10T18:11:15Z</dcterms:created>
  <dcterms:modified xsi:type="dcterms:W3CDTF">2020-01-23T06:37:21Z</dcterms:modified>
</cp:coreProperties>
</file>