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45"/>
    <p:restoredTop sz="94681"/>
  </p:normalViewPr>
  <p:slideViewPr>
    <p:cSldViewPr snapToGrid="0" snapToObjects="1">
      <p:cViewPr varScale="1">
        <p:scale>
          <a:sx n="55" d="100"/>
          <a:sy n="55" d="100"/>
        </p:scale>
        <p:origin x="208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Sağlıklı meyve ve sebzelerin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̧ dokularında mikroorganizmalar bulunmaz. 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Ancak dış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yüzeyleri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çevre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koşullarına ve kendi cinslerine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özgu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̈ bir flora ile kaplıdır.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Örneğin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toprağa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yakın olan yumru ve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kökler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toprak kaynaklı mikroorganizmalarla, yapraklar ise havadan kaynaklanan mikroorganizmalarla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kontamine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olurlar.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Besin bileşimi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açısından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sebzeler;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küf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maya ve bakterilerin gelişimi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uygun bir ortamdır.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359" y="1062671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Su oranının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yüksek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olmasına karşın karbonhidrat ve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yag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̆ oranı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düşük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olduğundan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ortamdaki suyun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büyük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bölümu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̈ serbest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hâldedir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Yani su aktivitesi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yüksektir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(0,98-1,0 arasında) </a:t>
            </a:r>
          </a:p>
          <a:p>
            <a:pPr algn="just"/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sınırları 5-7 arasındadır ve bu da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birçok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bakteri ve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küfün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gelişebileceği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aralıklardadır. 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O/R potansiyeli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yüksektir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bu nedenle aerobik ve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fakültatif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aeroblar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gelişebilirler. Meyvelerin sebzelerden farkı su oranı daha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düşük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karbohidrat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miktarının ise daha fazla olmasıdır. </a:t>
            </a:r>
          </a:p>
          <a:p>
            <a:pPr marL="0" indent="0" algn="just">
              <a:buNone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(Sebzelerde %8,5 karbonhidrat, meyvelerde % 13 karbonhidrat)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52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359" y="1062671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İçerdikleri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besin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öğeleri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açısından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meyvelerde bakteri,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mayaların gelişebilir. Fakat meyvelerin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pH’ları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2,5-5 arasında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olduğundan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meyvelerde bakteriyel bozulma çoğunluk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görülmez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Bakterilerden ancak laktik ve asetik asit bakterileri etkili olabilir.  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mayaların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sınırları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geniş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olduğundan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bu organizmalar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düşük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pH’larda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çoğalabildiklerinden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meyvelerde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küfler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temel bozulma etmenidir.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075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359" y="1062671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Taze meyve ve sebzelerin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yüzeyi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kütikula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denen koruyucu bir tabaka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doğal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kaplandığından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ayrıca meyvelerde bulunan organik asitler gibi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doğal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maddeler bunların mikroorganizmalara karşı koruma mekanizmalarıdır.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640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359" y="1062671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r>
              <a:rPr lang="tr-TR" dirty="0"/>
              <a:t>YAŞ ÇÜRÜME</a:t>
            </a:r>
          </a:p>
          <a:p>
            <a:r>
              <a:rPr lang="tr-TR" dirty="0"/>
              <a:t>KURU ÇÜRÜME</a:t>
            </a:r>
          </a:p>
          <a:p>
            <a:r>
              <a:rPr lang="tr-TR" dirty="0"/>
              <a:t>ÇEKİRDEK EVİ ÇÜRÜMES</a:t>
            </a:r>
          </a:p>
          <a:p>
            <a:r>
              <a:rPr lang="tr-TR" dirty="0"/>
              <a:t>MONİLİA ÇÜRÜMESİ</a:t>
            </a:r>
          </a:p>
          <a:p>
            <a:r>
              <a:rPr lang="tr-TR" dirty="0"/>
              <a:t>KARA LEKE</a:t>
            </a:r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645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359" y="1062671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endParaRPr lang="tr-TR" dirty="0"/>
          </a:p>
          <a:p>
            <a:r>
              <a:rPr lang="tr-TR" dirty="0"/>
              <a:t>YEŞİL ÇÜRÜME</a:t>
            </a:r>
          </a:p>
          <a:p>
            <a:r>
              <a:rPr lang="tr-TR" dirty="0"/>
              <a:t>GRİ ÇÜRÜME</a:t>
            </a:r>
          </a:p>
          <a:p>
            <a:r>
              <a:rPr lang="tr-TR" dirty="0"/>
              <a:t>ACI ÇÜRÜME</a:t>
            </a:r>
          </a:p>
          <a:p>
            <a:r>
              <a:rPr lang="tr-TR" dirty="0"/>
              <a:t>SİYAH KÜF ÇÜRÜMESİ</a:t>
            </a:r>
          </a:p>
          <a:p>
            <a:r>
              <a:rPr lang="tr-TR" dirty="0"/>
              <a:t>SAP ÇÜRÜMES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14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251" y="1524001"/>
            <a:ext cx="6942362" cy="66255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pPr marL="0" indent="0">
              <a:buNone/>
            </a:pPr>
            <a:r>
              <a:rPr lang="tr-TR" dirty="0"/>
              <a:t>SEBZELERDE;</a:t>
            </a:r>
          </a:p>
          <a:p>
            <a:r>
              <a:rPr lang="tr-TR" dirty="0"/>
              <a:t>EKŞİ ÇÜRÜME</a:t>
            </a:r>
          </a:p>
          <a:p>
            <a:r>
              <a:rPr lang="tr-TR" dirty="0"/>
              <a:t>ALTERNARİA ÇÜRÜMESİ</a:t>
            </a:r>
          </a:p>
          <a:p>
            <a:r>
              <a:rPr lang="tr-TR" dirty="0"/>
              <a:t>BAKTERİYEL ÇÜRÜME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887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MEYVE VE SEBZE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143" y="2176825"/>
            <a:ext cx="6942362" cy="66255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MEYVE VE SEBZE ÜRÜNLERİ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ü"/>
            </a:pPr>
            <a:r>
              <a:rPr lang="tr-TR" dirty="0"/>
              <a:t>KONSERVE MEYVE-SEBZELERDE BOZULMA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REÇEL-MARMELATLARDA BOZULMA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DONDUURLMUŞ MEYVE-SEBZELERDE BOZULMA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KURUTULMUŞ MEYVE-SEBZELERDE BOZULMA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803561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2831</TotalTime>
  <Words>472</Words>
  <Application>Microsoft Macintosh PowerPoint</Application>
  <PresentationFormat>Geniş ekran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GIDA MİKROBİYOLOJİSİ</vt:lpstr>
      <vt:lpstr>MEYVE VE SEBZE ÜRÜNLERİNDE MİKROBİYEL BOZULMALAR</vt:lpstr>
      <vt:lpstr>MEYVE VE SEBZE ÜRÜNLERİNDE MİKROBİYEL BOZULMALAR</vt:lpstr>
      <vt:lpstr>MEYVE VE SEBZE ÜRÜNLERİNDE MİKROBİYEL BOZULMALAR</vt:lpstr>
      <vt:lpstr>MEYVE VE SEBZE ÜRÜNLERİNDE MİKROBİYEL BOZULMALAR</vt:lpstr>
      <vt:lpstr>MEYVE VE SEBZE ÜRÜNLERİNDE MİKROBİYEL BOZULMALAR</vt:lpstr>
      <vt:lpstr>MEYVE VE SEBZE ÜRÜNLERİNDE MİKROBİYEL BOZULMALAR</vt:lpstr>
      <vt:lpstr>MEYVE VE SEBZE ÜRÜNLERİNDE MİKROBİYEL BOZULMALAR</vt:lpstr>
      <vt:lpstr>MEYVE VE SEBZE ÜRÜNLERİNDE MİKROBİYEL BOZULMALAR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243</cp:revision>
  <dcterms:created xsi:type="dcterms:W3CDTF">2019-02-18T12:54:52Z</dcterms:created>
  <dcterms:modified xsi:type="dcterms:W3CDTF">2020-01-21T12:21:55Z</dcterms:modified>
</cp:coreProperties>
</file>