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2400" b="0" spc="-38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350" cap="all" spc="15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2" y="826688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557661" y="1051997"/>
            <a:ext cx="393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24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2400" b="0" baseline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24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99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9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92374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2901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523886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 userDrawn="1"/>
        </p:nvSpPr>
        <p:spPr>
          <a:xfrm>
            <a:off x="571500" y="1401185"/>
            <a:ext cx="10931236" cy="479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11827"/>
            <a:ext cx="10058400" cy="4757267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cxnSp>
        <p:nvCxnSpPr>
          <p:cNvPr id="9" name="Düz Bağlayıcı 8"/>
          <p:cNvCxnSpPr/>
          <p:nvPr userDrawn="1"/>
        </p:nvCxnSpPr>
        <p:spPr>
          <a:xfrm>
            <a:off x="1097280" y="945573"/>
            <a:ext cx="10058400" cy="20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27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7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9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523886"/>
          </a:xfrm>
        </p:spPr>
        <p:txBody>
          <a:bodyPr>
            <a:normAutofit/>
          </a:bodyPr>
          <a:lstStyle>
            <a:lvl1pPr>
              <a:defRPr sz="27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 userDrawn="1"/>
        </p:nvSpPr>
        <p:spPr>
          <a:xfrm>
            <a:off x="1097280" y="1517073"/>
            <a:ext cx="10197638" cy="488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 userDrawn="1"/>
        </p:nvCxnSpPr>
        <p:spPr>
          <a:xfrm>
            <a:off x="1097280" y="904009"/>
            <a:ext cx="10058400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3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15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05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2072480-10DA-4FB4-BEAE-2A1DEA90F248}" type="datetimeFigureOut">
              <a:rPr lang="tr-TR" smtClean="0"/>
              <a:t>28.01.2020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3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kern="1200" spc="-38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knikbilimlermyo.istanbul.edu.tr/elektrik/wp-content/uploads/2015/03/B%C3%B6l%C3%BCm-7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>
            <a:extLst>
              <a:ext uri="{FF2B5EF4-FFF2-40B4-BE49-F238E27FC236}">
                <a16:creationId xmlns:a16="http://schemas.microsoft.com/office/drawing/2014/main" id="{8C364892-9598-4A30-B999-E8045B60A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ALTERNATİF AKIM DEVRE </a:t>
            </a:r>
            <a:r>
              <a:rPr lang="tr-TR" dirty="0" smtClean="0"/>
              <a:t>ANALİZİ</a:t>
            </a:r>
          </a:p>
          <a:p>
            <a:r>
              <a:rPr lang="tr-TR" dirty="0" smtClean="0"/>
              <a:t>ÖĞR.GÖR. Taner dindar</a:t>
            </a:r>
            <a:endParaRPr lang="tr-TR" dirty="0"/>
          </a:p>
        </p:txBody>
      </p:sp>
      <p:sp>
        <p:nvSpPr>
          <p:cNvPr id="14" name="Başlık 1">
            <a:extLst>
              <a:ext uri="{FF2B5EF4-FFF2-40B4-BE49-F238E27FC236}">
                <a16:creationId xmlns:a16="http://schemas.microsoft.com/office/drawing/2014/main" id="{73E3F541-1A34-43BD-8091-1EB8CB5A8AA4}"/>
              </a:ext>
            </a:extLst>
          </p:cNvPr>
          <p:cNvSpPr>
            <a:spLocks noGrp="1"/>
          </p:cNvSpPr>
          <p:nvPr/>
        </p:nvSpPr>
        <p:spPr>
          <a:xfrm>
            <a:off x="2349038" y="3183321"/>
            <a:ext cx="7824976" cy="1047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4425800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7EDF22B-8624-4096-BFF7-141227391533}"/>
              </a:ext>
            </a:extLst>
          </p:cNvPr>
          <p:cNvSpPr>
            <a:spLocks noGrp="1"/>
          </p:cNvSpPr>
          <p:nvPr/>
        </p:nvSpPr>
        <p:spPr>
          <a:xfrm>
            <a:off x="2095851" y="1152526"/>
            <a:ext cx="8783179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000" b="1" u="sng" dirty="0">
                <a:solidFill>
                  <a:srgbClr val="4FB8C1"/>
                </a:solidFill>
              </a:rPr>
              <a:t>Sinüs dalgasının ortalama değeri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r>
              <a:rPr lang="tr-TR" sz="4000" b="1" dirty="0">
                <a:solidFill>
                  <a:srgbClr val="4FB8C1"/>
                </a:solidFill>
                <a:ea typeface="+mj-lt"/>
                <a:cs typeface="+mj-lt"/>
              </a:rPr>
              <a:t/>
            </a:r>
            <a:br>
              <a:rPr lang="tr-TR" sz="4000" b="1" dirty="0">
                <a:solidFill>
                  <a:srgbClr val="4FB8C1"/>
                </a:solidFill>
                <a:ea typeface="+mj-lt"/>
                <a:cs typeface="+mj-lt"/>
              </a:rPr>
            </a:br>
            <a:endParaRPr lang="tr-TR" sz="400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E46ECF-BA45-4131-B113-1CFDCDA0B13B}"/>
              </a:ext>
            </a:extLst>
          </p:cNvPr>
          <p:cNvSpPr>
            <a:spLocks noGrp="1"/>
          </p:cNvSpPr>
          <p:nvPr/>
        </p:nvSpPr>
        <p:spPr>
          <a:xfrm>
            <a:off x="2295915" y="3581401"/>
            <a:ext cx="6896181" cy="1916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tr-TR" sz="1800" b="1" dirty="0">
                <a:solidFill>
                  <a:srgbClr val="FFFFFF"/>
                </a:solidFill>
              </a:rPr>
              <a:t>       Sinüs dalgasının ortalama değeri hesaplanmak istenirse bütün periyotlar birbirinin aynısı olduğu için sadece bir periyodun  ortalama değerini bulmak yeterli olacaktır . Ancak ortalama değer hesaplanırken aşağıdaki şekil de olduğu gibi periyot boyunca bütün genlik değerleri toplanmalı ve hesaba katılan genlik sayısına bölünmelidir. Toplama işlemi yapıldığında periyodun yarısı pozitif , diğer yarısı negatif değerler aldığından sonuç sıfır çıkacaktır. </a:t>
            </a:r>
          </a:p>
          <a:p>
            <a:r>
              <a:rPr lang="tr-TR" sz="1800" b="1" dirty="0">
                <a:solidFill>
                  <a:srgbClr val="FFFFFF"/>
                </a:solidFill>
              </a:rPr>
              <a:t>      Ancak uygulamada A.C akım ya da gerilimin ortalama değeri bulunurken şekilde olduğu gibi bütün </a:t>
            </a:r>
            <a:r>
              <a:rPr lang="tr-TR" sz="1800" b="1" dirty="0" err="1">
                <a:solidFill>
                  <a:srgbClr val="FFFFFF"/>
                </a:solidFill>
              </a:rPr>
              <a:t>alternanslar</a:t>
            </a:r>
            <a:r>
              <a:rPr lang="tr-TR" sz="1800" b="1" dirty="0">
                <a:solidFill>
                  <a:srgbClr val="FFFFFF"/>
                </a:solidFill>
              </a:rPr>
              <a:t> pozitif olarak kabul edilir . </a:t>
            </a:r>
          </a:p>
          <a:p>
            <a:endParaRPr lang="tr-TR" dirty="0">
              <a:solidFill>
                <a:srgbClr val="FFFFFF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CB3CE1-6158-454D-843A-D9BDEEFA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8" y="1"/>
            <a:ext cx="1323975" cy="132397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330D4E6-F8B5-462A-8350-1AC622AE7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663" y="1"/>
            <a:ext cx="1323975" cy="1323975"/>
          </a:xfrm>
          <a:prstGeom prst="rect">
            <a:avLst/>
          </a:prstGeom>
        </p:spPr>
      </p:pic>
      <p:pic>
        <p:nvPicPr>
          <p:cNvPr id="6" name="Resim 5" descr="harita, gök içeren bir resim&#10;&#10;Yüksek güvenilirlikle oluşturulmuş açıklama">
            <a:extLst>
              <a:ext uri="{FF2B5EF4-FFF2-40B4-BE49-F238E27FC236}">
                <a16:creationId xmlns:a16="http://schemas.microsoft.com/office/drawing/2014/main" id="{77C63A38-907D-48B7-B986-060C0CB9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15" y="2857501"/>
            <a:ext cx="2912464" cy="1447800"/>
          </a:xfrm>
          <a:prstGeom prst="rect">
            <a:avLst/>
          </a:prstGeom>
        </p:spPr>
      </p:pic>
      <p:pic>
        <p:nvPicPr>
          <p:cNvPr id="7" name="Resim 6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3D205669-BE09-4660-9CD8-F1965C8CE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471" y="2894735"/>
            <a:ext cx="2978150" cy="1478231"/>
          </a:xfrm>
          <a:prstGeom prst="rect">
            <a:avLst/>
          </a:prstGeo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8589C5-2BD3-4253-A858-F2471411A594}"/>
              </a:ext>
            </a:extLst>
          </p:cNvPr>
          <p:cNvSpPr>
            <a:spLocks noGrp="1"/>
          </p:cNvSpPr>
          <p:nvPr/>
        </p:nvSpPr>
        <p:spPr>
          <a:xfrm>
            <a:off x="2305305" y="1047751"/>
            <a:ext cx="8061325" cy="17018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000" b="1" u="sng" dirty="0">
                <a:solidFill>
                  <a:srgbClr val="4FB8C1"/>
                </a:solidFill>
              </a:rPr>
              <a:t>Sinüs dalgasının etkin değeri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F130A7-DBC1-40F6-9BEA-3B530AB40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1" y="1"/>
            <a:ext cx="1323975" cy="132397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36A5A504-5957-4DD3-8299-1A8E1FD02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494" y="1"/>
            <a:ext cx="1323975" cy="1323975"/>
          </a:xfrm>
          <a:prstGeom prst="rect">
            <a:avLst/>
          </a:prstGeom>
        </p:spPr>
      </p:pic>
      <p:pic>
        <p:nvPicPr>
          <p:cNvPr id="5" name="Resim 4" descr="metin içeren bir resim&#10;&#10;Yüksek güvenilirlikle oluşturulmuş açıklama">
            <a:extLst>
              <a:ext uri="{FF2B5EF4-FFF2-40B4-BE49-F238E27FC236}">
                <a16:creationId xmlns:a16="http://schemas.microsoft.com/office/drawing/2014/main" id="{7AD29642-09B2-417D-8B02-2F5B3765C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41" y="1990726"/>
            <a:ext cx="7624762" cy="309096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269089B-0AA7-4B45-B47C-8D6F96BB229A}"/>
              </a:ext>
            </a:extLst>
          </p:cNvPr>
          <p:cNvSpPr txBox="1"/>
          <p:nvPr/>
        </p:nvSpPr>
        <p:spPr>
          <a:xfrm>
            <a:off x="1954445" y="5381626"/>
            <a:ext cx="8067675" cy="646331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/>
              <a:t>RMS=</a:t>
            </a:r>
            <a:r>
              <a:rPr lang="tr-TR" b="1" dirty="0" err="1"/>
              <a:t>Karesel</a:t>
            </a:r>
            <a:r>
              <a:rPr lang="tr-TR" b="1" dirty="0"/>
              <a:t> ortalama değer (</a:t>
            </a:r>
            <a:r>
              <a:rPr lang="tr-TR" b="1" dirty="0" err="1"/>
              <a:t>root</a:t>
            </a:r>
            <a:r>
              <a:rPr lang="tr-TR" b="1" dirty="0"/>
              <a:t> </a:t>
            </a:r>
            <a:r>
              <a:rPr lang="tr-TR" b="1" dirty="0" err="1"/>
              <a:t>mean</a:t>
            </a:r>
            <a:r>
              <a:rPr lang="tr-TR" b="1" dirty="0"/>
              <a:t> </a:t>
            </a:r>
            <a:r>
              <a:rPr lang="tr-TR" b="1" dirty="0" err="1"/>
              <a:t>square</a:t>
            </a:r>
            <a:r>
              <a:rPr lang="tr-TR" b="1" dirty="0"/>
              <a:t>) anlamına gelir ve etkin değer, efektif değer olarak da isimlendirilir. </a:t>
            </a:r>
          </a:p>
        </p:txBody>
      </p:sp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3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9FF44C-390A-4E73-BE2E-642157098547}"/>
              </a:ext>
            </a:extLst>
          </p:cNvPr>
          <p:cNvSpPr>
            <a:spLocks noGrp="1"/>
          </p:cNvSpPr>
          <p:nvPr/>
        </p:nvSpPr>
        <p:spPr>
          <a:xfrm>
            <a:off x="2229281" y="1114426"/>
            <a:ext cx="8280480" cy="1400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000" b="1" u="sng" dirty="0">
                <a:solidFill>
                  <a:srgbClr val="4FB8C1"/>
                </a:solidFill>
              </a:rPr>
              <a:t>Sinüs dalgasının etkin değeri</a:t>
            </a:r>
            <a:r>
              <a:rPr lang="tr-TR" sz="4000" b="1" dirty="0">
                <a:solidFill>
                  <a:srgbClr val="4FB8C1"/>
                </a:solidFill>
              </a:rPr>
              <a:t> </a:t>
            </a:r>
            <a:endParaRPr lang="tr-TR" sz="4000">
              <a:solidFill>
                <a:srgbClr val="4FB8C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F5C948C-C938-4962-AD84-9C512C03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7" y="14378"/>
            <a:ext cx="1323975" cy="132397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5B3C258-89D9-423E-8D0B-507E2EF9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987" y="14378"/>
            <a:ext cx="1323975" cy="13239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A05A511-6F0C-4704-BD83-5BD0F28C6023}"/>
              </a:ext>
            </a:extLst>
          </p:cNvPr>
          <p:cNvSpPr txBox="1"/>
          <p:nvPr/>
        </p:nvSpPr>
        <p:spPr>
          <a:xfrm>
            <a:off x="2500916" y="2266950"/>
            <a:ext cx="7194550" cy="1754326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/>
              <a:t>Etkin (efektif) değer elektrikte çok önemli bir büyüklüktür. Alternatif akım ölçen aletler çoğunlukla etkin değer gösterecek şekilde dizayn edilmişlerdir. Örneğin evlerde ve işyerlerinde kullanılan 220 ve 380 </a:t>
            </a:r>
            <a:r>
              <a:rPr lang="tr-TR" b="1" dirty="0" err="1"/>
              <a:t>volt'luk</a:t>
            </a:r>
            <a:r>
              <a:rPr lang="tr-TR" b="1" dirty="0"/>
              <a:t> gerilim değerleri etkin gerilim değerleridir . RMS değeri olarak bilinir .</a:t>
            </a:r>
          </a:p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C2C228C-CFD6-4249-9586-E730F08D0890}"/>
              </a:ext>
            </a:extLst>
          </p:cNvPr>
          <p:cNvSpPr txBox="1"/>
          <p:nvPr/>
        </p:nvSpPr>
        <p:spPr>
          <a:xfrm>
            <a:off x="2229282" y="5762625"/>
            <a:ext cx="7940675" cy="369332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/>
              <a:t>Sinüs dalgasının etkin değeri yukardaki şekildeki gibi hesaplanır . </a:t>
            </a:r>
          </a:p>
        </p:txBody>
      </p:sp>
      <p:pic>
        <p:nvPicPr>
          <p:cNvPr id="6" name="Resim 7" descr="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EBE6EE3E-DF9B-4918-A77C-A61D20C8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1" y="4018213"/>
            <a:ext cx="3478213" cy="1330492"/>
          </a:xfrm>
          <a:prstGeom prst="rect">
            <a:avLst/>
          </a:prstGeo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84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BE7B6F-3028-42B8-8A3D-FDADBDC7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2" y="1861896"/>
            <a:ext cx="7055380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400" b="1" u="sng" dirty="0">
                <a:solidFill>
                  <a:srgbClr val="4FB8C1"/>
                </a:solidFill>
              </a:rPr>
              <a:t>KAYNAKÇA</a:t>
            </a:r>
            <a:r>
              <a:rPr lang="tr-TR" sz="5400" b="1" dirty="0">
                <a:solidFill>
                  <a:srgbClr val="4FB8C1"/>
                </a:solidFill>
              </a:rPr>
              <a:t> </a:t>
            </a:r>
            <a:br>
              <a:rPr lang="tr-TR" sz="5400" b="1" dirty="0">
                <a:solidFill>
                  <a:srgbClr val="4FB8C1"/>
                </a:solidFill>
              </a:rPr>
            </a:br>
            <a:endParaRPr lang="tr-TR" sz="5400" b="1">
              <a:solidFill>
                <a:schemeClr val="tx1"/>
              </a:solidFill>
              <a:ea typeface="+mj-lt"/>
              <a:cs typeface="+mj-lt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05747265-32B0-4363-9D1C-696D7F8D2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7186" y="178676"/>
            <a:ext cx="1028700" cy="1028700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65F7E8EF-B56E-44AA-9DFC-4F635A295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178676"/>
            <a:ext cx="1028700" cy="10287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9A894C6-23B6-415F-8619-5AA9AD85917A}"/>
              </a:ext>
            </a:extLst>
          </p:cNvPr>
          <p:cNvSpPr txBox="1"/>
          <p:nvPr/>
        </p:nvSpPr>
        <p:spPr>
          <a:xfrm>
            <a:off x="1602288" y="3256501"/>
            <a:ext cx="8974898" cy="255454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2000" dirty="0">
                <a:solidFill>
                  <a:srgbClr val="FFFF00"/>
                </a:solidFill>
                <a:hlinkClick r:id="rId3"/>
              </a:rPr>
              <a:t>http://teknikbilimlermyo.istanbul.edu.tr/elektrik/wp-content/uploads/2015/03/B%C3%B6l%C3%BCm-7.pdf</a:t>
            </a:r>
            <a:endParaRPr lang="tr-TR" sz="2000" dirty="0">
              <a:solidFill>
                <a:srgbClr val="FFFF00"/>
              </a:solidFill>
            </a:endParaRPr>
          </a:p>
          <a:p>
            <a:pPr algn="ctr"/>
            <a:endParaRPr lang="tr-TR" sz="2000" dirty="0">
              <a:solidFill>
                <a:srgbClr val="FFFF00"/>
              </a:solidFill>
            </a:endParaRPr>
          </a:p>
          <a:p>
            <a:pPr algn="ctr"/>
            <a:r>
              <a:rPr lang="tr-TR" sz="2000" dirty="0">
                <a:solidFill>
                  <a:srgbClr val="FFFF00"/>
                </a:solidFill>
              </a:rPr>
              <a:t>Prof. </a:t>
            </a:r>
            <a:r>
              <a:rPr lang="tr-TR" sz="2000" dirty="0" err="1">
                <a:solidFill>
                  <a:srgbClr val="FFFF00"/>
                </a:solidFill>
              </a:rPr>
              <a:t>Dr</a:t>
            </a:r>
            <a:r>
              <a:rPr lang="tr-TR" sz="2000" dirty="0">
                <a:solidFill>
                  <a:srgbClr val="FFFF00"/>
                </a:solidFill>
              </a:rPr>
              <a:t> . Arifoğlu , U.</a:t>
            </a:r>
          </a:p>
          <a:p>
            <a:pPr algn="ctr"/>
            <a:r>
              <a:rPr lang="tr-TR" sz="2000" dirty="0">
                <a:solidFill>
                  <a:srgbClr val="FFFF00"/>
                </a:solidFill>
              </a:rPr>
              <a:t> (Elektrik-Elektronik Mühendisliğinin Temelleri </a:t>
            </a:r>
            <a:endParaRPr lang="tr-TR" dirty="0">
              <a:solidFill>
                <a:srgbClr val="FFFFFF"/>
              </a:solidFill>
            </a:endParaRPr>
          </a:p>
          <a:p>
            <a:pPr algn="ctr"/>
            <a:r>
              <a:rPr lang="tr-TR" sz="2000" dirty="0">
                <a:solidFill>
                  <a:srgbClr val="FFFF00"/>
                </a:solidFill>
              </a:rPr>
              <a:t>Alternatif Akım Devreleri Cilt-II </a:t>
            </a:r>
            <a:endParaRPr lang="tr-TR" dirty="0"/>
          </a:p>
          <a:p>
            <a:pPr algn="ctr"/>
            <a:r>
              <a:rPr lang="tr-TR" sz="2000" dirty="0">
                <a:solidFill>
                  <a:srgbClr val="FFFF00"/>
                </a:solidFill>
              </a:rPr>
              <a:t>Alfa Basım Yayın Dağıtım Ltd. Şti. </a:t>
            </a:r>
          </a:p>
          <a:p>
            <a:pPr algn="ctr"/>
            <a:r>
              <a:rPr lang="tr-TR" sz="2000" dirty="0">
                <a:solidFill>
                  <a:srgbClr val="FFFF00"/>
                </a:solidFill>
              </a:rPr>
              <a:t>5. Basım Şubat 2012 )</a:t>
            </a:r>
          </a:p>
        </p:txBody>
      </p:sp>
    </p:spTree>
    <p:extLst>
      <p:ext uri="{BB962C8B-B14F-4D97-AF65-F5344CB8AC3E}">
        <p14:creationId xmlns:p14="http://schemas.microsoft.com/office/powerpoint/2010/main" val="19784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84B9B0-CC3C-417E-B911-2500FB30D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39" y="334528"/>
            <a:ext cx="10245329" cy="839860"/>
          </a:xfrm>
        </p:spPr>
        <p:txBody>
          <a:bodyPr vert="horz" lIns="68580" tIns="34290" rIns="68580" bIns="34290" rtlCol="0" anchor="b" anchorCtr="0">
            <a:noAutofit/>
          </a:bodyPr>
          <a:lstStyle/>
          <a:p>
            <a:r>
              <a:rPr lang="tr-TR" dirty="0"/>
              <a:t>İçindekiler                          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C0B396C-FD65-4163-80CD-1CF1512E2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880" y="1544330"/>
            <a:ext cx="8697913" cy="2576136"/>
          </a:xfrm>
        </p:spPr>
        <p:txBody>
          <a:bodyPr vert="horz" lIns="68580" tIns="34290" rIns="68580" bIns="34290" rtlCol="0" anchor="t" anchorCtr="0">
            <a:normAutofit fontScale="92500" lnSpcReduction="10000"/>
          </a:bodyPr>
          <a:lstStyle/>
          <a:p>
            <a:r>
              <a:rPr lang="tr-TR" sz="8000" dirty="0">
                <a:solidFill>
                  <a:srgbClr val="000000"/>
                </a:solidFill>
                <a:latin typeface="Arial Black"/>
                <a:cs typeface="Arial"/>
              </a:rPr>
              <a:t>    </a:t>
            </a:r>
            <a:endParaRPr lang="tr-TR" sz="8000" dirty="0">
              <a:solidFill>
                <a:srgbClr val="4FB8C1"/>
              </a:solidFill>
              <a:latin typeface="Arial Black"/>
              <a:cs typeface="Arial"/>
            </a:endParaRPr>
          </a:p>
          <a:p>
            <a:endParaRPr lang="tr-TR" dirty="0">
              <a:solidFill>
                <a:srgbClr val="FFFFFF"/>
              </a:solidFill>
              <a:latin typeface="Century Gothic"/>
              <a:cs typeface="Arial"/>
            </a:endParaRPr>
          </a:p>
          <a:p>
            <a:endParaRPr lang="tr-TR" dirty="0">
              <a:solidFill>
                <a:srgbClr val="FFFFFF"/>
              </a:solidFill>
              <a:latin typeface="Century Gothic"/>
              <a:cs typeface="Arial"/>
            </a:endParaRPr>
          </a:p>
          <a:p>
            <a:endParaRPr lang="tr-TR" sz="3000" dirty="0">
              <a:solidFill>
                <a:srgbClr val="000000"/>
              </a:solidFill>
              <a:latin typeface="Arial Black"/>
              <a:cs typeface="Arial"/>
            </a:endParaRPr>
          </a:p>
          <a:p>
            <a:r>
              <a:rPr lang="tr-TR" sz="3000" dirty="0">
                <a:solidFill>
                  <a:srgbClr val="000000"/>
                </a:solidFill>
                <a:latin typeface="Arial Black"/>
                <a:cs typeface="Arial"/>
              </a:rPr>
              <a:t> 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BD21414-52A0-452B-963A-FAD9AC5FF34D}"/>
              </a:ext>
            </a:extLst>
          </p:cNvPr>
          <p:cNvSpPr txBox="1"/>
          <p:nvPr/>
        </p:nvSpPr>
        <p:spPr>
          <a:xfrm>
            <a:off x="548837" y="1403937"/>
            <a:ext cx="8091488" cy="29495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tr-TR" b="1" cap="all" dirty="0">
                <a:solidFill>
                  <a:srgbClr val="0070C0"/>
                </a:solidFill>
              </a:rPr>
              <a:t>  </a:t>
            </a:r>
            <a:r>
              <a:rPr lang="tr-TR" b="1" cap="all" dirty="0">
                <a:solidFill>
                  <a:srgbClr val="4FB8C1"/>
                </a:solidFill>
              </a:rPr>
              <a:t> </a:t>
            </a:r>
            <a:r>
              <a:rPr lang="tr-TR" sz="2400" b="1" cap="all" dirty="0">
                <a:solidFill>
                  <a:srgbClr val="4FB8C1"/>
                </a:solidFill>
              </a:rPr>
              <a:t>   ALTERNATİF AKIMIN (AC) TANIMI </a:t>
            </a:r>
            <a:endParaRPr lang="tr-TR" sz="2400" b="1" dirty="0">
              <a:solidFill>
                <a:srgbClr val="4FB8C1"/>
              </a:solidFill>
            </a:endParaRPr>
          </a:p>
          <a:p>
            <a:pPr>
              <a:spcBef>
                <a:spcPts val="1000"/>
              </a:spcBef>
            </a:pPr>
            <a:r>
              <a:rPr lang="tr-TR" sz="2400" b="1" cap="all" dirty="0">
                <a:solidFill>
                  <a:srgbClr val="4FB8C1"/>
                </a:solidFill>
              </a:rPr>
              <a:t>      PERİYOT VE FREKANS TANIMLARI </a:t>
            </a:r>
            <a:endParaRPr lang="tr-TR" sz="2400" b="1" dirty="0">
              <a:solidFill>
                <a:srgbClr val="4FB8C1"/>
              </a:solidFill>
            </a:endParaRPr>
          </a:p>
          <a:p>
            <a:pPr>
              <a:spcBef>
                <a:spcPts val="1000"/>
              </a:spcBef>
            </a:pPr>
            <a:r>
              <a:rPr lang="tr-TR" sz="2400" b="1" cap="all" dirty="0">
                <a:solidFill>
                  <a:srgbClr val="4FB8C1"/>
                </a:solidFill>
              </a:rPr>
              <a:t>      DALGA ŞEKİLLERİ </a:t>
            </a:r>
            <a:endParaRPr lang="en-US" sz="2400" b="1" dirty="0">
              <a:solidFill>
                <a:srgbClr val="4FB8C1"/>
              </a:solidFill>
            </a:endParaRPr>
          </a:p>
          <a:p>
            <a:pPr>
              <a:spcBef>
                <a:spcPts val="1000"/>
              </a:spcBef>
            </a:pPr>
            <a:r>
              <a:rPr lang="tr-TR" sz="2400" b="1" cap="all" dirty="0">
                <a:solidFill>
                  <a:srgbClr val="4FB8C1"/>
                </a:solidFill>
              </a:rPr>
              <a:t>      SİNÜS DALGASININ ANİ DEĞERİ </a:t>
            </a:r>
            <a:endParaRPr lang="tr-TR" sz="2400" b="1" dirty="0">
              <a:solidFill>
                <a:srgbClr val="4FB8C1"/>
              </a:solidFill>
            </a:endParaRPr>
          </a:p>
          <a:p>
            <a:pPr>
              <a:spcBef>
                <a:spcPts val="1000"/>
              </a:spcBef>
            </a:pPr>
            <a:r>
              <a:rPr lang="tr-TR" sz="2400" b="1" cap="all" dirty="0">
                <a:solidFill>
                  <a:srgbClr val="4FB8C1"/>
                </a:solidFill>
              </a:rPr>
              <a:t>      SİNÜS DALGASININ ORTALAMA DEĞERİ </a:t>
            </a:r>
            <a:endParaRPr lang="en-US" sz="2400" b="1" dirty="0">
              <a:solidFill>
                <a:srgbClr val="4FB8C1"/>
              </a:solidFill>
            </a:endParaRPr>
          </a:p>
          <a:p>
            <a:pPr>
              <a:spcBef>
                <a:spcPts val="1000"/>
              </a:spcBef>
            </a:pPr>
            <a:r>
              <a:rPr lang="tr-TR" sz="2400" b="1" cap="all" dirty="0">
                <a:solidFill>
                  <a:srgbClr val="4FB8C1"/>
                </a:solidFill>
              </a:rPr>
              <a:t>      SİNÜS DALGASININ ETKİN DEĞERİ </a:t>
            </a:r>
            <a:endParaRPr lang="tr-TR" sz="2400" b="1" dirty="0">
              <a:solidFill>
                <a:srgbClr val="4FB8C1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238C7081-873A-49E0-BEC5-2C96D5C4BFB0}"/>
              </a:ext>
            </a:extLst>
          </p:cNvPr>
          <p:cNvSpPr/>
          <p:nvPr/>
        </p:nvSpPr>
        <p:spPr>
          <a:xfrm>
            <a:off x="656232" y="2455344"/>
            <a:ext cx="208360" cy="207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350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A18DE460-643B-4388-BE84-A464FE175642}"/>
              </a:ext>
            </a:extLst>
          </p:cNvPr>
          <p:cNvSpPr/>
          <p:nvPr/>
        </p:nvSpPr>
        <p:spPr>
          <a:xfrm>
            <a:off x="656232" y="1988619"/>
            <a:ext cx="208360" cy="207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350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DCA5F115-CCDE-41AC-8E9C-B9429E943355}"/>
              </a:ext>
            </a:extLst>
          </p:cNvPr>
          <p:cNvSpPr/>
          <p:nvPr/>
        </p:nvSpPr>
        <p:spPr>
          <a:xfrm>
            <a:off x="656232" y="1502844"/>
            <a:ext cx="208360" cy="207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350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7EE9975A-72AA-4398-AF3D-35E93D51F3B8}"/>
              </a:ext>
            </a:extLst>
          </p:cNvPr>
          <p:cNvSpPr/>
          <p:nvPr/>
        </p:nvSpPr>
        <p:spPr>
          <a:xfrm>
            <a:off x="656232" y="3445944"/>
            <a:ext cx="208360" cy="207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350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7E8B8B26-9343-4B9F-8792-4147610A96CA}"/>
              </a:ext>
            </a:extLst>
          </p:cNvPr>
          <p:cNvSpPr/>
          <p:nvPr/>
        </p:nvSpPr>
        <p:spPr>
          <a:xfrm>
            <a:off x="656232" y="2949474"/>
            <a:ext cx="208360" cy="207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350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11A7487A-7549-4925-B767-113D53A70DB3}"/>
              </a:ext>
            </a:extLst>
          </p:cNvPr>
          <p:cNvSpPr/>
          <p:nvPr/>
        </p:nvSpPr>
        <p:spPr>
          <a:xfrm>
            <a:off x="627379" y="3939974"/>
            <a:ext cx="208360" cy="2074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350"/>
          </a:p>
        </p:txBody>
      </p:sp>
    </p:spTree>
    <p:extLst>
      <p:ext uri="{BB962C8B-B14F-4D97-AF65-F5344CB8AC3E}">
        <p14:creationId xmlns:p14="http://schemas.microsoft.com/office/powerpoint/2010/main" val="41967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D0C48CE-EB62-4EFB-8B78-95B65A32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77" y="540838"/>
            <a:ext cx="10058400" cy="569914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tr-TR" sz="2800" b="1" dirty="0">
                <a:solidFill>
                  <a:srgbClr val="4FB8C1"/>
                </a:solidFill>
                <a:cs typeface="Calibri Light"/>
              </a:rPr>
              <a:t>Alternatif Akım Tanım</a:t>
            </a:r>
            <a:r>
              <a:rPr lang="tr-TR" sz="2800" b="1" dirty="0">
                <a:cs typeface="Calibri Light"/>
              </a:rPr>
              <a:t> </a:t>
            </a:r>
            <a:r>
              <a:rPr lang="tr-TR" sz="2800" b="1" dirty="0">
                <a:solidFill>
                  <a:schemeClr val="tx1"/>
                </a:solidFill>
                <a:latin typeface="Century Gothic"/>
                <a:cs typeface="+mj-ea"/>
              </a:rPr>
              <a:t/>
            </a:r>
            <a:br>
              <a:rPr lang="tr-TR" sz="2800" b="1" dirty="0">
                <a:solidFill>
                  <a:schemeClr val="tx1"/>
                </a:solidFill>
                <a:latin typeface="Century Gothic"/>
                <a:cs typeface="+mj-ea"/>
              </a:rPr>
            </a:br>
            <a:r>
              <a:rPr lang="tr-TR" sz="2000" b="1" dirty="0">
                <a:cs typeface="Calibri Light"/>
              </a:rPr>
              <a:t>   </a:t>
            </a:r>
            <a:endParaRPr lang="tr-TR" sz="2000" b="1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1F3456B-FD53-4910-A521-736B1E99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268716"/>
            <a:ext cx="10058400" cy="2600377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tr-TR" sz="1800" b="1" dirty="0">
                <a:solidFill>
                  <a:srgbClr val="4FB8C1"/>
                </a:solidFill>
              </a:rPr>
              <a:t> Doğru Akım</a:t>
            </a:r>
            <a:r>
              <a:rPr lang="tr-TR" sz="1800" dirty="0">
                <a:solidFill>
                  <a:srgbClr val="4FB8C1"/>
                </a:solidFill>
              </a:rPr>
              <a:t> 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4222EDD-5DEE-43BC-B71F-F93DA8EF62D9}"/>
              </a:ext>
            </a:extLst>
          </p:cNvPr>
          <p:cNvSpPr txBox="1"/>
          <p:nvPr/>
        </p:nvSpPr>
        <p:spPr>
          <a:xfrm>
            <a:off x="6412012" y="3726574"/>
            <a:ext cx="3485360" cy="346249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b="1" dirty="0">
                <a:solidFill>
                  <a:srgbClr val="4FB8C1"/>
                </a:solidFill>
              </a:rPr>
              <a:t> Alternatif Akım </a:t>
            </a:r>
          </a:p>
        </p:txBody>
      </p:sp>
      <p:pic>
        <p:nvPicPr>
          <p:cNvPr id="19" name="Resim 19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789E69C8-78D5-4957-AB81-E5C6CCA4F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9" t="37113" r="29214" b="30021"/>
          <a:stretch/>
        </p:blipFill>
        <p:spPr>
          <a:xfrm>
            <a:off x="6412013" y="4224338"/>
            <a:ext cx="3582146" cy="2197100"/>
          </a:xfrm>
          <a:prstGeom prst="rect">
            <a:avLst/>
          </a:prstGeom>
        </p:spPr>
      </p:pic>
      <p:pic>
        <p:nvPicPr>
          <p:cNvPr id="21" name="Resim 21" descr="ekran görüntüsü, ekran, bilgisayar, iç mekan içeren bir resim&#10;&#10;Çok yüksek güvenilirlikle oluşturulmuş açıklama">
            <a:extLst>
              <a:ext uri="{FF2B5EF4-FFF2-40B4-BE49-F238E27FC236}">
                <a16:creationId xmlns:a16="http://schemas.microsoft.com/office/drawing/2014/main" id="{22F3B917-9EA9-40B4-9871-6E0E4303A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01" t="34489" r="41415" b="35216"/>
          <a:stretch/>
        </p:blipFill>
        <p:spPr>
          <a:xfrm>
            <a:off x="1097280" y="3897366"/>
            <a:ext cx="3604755" cy="2247900"/>
          </a:xfrm>
          <a:prstGeom prst="rect">
            <a:avLst/>
          </a:prstGeom>
        </p:spPr>
      </p:pic>
      <p:sp>
        <p:nvSpPr>
          <p:cNvPr id="9" name="Unvan 1">
            <a:extLst>
              <a:ext uri="{FF2B5EF4-FFF2-40B4-BE49-F238E27FC236}">
                <a16:creationId xmlns:a16="http://schemas.microsoft.com/office/drawing/2014/main" id="{8D0C48CE-EB62-4EFB-8B78-95B65A324A23}"/>
              </a:ext>
            </a:extLst>
          </p:cNvPr>
          <p:cNvSpPr txBox="1">
            <a:spLocks/>
          </p:cNvSpPr>
          <p:nvPr/>
        </p:nvSpPr>
        <p:spPr>
          <a:xfrm>
            <a:off x="834522" y="1243420"/>
            <a:ext cx="10058400" cy="145075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kern="1200" spc="-38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tr-TR" sz="2800" b="1" dirty="0" smtClean="0">
                <a:solidFill>
                  <a:srgbClr val="4FB8C1"/>
                </a:solidFill>
                <a:cs typeface="Calibri Light"/>
              </a:rPr>
              <a:t>Alternatif Akım Tanım</a:t>
            </a:r>
            <a:r>
              <a:rPr lang="tr-TR" sz="2800" b="1" dirty="0" smtClean="0">
                <a:cs typeface="Calibri Light"/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  <a:latin typeface="Century Gothic"/>
                <a:cs typeface="+mj-ea"/>
              </a:rPr>
              <a:t/>
            </a:r>
            <a:br>
              <a:rPr lang="tr-TR" sz="2800" b="1" dirty="0" smtClean="0">
                <a:solidFill>
                  <a:schemeClr val="tx1"/>
                </a:solidFill>
                <a:latin typeface="Century Gothic"/>
                <a:cs typeface="+mj-ea"/>
              </a:rPr>
            </a:br>
            <a:r>
              <a:rPr lang="tr-TR" sz="2000" b="1" dirty="0" smtClean="0">
                <a:cs typeface="Calibri Light"/>
              </a:rPr>
              <a:t>    Zamanla yönü ve şiddeti değişen akıma Alternatif Akım (AC) denir. Sinüs dalgası Alternatif akım veya gerilimin en çok bilinen dalga türüdür. Farklı uygulamalarda üçgen ,dikdörtgen ,testere ,</a:t>
            </a:r>
            <a:r>
              <a:rPr lang="tr-TR" sz="2000" b="1" dirty="0" err="1" smtClean="0">
                <a:cs typeface="Calibri Light"/>
              </a:rPr>
              <a:t>trapezoidal</a:t>
            </a:r>
            <a:r>
              <a:rPr lang="tr-TR" sz="2000" b="1" dirty="0" smtClean="0">
                <a:cs typeface="Calibri Light"/>
              </a:rPr>
              <a:t> ve kare şeklinde dalga </a:t>
            </a:r>
            <a:r>
              <a:rPr lang="tr-TR" sz="2000" b="1" dirty="0" err="1" smtClean="0">
                <a:cs typeface="Calibri Light"/>
              </a:rPr>
              <a:t>biçimleride</a:t>
            </a:r>
            <a:r>
              <a:rPr lang="tr-TR" sz="2000" b="1" dirty="0" smtClean="0">
                <a:cs typeface="Calibri Light"/>
              </a:rPr>
              <a:t> kullanılabilir .</a:t>
            </a:r>
            <a:r>
              <a:rPr lang="tr-TR" sz="2000" b="1" dirty="0" smtClean="0"/>
              <a:t> Aşağıda Doğru akım ve  Alternatif akım örnekleri  ayrı ayrı verilmiştir. 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3400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DDF2EE4-60C2-42B5-AB01-0EA5CC57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70937"/>
            <a:ext cx="10058400" cy="523886"/>
          </a:xfrm>
        </p:spPr>
        <p:txBody>
          <a:bodyPr>
            <a:noAutofit/>
          </a:bodyPr>
          <a:lstStyle/>
          <a:p>
            <a:r>
              <a:rPr lang="tr-TR" sz="2800" dirty="0"/>
              <a:t>          Sinüs dalgasının değeri t = 0 anında sıfırdır . Zamanın değişmesiyle birlikte gerilim veya akım değeri önce pozitif </a:t>
            </a:r>
            <a:r>
              <a:rPr lang="tr-TR" sz="2800" dirty="0" err="1"/>
              <a:t>alternans</a:t>
            </a:r>
            <a:r>
              <a:rPr lang="tr-TR" sz="2800" dirty="0"/>
              <a:t> süresince pozitif maksimum değere , daha sonra negatif </a:t>
            </a:r>
            <a:r>
              <a:rPr lang="tr-TR" sz="2800" dirty="0" err="1"/>
              <a:t>alterenans</a:t>
            </a:r>
            <a:r>
              <a:rPr lang="tr-TR" sz="2800" dirty="0"/>
              <a:t> süresince maksimum değere ulaşacaktır ve en sonunda tekrar sıfır değerini alacaktır . Değerin her sıfır anında dalga işareti ( polarite ) değişir. Tam bir sinüs dalgası pozitif ve negatif olarak iki </a:t>
            </a:r>
            <a:r>
              <a:rPr lang="tr-TR" sz="2800" dirty="0" err="1"/>
              <a:t>alternanstan</a:t>
            </a:r>
            <a:r>
              <a:rPr lang="tr-TR" sz="2800" dirty="0"/>
              <a:t> meydana gelir . Aşağıdaki şekilde  sinüs dalgasının pozitif ve negatif </a:t>
            </a:r>
            <a:r>
              <a:rPr lang="tr-TR" sz="2800" dirty="0" err="1"/>
              <a:t>alternansı</a:t>
            </a:r>
            <a:r>
              <a:rPr lang="tr-TR" sz="2800" dirty="0"/>
              <a:t> gösterilmiştir . </a:t>
            </a:r>
          </a:p>
        </p:txBody>
      </p:sp>
      <p:pic>
        <p:nvPicPr>
          <p:cNvPr id="12" name="Resim 12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02828BE8-4379-42CB-BE01-F1D8EC8F0F9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9277" r="9277"/>
          <a:stretch/>
        </p:blipFill>
        <p:spPr>
          <a:xfrm>
            <a:off x="4289480" y="4435799"/>
            <a:ext cx="2941637" cy="1524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6075FC9-CCC2-4C7F-B248-906D2D5190F9}"/>
              </a:ext>
            </a:extLst>
          </p:cNvPr>
          <p:cNvSpPr txBox="1"/>
          <p:nvPr/>
        </p:nvSpPr>
        <p:spPr>
          <a:xfrm>
            <a:off x="4572000" y="62007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945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Periyot</a:t>
            </a:r>
            <a:endParaRPr lang="tr-TR" dirty="0"/>
          </a:p>
        </p:txBody>
      </p:sp>
      <p:pic>
        <p:nvPicPr>
          <p:cNvPr id="5" name="Resim 5" descr="nesne içeren bir resim&#10;&#10;Yüksek güvenilirlikle oluşturulmuş açıklama">
            <a:extLst>
              <a:ext uri="{FF2B5EF4-FFF2-40B4-BE49-F238E27FC236}">
                <a16:creationId xmlns:a16="http://schemas.microsoft.com/office/drawing/2014/main" id="{58643A73-DEA7-4473-A2D9-F8FAA26EB03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422842" y="2783489"/>
            <a:ext cx="3703638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6EB2D3ED-20BE-4146-B4A9-E57E4183D428}"/>
              </a:ext>
            </a:extLst>
          </p:cNvPr>
          <p:cNvSpPr txBox="1">
            <a:spLocks/>
          </p:cNvSpPr>
          <p:nvPr/>
        </p:nvSpPr>
        <p:spPr>
          <a:xfrm>
            <a:off x="982081" y="1026073"/>
            <a:ext cx="8947547" cy="71432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tr-TR" b="1" dirty="0"/>
              <a:t>        Sinüs dalgasının t=0 anından başlayarak pozitif maksimum değere ardından negatif maksimum değere ulaştıktan sonra tekrar t= 0 anına geldiği zaman dilimine periyot denir . </a:t>
            </a:r>
            <a:endParaRPr lang="tr-TR" dirty="0"/>
          </a:p>
          <a:p>
            <a:pPr marL="0" indent="0">
              <a:buNone/>
            </a:pPr>
            <a:r>
              <a:rPr lang="tr-TR" b="1" dirty="0"/>
              <a:t>        Periyot birimi (s) saniyedir . T harfi ile gösterilir . </a:t>
            </a:r>
            <a:endParaRPr lang="tr-TR" dirty="0"/>
          </a:p>
          <a:p>
            <a:endParaRPr lang="tr-TR" sz="1500" b="1" dirty="0"/>
          </a:p>
          <a:p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2213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FDFF9E-73A6-4084-BB0B-AF12551F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35" y="1266943"/>
            <a:ext cx="10058400" cy="3238382"/>
          </a:xfrm>
        </p:spPr>
        <p:txBody>
          <a:bodyPr>
            <a:normAutofit fontScale="90000"/>
          </a:bodyPr>
          <a:lstStyle/>
          <a:p>
            <a:r>
              <a:rPr lang="tr-TR" dirty="0"/>
              <a:t>                                   Frekans </a:t>
            </a:r>
            <a:br>
              <a:rPr lang="tr-TR" dirty="0"/>
            </a:br>
            <a:r>
              <a:rPr lang="tr-TR" dirty="0"/>
              <a:t>        Sinüs dalgasının bir saniyedeki periyot sayısına frekans denir . Birimi (Hertz) </a:t>
            </a:r>
            <a:r>
              <a:rPr lang="tr-TR" dirty="0" err="1"/>
              <a:t>dir</a:t>
            </a:r>
            <a:r>
              <a:rPr lang="tr-TR" dirty="0"/>
              <a:t> . Ülkemizde kullanılan frekans değeri  50 Hz </a:t>
            </a:r>
            <a:r>
              <a:rPr lang="tr-TR" dirty="0" err="1"/>
              <a:t>dir</a:t>
            </a:r>
            <a:r>
              <a:rPr lang="tr-TR" dirty="0"/>
              <a:t> . Bir alternatif işaretin frekansından bahsedebilmek için işaretin bir periyoda sahip olması gerekir . </a:t>
            </a:r>
            <a:br>
              <a:rPr lang="tr-TR" dirty="0"/>
            </a:br>
            <a:r>
              <a:rPr lang="tr-TR" dirty="0"/>
              <a:t>   </a:t>
            </a:r>
            <a:br>
              <a:rPr lang="tr-TR" dirty="0"/>
            </a:br>
            <a:r>
              <a:rPr lang="tr-TR" dirty="0"/>
              <a:t>       Frekans, periyodun çarpmaya göre tersi olarak ifade edilir . </a:t>
            </a:r>
            <a:br>
              <a:rPr lang="tr-TR" dirty="0"/>
            </a:br>
            <a:r>
              <a:rPr lang="tr-TR" dirty="0"/>
              <a:t>Periyot ile frekans arasındaki ilişki aşağıdaki gibidir. 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AF747018-E3F4-42AD-80C7-98E367534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3" t="6284" r="26078" b="18279"/>
          <a:stretch/>
        </p:blipFill>
        <p:spPr>
          <a:xfrm>
            <a:off x="4624728" y="4505325"/>
            <a:ext cx="1884371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0BA6D8-CC14-4032-A131-5FC3401D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400" b="1" i="1" dirty="0"/>
              <a:t>      Aşağıda verilen sinüzoidal işaretin periyodunu inceledikten sonra frekansını hesaplayalım.</a:t>
            </a:r>
          </a:p>
        </p:txBody>
      </p:sp>
      <p:pic>
        <p:nvPicPr>
          <p:cNvPr id="9" name="Resim 4" descr="açık hava içeren bir resim&#10;&#10;Yüksek güvenilirlikle oluşturulmuş açıklama">
            <a:extLst>
              <a:ext uri="{FF2B5EF4-FFF2-40B4-BE49-F238E27FC236}">
                <a16:creationId xmlns:a16="http://schemas.microsoft.com/office/drawing/2014/main" id="{2632C195-623E-4B83-A7EE-ED8DF3CC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83" y="0"/>
            <a:ext cx="1322344" cy="1322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sim 4" descr="açık hava içeren bir resim&#10;&#10;Yüksek güvenilirlikle oluşturulmuş açıklama">
            <a:extLst>
              <a:ext uri="{FF2B5EF4-FFF2-40B4-BE49-F238E27FC236}">
                <a16:creationId xmlns:a16="http://schemas.microsoft.com/office/drawing/2014/main" id="{7B6D0A2E-1A5F-43E5-9893-B31214FC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22" y="64258"/>
            <a:ext cx="1322344" cy="1322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sim 12">
            <a:extLst>
              <a:ext uri="{FF2B5EF4-FFF2-40B4-BE49-F238E27FC236}">
                <a16:creationId xmlns:a16="http://schemas.microsoft.com/office/drawing/2014/main" id="{E868D453-A18C-4952-B060-8F81E7CFE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93" t="7071" r="30294" b="53720"/>
          <a:stretch/>
        </p:blipFill>
        <p:spPr>
          <a:xfrm>
            <a:off x="1666924" y="2600326"/>
            <a:ext cx="3033616" cy="3394075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067E7917-8FA5-4FAA-AAC6-2D6D5DEA6EAD}"/>
              </a:ext>
            </a:extLst>
          </p:cNvPr>
          <p:cNvSpPr txBox="1"/>
          <p:nvPr/>
        </p:nvSpPr>
        <p:spPr>
          <a:xfrm>
            <a:off x="4897439" y="2238375"/>
            <a:ext cx="572568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 dirty="0"/>
              <a:t>     Verilen şekilde sinüzoidal işaretin periyodunun 40 ms olduğunu görüyoruz . Burada frekansın birimi Hertz , Periyodun birimi saniyedir . </a:t>
            </a:r>
            <a:endParaRPr lang="tr-TR" dirty="0"/>
          </a:p>
        </p:txBody>
      </p:sp>
      <p:pic>
        <p:nvPicPr>
          <p:cNvPr id="20" name="Resim 4" descr="saat, nesne içeren bir resim&#10;&#10;Çok yüksek güvenilirlikle oluşturulmuş açıklama">
            <a:extLst>
              <a:ext uri="{FF2B5EF4-FFF2-40B4-BE49-F238E27FC236}">
                <a16:creationId xmlns:a16="http://schemas.microsoft.com/office/drawing/2014/main" id="{ACBB6D83-EA2F-406F-99DC-5F1F84F950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22" t="11652" r="31309" b="60008"/>
          <a:stretch/>
        </p:blipFill>
        <p:spPr>
          <a:xfrm>
            <a:off x="5411542" y="3576317"/>
            <a:ext cx="1411720" cy="71386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8F4A35B-E6A6-424C-A1CA-0C9B0C14F2D7}"/>
              </a:ext>
            </a:extLst>
          </p:cNvPr>
          <p:cNvSpPr txBox="1"/>
          <p:nvPr/>
        </p:nvSpPr>
        <p:spPr>
          <a:xfrm>
            <a:off x="4754091" y="5105401"/>
            <a:ext cx="554702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b="1" dirty="0"/>
              <a:t>    Değerleri yukarıdaki bağıntıyı kullanarak yerlerine koyup sadeleştirmeleri yaptığımızda işaretin frekansını  25 Hz olarak buluruz. </a:t>
            </a:r>
            <a:endParaRPr lang="tr-TR" dirty="0"/>
          </a:p>
          <a:p>
            <a:pPr algn="ctr"/>
            <a:endParaRPr lang="tr-TR" dirty="0"/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94F1A99-3167-4302-A711-19400C4809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79" t="9499" r="27326" b="20355"/>
          <a:stretch/>
        </p:blipFill>
        <p:spPr>
          <a:xfrm>
            <a:off x="7974654" y="3333751"/>
            <a:ext cx="1481709" cy="146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açık hava içeren bir resim&#10;&#10;Yüksek güvenilirlikle oluşturulmuş açıklama">
            <a:extLst>
              <a:ext uri="{FF2B5EF4-FFF2-40B4-BE49-F238E27FC236}">
                <a16:creationId xmlns:a16="http://schemas.microsoft.com/office/drawing/2014/main" id="{4B41C894-8C2A-4DAD-A2CE-24B3D733C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149074"/>
            <a:ext cx="1322344" cy="1322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4" descr="açık hava içeren bir resim&#10;&#10;Yüksek güvenilirlikle oluşturulmuş açıklama">
            <a:extLst>
              <a:ext uri="{FF2B5EF4-FFF2-40B4-BE49-F238E27FC236}">
                <a16:creationId xmlns:a16="http://schemas.microsoft.com/office/drawing/2014/main" id="{19F742B1-0642-4EA7-A5FA-2CB187521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574" y="37805"/>
            <a:ext cx="1322344" cy="1322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8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2A13EE12-D27E-45E5-BE3B-A01C91944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8" t="40583" r="28681" b="15815"/>
          <a:stretch/>
        </p:blipFill>
        <p:spPr>
          <a:xfrm>
            <a:off x="2676923" y="2169924"/>
            <a:ext cx="6573838" cy="4461199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637316B5-4A81-4E82-9658-780E017E20DB}"/>
              </a:ext>
            </a:extLst>
          </p:cNvPr>
          <p:cNvSpPr txBox="1"/>
          <p:nvPr/>
        </p:nvSpPr>
        <p:spPr>
          <a:xfrm>
            <a:off x="2457773" y="852809"/>
            <a:ext cx="6920517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000" b="1" dirty="0"/>
              <a:t>        Çoğunlukla </a:t>
            </a:r>
            <a:r>
              <a:rPr lang="tr-TR" sz="2000" b="1" dirty="0" err="1"/>
              <a:t>sinüsoidal</a:t>
            </a:r>
            <a:r>
              <a:rPr lang="tr-TR" sz="2000" b="1" dirty="0"/>
              <a:t> dalga formunda karşımıza çıkıyor olmasına rağmen Alternatif Akım veya Gerilimde  kullanılan çeşitli dalga şekilleri aşağıdaki örneklerde verilmiştir . </a:t>
            </a:r>
            <a:endParaRPr lang="tr-TR" dirty="0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60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8F6021-0DD8-4ACA-8AFA-F3B8F7DB233C}"/>
              </a:ext>
            </a:extLst>
          </p:cNvPr>
          <p:cNvSpPr>
            <a:spLocks noGrp="1"/>
          </p:cNvSpPr>
          <p:nvPr/>
        </p:nvSpPr>
        <p:spPr>
          <a:xfrm>
            <a:off x="2429189" y="104776"/>
            <a:ext cx="9490355" cy="17764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4000" b="1" u="sng" dirty="0">
                <a:solidFill>
                  <a:srgbClr val="4FB8C1"/>
                </a:solidFill>
              </a:rPr>
              <a:t>Sinüs dalgasının ani değeri</a:t>
            </a:r>
            <a:r>
              <a:rPr lang="tr-TR" sz="4000" dirty="0">
                <a:solidFill>
                  <a:srgbClr val="4FB8C1"/>
                </a:solidFill>
              </a:rPr>
              <a:t> 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DB72BA-BCC1-4661-828E-2F7F1EE02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1"/>
            <a:ext cx="1323975" cy="132397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3B7682B-4238-4581-9288-61438BC6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692" y="1"/>
            <a:ext cx="1323975" cy="13239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6345DC9-8A81-4D51-A008-2F5078D459F5}"/>
              </a:ext>
            </a:extLst>
          </p:cNvPr>
          <p:cNvSpPr txBox="1"/>
          <p:nvPr/>
        </p:nvSpPr>
        <p:spPr>
          <a:xfrm>
            <a:off x="2009943" y="1980565"/>
            <a:ext cx="8312150" cy="1569660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dirty="0"/>
              <a:t>      Sinüs dalga şeklindeki her hangi bir t anındaki akım ya da gerilim değerine  </a:t>
            </a:r>
            <a:r>
              <a:rPr lang="tr-TR" sz="2400" b="1" dirty="0">
                <a:solidFill>
                  <a:srgbClr val="000000"/>
                </a:solidFill>
              </a:rPr>
              <a:t>ani değer</a:t>
            </a:r>
            <a:r>
              <a:rPr lang="tr-TR" sz="2400" b="1" dirty="0"/>
              <a:t> denir . Ani değerler küçük harf kullanılarak gösterilir. Örneğin akımın ani değeri için </a:t>
            </a:r>
            <a:r>
              <a:rPr lang="tr-TR" sz="2400" b="1" dirty="0">
                <a:solidFill>
                  <a:srgbClr val="000000"/>
                </a:solidFill>
              </a:rPr>
              <a:t>''i'' </a:t>
            </a:r>
            <a:r>
              <a:rPr lang="tr-TR" sz="2400" b="1" dirty="0"/>
              <a:t> gerilimin ani değeri için</a:t>
            </a:r>
            <a:r>
              <a:rPr lang="tr-TR" sz="2400" b="1" dirty="0">
                <a:solidFill>
                  <a:srgbClr val="000000"/>
                </a:solidFill>
              </a:rPr>
              <a:t> ''v'' </a:t>
            </a:r>
            <a:r>
              <a:rPr lang="tr-TR" sz="2400" b="1" dirty="0"/>
              <a:t>harfleri kullanılır . </a:t>
            </a:r>
            <a:endParaRPr lang="tr-TR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B07040A-AACC-4407-8048-06F74705E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17" t="9586" r="33092" b="20084"/>
          <a:stretch/>
        </p:blipFill>
        <p:spPr>
          <a:xfrm>
            <a:off x="2043114" y="4182426"/>
            <a:ext cx="3152775" cy="232156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316B142-88BD-426F-9A19-30C6075ECF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4" t="12117" r="31356" b="21962"/>
          <a:stretch/>
        </p:blipFill>
        <p:spPr>
          <a:xfrm>
            <a:off x="6877051" y="4200526"/>
            <a:ext cx="3389917" cy="2303463"/>
          </a:xfrm>
          <a:prstGeom prst="rect">
            <a:avLst/>
          </a:prstGeo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1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MYO Tema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YO Tema" id="{3109E6BF-E65E-4E6F-9D13-38F18A5C6AAF}" vid="{35E7D8A0-46EF-400C-AC50-393CE5D630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NMYO Tema</Template>
  <TotalTime>0</TotalTime>
  <Words>116</Words>
  <Application>Microsoft Office PowerPoint</Application>
  <PresentationFormat>Geniş ekran</PresentationFormat>
  <Paragraphs>45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Times New Roman</vt:lpstr>
      <vt:lpstr>Wingdings 3</vt:lpstr>
      <vt:lpstr>NMYO Tema</vt:lpstr>
      <vt:lpstr>PowerPoint Sunusu</vt:lpstr>
      <vt:lpstr>İçindekiler                          </vt:lpstr>
      <vt:lpstr>Alternatif Akım Tanım     </vt:lpstr>
      <vt:lpstr>          Sinüs dalgasının değeri t = 0 anında sıfırdır . Zamanın değişmesiyle birlikte gerilim veya akım değeri önce pozitif alternans süresince pozitif maksimum değere , daha sonra negatif alterenans süresince maksimum değere ulaşacaktır ve en sonunda tekrar sıfır değerini alacaktır . Değerin her sıfır anında dalga işareti ( polarite ) değişir. Tam bir sinüs dalgası pozitif ve negatif olarak iki alternanstan meydana gelir . Aşağıdaki şekilde  sinüs dalgasının pozitif ve negatif alternansı gösterilmiştir . </vt:lpstr>
      <vt:lpstr>Periyot</vt:lpstr>
      <vt:lpstr>                                   Frekans          Sinüs dalgasının bir saniyedeki periyot sayısına frekans denir . Birimi (Hertz) dir . Ülkemizde kullanılan frekans değeri  50 Hz dir . Bir alternatif işaretin frekansından bahsedebilmek için işaretin bir periyoda sahip olması gerekir .             Frekans, periyodun çarpmaya göre tersi olarak ifade edilir .  Periyot ile frekans arasındaki ilişki aşağıdaki gibidir.   </vt:lpstr>
      <vt:lpstr>      Aşağıda verilen sinüzoidal işaretin periyodunu inceledikten sonra frekansını hesaplayalım.</vt:lpstr>
      <vt:lpstr>PowerPoint Sunusu</vt:lpstr>
      <vt:lpstr>PowerPoint Sunusu</vt:lpstr>
      <vt:lpstr>PowerPoint Sunusu</vt:lpstr>
      <vt:lpstr>PowerPoint Sunusu</vt:lpstr>
      <vt:lpstr>PowerPoint Sunusu</vt:lpstr>
      <vt:lpstr>KAYNAKÇA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 Elektrik ve Enerji Bölümü</dc:title>
  <dc:creator/>
  <cp:lastModifiedBy/>
  <cp:revision>21</cp:revision>
  <dcterms:created xsi:type="dcterms:W3CDTF">2012-08-15T22:53:30Z</dcterms:created>
  <dcterms:modified xsi:type="dcterms:W3CDTF">2020-01-28T19:08:52Z</dcterms:modified>
</cp:coreProperties>
</file>