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3" r:id="rId7"/>
    <p:sldId id="272"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3568" autoAdjust="0"/>
  </p:normalViewPr>
  <p:slideViewPr>
    <p:cSldViewPr snapToGrid="0">
      <p:cViewPr>
        <p:scale>
          <a:sx n="75" d="100"/>
          <a:sy n="75" d="100"/>
        </p:scale>
        <p:origin x="498" y="2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9.04.2018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9.04.2018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9.04.2018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9.04.2018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9.04.2018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9.04.2018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9.04.2018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9.04.2018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smtClean="0">
                <a:latin typeface="Times New Roman" panose="02020603050405020304" pitchFamily="18" charset="0"/>
                <a:cs typeface="Times New Roman" panose="02020603050405020304" pitchFamily="18" charset="0"/>
              </a:rPr>
              <a:t>ARIZA ANALİZİ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a:t>
            </a:r>
            <a:r>
              <a:rPr lang="tr-TR" dirty="0" smtClean="0"/>
              <a:t>206 Kartekslerin </a:t>
            </a:r>
            <a:r>
              <a:rPr lang="tr-TR" dirty="0"/>
              <a:t>okunması ve oluşturulması </a:t>
            </a:r>
            <a:endParaRPr lang="tr-TR" dirty="0" smtClean="0"/>
          </a:p>
          <a:p>
            <a:r>
              <a:rPr lang="tr-TR" dirty="0" err="1" smtClean="0"/>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a:t>https://maol.meb.gov.tr/web/mem/alanlar/elektrik_elektronik/dbf/ariza_analizi.pdf?</a:t>
            </a:r>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KARTEKS OKUMA</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450236447"/>
              </p:ext>
            </p:extLst>
          </p:nvPr>
        </p:nvGraphicFramePr>
        <p:xfrm>
          <a:off x="1180618" y="1737360"/>
          <a:ext cx="9572263" cy="2626296"/>
        </p:xfrm>
        <a:graphic>
          <a:graphicData uri="http://schemas.openxmlformats.org/drawingml/2006/table">
            <a:tbl>
              <a:tblPr firstRow="1" firstCol="1" bandRow="1"/>
              <a:tblGrid>
                <a:gridCol w="3928979"/>
                <a:gridCol w="5643284"/>
              </a:tblGrid>
              <a:tr h="628026">
                <a:tc>
                  <a:txBody>
                    <a:bodyPr/>
                    <a:lstStyle/>
                    <a:p>
                      <a:pPr marL="40640" marR="43180" indent="-6350" algn="l">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Dersin Modülleri</a:t>
                      </a: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3175" marR="115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ctr">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Kazandırılan Yeterlikler</a:t>
                      </a: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3175" marR="115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6789">
                <a:tc>
                  <a:txBody>
                    <a:bodyPr/>
                    <a:lstStyle/>
                    <a:p>
                      <a:pPr marL="6350" marR="43180" indent="-6350" algn="l">
                        <a:lnSpc>
                          <a:spcPct val="107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40640" marR="43180" indent="-6350" algn="l">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Arşivleme ve Katalog</a:t>
                      </a: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3175" marR="115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275" marR="43180" indent="-6350" algn="l">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Arıza ve bakım karteksi oluşturup arşivlemek ve katalog okumak</a:t>
                      </a: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3175" marR="115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1481">
                <a:tc>
                  <a:txBody>
                    <a:bodyPr/>
                    <a:lstStyle/>
                    <a:p>
                      <a:pPr marL="40640" marR="43180" indent="-6350" algn="l">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Arıza Analiz Yöntemleri ve Arıza Giderme</a:t>
                      </a: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3175" marR="115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275" marR="43180" indent="-6350" algn="just">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Sistem analizi yapıp tespit edilen arızaları gidermek</a:t>
                      </a: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3175" marR="115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75314199"/>
              </p:ext>
            </p:extLst>
          </p:nvPr>
        </p:nvGraphicFramePr>
        <p:xfrm>
          <a:off x="1180618" y="4651958"/>
          <a:ext cx="9572263" cy="587375"/>
        </p:xfrm>
        <a:graphic>
          <a:graphicData uri="http://schemas.openxmlformats.org/drawingml/2006/table">
            <a:tbl>
              <a:tblPr firstRow="1" firstCol="1" bandRow="1"/>
              <a:tblGrid>
                <a:gridCol w="2601561"/>
                <a:gridCol w="6970702"/>
              </a:tblGrid>
              <a:tr h="294005">
                <a:tc>
                  <a:txBody>
                    <a:bodyPr/>
                    <a:lstStyle/>
                    <a:p>
                      <a:pPr marL="254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Dersin Adı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6040" marR="0"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Arıza Analizi </a:t>
                      </a:r>
                    </a:p>
                  </a:txBody>
                  <a:tcPr marL="66040" marR="0"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370">
                <a:tc>
                  <a:txBody>
                    <a:bodyPr/>
                    <a:lstStyle/>
                    <a:p>
                      <a:pPr marL="254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Alan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6040" marR="0"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Elektrik-Elektronik Teknolojisi </a:t>
                      </a:r>
                    </a:p>
                  </a:txBody>
                  <a:tcPr marL="66040" marR="0"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1902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endParaRPr lang="tr-TR" sz="2400" dirty="0"/>
          </a:p>
          <a:p>
            <a:pPr algn="just"/>
            <a:r>
              <a:rPr lang="tr-TR" sz="2400" dirty="0"/>
              <a:t> </a:t>
            </a:r>
          </a:p>
        </p:txBody>
      </p:sp>
      <p:graphicFrame>
        <p:nvGraphicFramePr>
          <p:cNvPr id="5" name="Tablo 4"/>
          <p:cNvGraphicFramePr>
            <a:graphicFrameLocks noGrp="1"/>
          </p:cNvGraphicFramePr>
          <p:nvPr>
            <p:extLst>
              <p:ext uri="{D42A27DB-BD31-4B8C-83A1-F6EECF244321}">
                <p14:modId xmlns:p14="http://schemas.microsoft.com/office/powerpoint/2010/main" val="938858135"/>
              </p:ext>
            </p:extLst>
          </p:nvPr>
        </p:nvGraphicFramePr>
        <p:xfrm>
          <a:off x="1203768" y="601884"/>
          <a:ext cx="9951912" cy="5375583"/>
        </p:xfrm>
        <a:graphic>
          <a:graphicData uri="http://schemas.openxmlformats.org/drawingml/2006/table">
            <a:tbl>
              <a:tblPr firstRow="1" firstCol="1" bandRow="1"/>
              <a:tblGrid>
                <a:gridCol w="2704743"/>
                <a:gridCol w="7247169"/>
              </a:tblGrid>
              <a:tr h="332025">
                <a:tc>
                  <a:txBody>
                    <a:bodyPr/>
                    <a:lstStyle/>
                    <a:p>
                      <a:pPr marL="2540" marR="43180" indent="-6350" algn="l">
                        <a:lnSpc>
                          <a:spcPct val="107000"/>
                        </a:lnSpc>
                        <a:spcAft>
                          <a:spcPts val="0"/>
                        </a:spcAft>
                      </a:pPr>
                      <a:r>
                        <a:rPr lang="tr-TR" sz="10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Meslek/Dal </a:t>
                      </a:r>
                      <a:endParaRPr lang="tr-TR"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HABERLEŞME SİSTEMLERİ</a:t>
                      </a: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322">
                <a:tc>
                  <a:txBody>
                    <a:bodyPr/>
                    <a:lstStyle/>
                    <a:p>
                      <a:pPr marL="2540" marR="43180" indent="-6350" algn="l">
                        <a:lnSpc>
                          <a:spcPct val="107000"/>
                        </a:lnSpc>
                        <a:spcAft>
                          <a:spcPts val="0"/>
                        </a:spcAft>
                      </a:pPr>
                      <a:r>
                        <a:rPr lang="tr-TR"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Dersin okutulacağı sınıf/yıl </a:t>
                      </a:r>
                      <a:endPar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2.yıl 3. dönem </a:t>
                      </a:r>
                    </a:p>
                  </a:txBody>
                  <a:tcPr marL="55811" marR="0" marT="279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308">
                <a:tc>
                  <a:txBody>
                    <a:bodyPr/>
                    <a:lstStyle/>
                    <a:p>
                      <a:pPr marL="2540" marR="43180" indent="-6350" algn="l">
                        <a:lnSpc>
                          <a:spcPct val="107000"/>
                        </a:lnSpc>
                        <a:spcAft>
                          <a:spcPts val="0"/>
                        </a:spcAft>
                      </a:pPr>
                      <a:r>
                        <a:rPr lang="tr-TR"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Süre </a:t>
                      </a:r>
                      <a:endPar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Haftada  1 ders saati  </a:t>
                      </a: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3205">
                <a:tc>
                  <a:txBody>
                    <a:bodyPr/>
                    <a:lstStyle/>
                    <a:p>
                      <a:pPr marL="2540" marR="43180" indent="-6350" algn="l">
                        <a:lnSpc>
                          <a:spcPct val="107000"/>
                        </a:lnSpc>
                        <a:spcAft>
                          <a:spcPts val="0"/>
                        </a:spcAft>
                      </a:pPr>
                      <a:r>
                        <a:rPr lang="tr-TR"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Dersin amacı </a:t>
                      </a:r>
                      <a:endPar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55811" marR="0" marT="279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p>
                      <a:pPr marL="2540" marR="43180" indent="-6350" algn="l">
                        <a:lnSpc>
                          <a:spcPct val="104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Bu ders ile öğrenciye Arıza ve bakım karteksi oluşturabilecek, kayıtları arşivleme yapabilecek, kataloglardaki gerekli bilgilere ulaşabilecek elektrik ve elektronik sistemlerinde hızlı hata yalıtım metodunu kullanarak malzeme ve sistem arızalarını bularak arızayı giderebilecektir. </a:t>
                      </a:r>
                    </a:p>
                    <a:p>
                      <a:pPr marL="2540" marR="43180" indent="-6350" algn="l">
                        <a:lnSpc>
                          <a:spcPct val="107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6793">
                <a:tc>
                  <a:txBody>
                    <a:bodyPr/>
                    <a:lstStyle/>
                    <a:p>
                      <a:pPr marL="2540" marR="43180" indent="-6350" algn="l">
                        <a:lnSpc>
                          <a:spcPct val="107000"/>
                        </a:lnSpc>
                        <a:spcAft>
                          <a:spcPts val="0"/>
                        </a:spcAft>
                      </a:pPr>
                      <a:r>
                        <a:rPr lang="tr-TR"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Dersin tanımı </a:t>
                      </a:r>
                      <a:endPar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55811" marR="0" marT="279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43180" indent="-6350" algn="l">
                        <a:lnSpc>
                          <a:spcPct val="107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p>
                      <a:pPr marL="6350" marR="10160" indent="-6350" algn="l">
                        <a:lnSpc>
                          <a:spcPct val="104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Bu ders; arıza ve bakım kayıtlarının tutulması ve arıza giderme yöntem ve teknikleri ile ilgili bilgi ve becerilerin verildiği derstir </a:t>
                      </a:r>
                    </a:p>
                    <a:p>
                      <a:pPr marL="6350" marR="43180" indent="-6350" algn="l">
                        <a:lnSpc>
                          <a:spcPct val="107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025">
                <a:tc>
                  <a:txBody>
                    <a:bodyPr/>
                    <a:lstStyle/>
                    <a:p>
                      <a:pPr marL="2540" marR="43180" indent="-6350" algn="l">
                        <a:lnSpc>
                          <a:spcPct val="107000"/>
                        </a:lnSpc>
                        <a:spcAft>
                          <a:spcPts val="0"/>
                        </a:spcAft>
                      </a:pPr>
                      <a:r>
                        <a:rPr lang="tr-TR"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Dersin Ön Koşulları </a:t>
                      </a:r>
                      <a:endPar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Bu dersin ön koşulu yoktur. </a:t>
                      </a: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905">
                <a:tc>
                  <a:txBody>
                    <a:bodyPr/>
                    <a:lstStyle/>
                    <a:p>
                      <a:pPr marL="2540" marR="43180" indent="-6350" algn="l">
                        <a:lnSpc>
                          <a:spcPct val="107000"/>
                        </a:lnSpc>
                        <a:spcAft>
                          <a:spcPts val="0"/>
                        </a:spcAft>
                      </a:pPr>
                      <a:r>
                        <a:rPr lang="tr-TR"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 ile kazandırılacak yeterlikler </a:t>
                      </a:r>
                      <a:endParaRPr lang="tr-TR"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55811" marR="0" marT="279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p>
                      <a:pPr marL="2540" marR="43180" indent="-6350" algn="l">
                        <a:lnSpc>
                          <a:spcPct val="107000"/>
                        </a:lnSpc>
                        <a:spcAft>
                          <a:spcPts val="0"/>
                        </a:spcAft>
                      </a:pPr>
                      <a:r>
                        <a:rPr lang="tr-TR"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Öğrenci, bu dersin sonunda;</a:t>
                      </a:r>
                      <a:r>
                        <a:rPr lang="tr-TR" sz="10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tr-TR"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342900" marR="43180" lvl="0" indent="-342900" algn="l" fontAlgn="base">
                        <a:lnSpc>
                          <a:spcPct val="104000"/>
                        </a:lnSpc>
                        <a:spcAft>
                          <a:spcPts val="0"/>
                        </a:spcAft>
                        <a:buClr>
                          <a:srgbClr val="000000"/>
                        </a:buClr>
                        <a:buSzPts val="1200"/>
                        <a:buFont typeface="+mj-lt"/>
                        <a:buAutoNum type="arabicPeriod"/>
                      </a:pPr>
                      <a:r>
                        <a:rPr lang="tr-TR"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Arıza ve bakım karteksi oluşturup, arşivlemek ve katalog        okuyabilmek </a:t>
                      </a:r>
                    </a:p>
                    <a:p>
                      <a:pPr marL="342900" marR="43180" lvl="0" indent="-342900" algn="l" fontAlgn="base">
                        <a:lnSpc>
                          <a:spcPct val="107000"/>
                        </a:lnSpc>
                        <a:spcAft>
                          <a:spcPts val="0"/>
                        </a:spcAft>
                        <a:buClr>
                          <a:srgbClr val="000000"/>
                        </a:buClr>
                        <a:buSzPts val="1200"/>
                        <a:buFont typeface="+mj-lt"/>
                        <a:buAutoNum type="arabicPeriod"/>
                      </a:pPr>
                      <a:r>
                        <a:rPr lang="tr-TR"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Sistem analizi yapıp tespit edilen arızaları giderebilmek</a:t>
                      </a:r>
                    </a:p>
                    <a:p>
                      <a:pPr marL="231140" marR="43180" indent="-6350" algn="l">
                        <a:lnSpc>
                          <a:spcPct val="107000"/>
                        </a:lnSpc>
                        <a:spcAft>
                          <a:spcPts val="0"/>
                        </a:spcAft>
                      </a:pPr>
                      <a:r>
                        <a:rPr lang="tr-TR"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55811" marR="0" marT="279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318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942675770"/>
              </p:ext>
            </p:extLst>
          </p:nvPr>
        </p:nvGraphicFramePr>
        <p:xfrm>
          <a:off x="1169044" y="625032"/>
          <a:ext cx="10012100" cy="5168096"/>
        </p:xfrm>
        <a:graphic>
          <a:graphicData uri="http://schemas.openxmlformats.org/drawingml/2006/table">
            <a:tbl>
              <a:tblPr firstRow="1" firstCol="1" bandRow="1"/>
              <a:tblGrid>
                <a:gridCol w="2721098"/>
                <a:gridCol w="7291002"/>
              </a:tblGrid>
              <a:tr h="1566838">
                <a:tc>
                  <a:txBody>
                    <a:bodyPr/>
                    <a:lstStyle/>
                    <a:p>
                      <a:pPr marL="2540" marR="43180" indent="-6350" algn="l">
                        <a:lnSpc>
                          <a:spcPct val="107000"/>
                        </a:lnSpc>
                        <a:spcAft>
                          <a:spcPts val="0"/>
                        </a:spcAft>
                      </a:pPr>
                      <a:r>
                        <a:rPr lang="tr-TR" sz="9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Dersin İçeriği </a:t>
                      </a:r>
                      <a:endPar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47963" marR="0" marT="23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1140" marR="43180" indent="-6350" algn="l">
                        <a:lnSpc>
                          <a:spcPct val="107000"/>
                        </a:lnSpc>
                        <a:spcAft>
                          <a:spcPts val="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Arşivleme yapmak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Katalog okumak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Arıza kaynağının yerini belirlemek ve yalıtmak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Arızalı malzemeyi veya  sistemin arızasını bulmak </a:t>
                      </a:r>
                    </a:p>
                    <a:p>
                      <a:pPr marL="342900" marR="43180" lvl="0" indent="-342900" algn="l" fontAlgn="base">
                        <a:lnSpc>
                          <a:spcPct val="104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Arızalı baskı devreyi temizlemek ve iletim yollarını onarmak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Arızayı gidermek, sistemi test etmek </a:t>
                      </a:r>
                    </a:p>
                    <a:p>
                      <a:pPr marL="231140" marR="43180" indent="-6350" algn="l">
                        <a:lnSpc>
                          <a:spcPct val="107000"/>
                        </a:lnSpc>
                        <a:spcAft>
                          <a:spcPts val="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47963" marR="0" marT="239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360">
                <a:tc>
                  <a:txBody>
                    <a:bodyPr/>
                    <a:lstStyle/>
                    <a:p>
                      <a:pPr marL="2540" marR="57785" indent="-6350" algn="l">
                        <a:lnSpc>
                          <a:spcPct val="107000"/>
                        </a:lnSpc>
                        <a:spcAft>
                          <a:spcPts val="0"/>
                        </a:spcAft>
                      </a:pPr>
                      <a:r>
                        <a:rPr lang="tr-TR" sz="9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Yöntem ve Teknikler </a:t>
                      </a:r>
                      <a:endPar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47963" marR="0" marT="23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Bu derste anlatım, göstererek yaptırma, grup çalışması, tartışma, uygulamalı çalışma, araştırma, yenilikleri takip etme, internet ortamında araştırma yapma vb. yöntem ve teknikler uygulanabilir.  </a:t>
                      </a:r>
                    </a:p>
                  </a:txBody>
                  <a:tcPr marL="47963" marR="0" marT="23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249">
                <a:tc>
                  <a:txBody>
                    <a:bodyPr/>
                    <a:lstStyle/>
                    <a:p>
                      <a:pPr marL="2540" marR="43180" indent="-6350" algn="l">
                        <a:lnSpc>
                          <a:spcPct val="107000"/>
                        </a:lnSpc>
                        <a:spcAft>
                          <a:spcPts val="0"/>
                        </a:spcAft>
                      </a:pPr>
                      <a:r>
                        <a:rPr lang="tr-TR" sz="9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Eğitim Öğretim </a:t>
                      </a:r>
                      <a:endPar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2540" marR="43180" indent="-6350" algn="l">
                        <a:lnSpc>
                          <a:spcPct val="107000"/>
                        </a:lnSpc>
                        <a:spcAft>
                          <a:spcPts val="0"/>
                        </a:spcAft>
                      </a:pPr>
                      <a:r>
                        <a:rPr lang="tr-TR" sz="9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Ortamı ve Donatım </a:t>
                      </a:r>
                      <a:endPar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47963" marR="0" marT="23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l">
                        <a:lnSpc>
                          <a:spcPct val="107000"/>
                        </a:lnSpc>
                        <a:spcAft>
                          <a:spcPts val="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Ortam: Elektrik atölyesi, işletme ortamı </a:t>
                      </a:r>
                    </a:p>
                    <a:p>
                      <a:pPr marL="2540" marR="43180" indent="-6350" algn="l">
                        <a:lnSpc>
                          <a:spcPct val="107000"/>
                        </a:lnSpc>
                        <a:spcAft>
                          <a:spcPts val="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Donanım: Projeksiyon, bilgisayar </a:t>
                      </a:r>
                    </a:p>
                    <a:p>
                      <a:pPr marL="2540" marR="43180" indent="-6350" algn="l">
                        <a:lnSpc>
                          <a:spcPct val="107000"/>
                        </a:lnSpc>
                        <a:spcAft>
                          <a:spcPts val="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47963" marR="0" marT="239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383">
                <a:tc>
                  <a:txBody>
                    <a:bodyPr/>
                    <a:lstStyle/>
                    <a:p>
                      <a:pPr marL="2540" marR="43180" indent="-6350" algn="l">
                        <a:lnSpc>
                          <a:spcPct val="107000"/>
                        </a:lnSpc>
                        <a:spcAft>
                          <a:spcPts val="0"/>
                        </a:spcAft>
                      </a:pPr>
                      <a:r>
                        <a:rPr lang="tr-TR" sz="9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Ölçme ve </a:t>
                      </a:r>
                      <a:endPar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2540" marR="43180" indent="-6350" algn="l">
                        <a:lnSpc>
                          <a:spcPct val="107000"/>
                        </a:lnSpc>
                        <a:spcAft>
                          <a:spcPts val="0"/>
                        </a:spcAft>
                      </a:pPr>
                      <a:r>
                        <a:rPr lang="tr-TR" sz="9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Değerlendirme </a:t>
                      </a:r>
                      <a:endPar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47963" marR="0" marT="23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Her faaliyet sonunda kazanılan bilgi ve beceriler ölçülür.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Her modülün sonunda kazanılan yeterlikler ölçülür.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Dersin sonunda; Orta Öğretim Kurumları Sınıf Geçme ve Sınav Yönetmeliği ile Mesleki ve Teknik Eğitim </a:t>
                      </a:r>
                    </a:p>
                  </a:txBody>
                  <a:tcPr marL="47963" marR="0" marT="239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72">
                <a:tc>
                  <a:txBody>
                    <a:bodyPr/>
                    <a:lstStyle/>
                    <a:p>
                      <a:pPr marL="6350" marR="43180" indent="-6350" algn="l">
                        <a:lnSpc>
                          <a:spcPct val="107000"/>
                        </a:lnSpc>
                        <a:spcAft>
                          <a:spcPts val="80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47963" marR="0" marT="239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43180" indent="-6350" algn="l">
                        <a:lnSpc>
                          <a:spcPct val="107000"/>
                        </a:lnSpc>
                        <a:spcAft>
                          <a:spcPts val="0"/>
                        </a:spcAft>
                      </a:pPr>
                      <a:r>
                        <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rPr>
                        <a:t>Yönetmeliği’nin Mesleki Eğitim Merkezleri ile ilgili maddelerine göre ölçme ve değerlendirme yapılacaktır. </a:t>
                      </a:r>
                    </a:p>
                  </a:txBody>
                  <a:tcPr marL="47963" marR="0" marT="239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294">
                <a:tc>
                  <a:txBody>
                    <a:bodyPr/>
                    <a:lstStyle/>
                    <a:p>
                      <a:pPr marL="6350" marR="43180" indent="-6350" algn="just">
                        <a:lnSpc>
                          <a:spcPct val="107000"/>
                        </a:lnSpc>
                        <a:spcAft>
                          <a:spcPts val="0"/>
                        </a:spcAft>
                      </a:pPr>
                      <a:r>
                        <a:rPr lang="tr-TR" sz="9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Öğretmen ve Eğitici </a:t>
                      </a:r>
                      <a:endParaRPr lang="tr-TR"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47963" marR="0" marT="23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43180" lvl="0" indent="-342900" algn="l" fontAlgn="base">
                        <a:lnSpc>
                          <a:spcPct val="107000"/>
                        </a:lnSpc>
                        <a:spcAft>
                          <a:spcPts val="0"/>
                        </a:spcAft>
                        <a:buClr>
                          <a:srgbClr val="000000"/>
                        </a:buClr>
                        <a:buSzPts val="1200"/>
                        <a:buFont typeface="+mj-lt"/>
                        <a:buAutoNum type="arabicPeriod"/>
                      </a:pPr>
                      <a:r>
                        <a:rPr lang="tr-TR" sz="9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Eğitim  almış, alanında sektör deneyimi olan öğretmenler, </a:t>
                      </a:r>
                    </a:p>
                    <a:p>
                      <a:pPr marL="342900" marR="43180" lvl="0" indent="-342900" algn="l" fontAlgn="base">
                        <a:lnSpc>
                          <a:spcPct val="107000"/>
                        </a:lnSpc>
                        <a:spcAft>
                          <a:spcPts val="0"/>
                        </a:spcAft>
                        <a:buClr>
                          <a:srgbClr val="000000"/>
                        </a:buClr>
                        <a:buSzPts val="1200"/>
                        <a:buFont typeface="+mj-lt"/>
                        <a:buAutoNum type="arabicPeriod"/>
                      </a:pPr>
                      <a:r>
                        <a:rPr lang="tr-TR" sz="9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Gerektiğinde sektörde çalışan ustalık ve usta öğreticilik belgesi olan meslek elemanları </a:t>
                      </a:r>
                    </a:p>
                  </a:txBody>
                  <a:tcPr marL="47963" marR="0" marT="239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9772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924832547"/>
              </p:ext>
            </p:extLst>
          </p:nvPr>
        </p:nvGraphicFramePr>
        <p:xfrm>
          <a:off x="1097280" y="1752600"/>
          <a:ext cx="10058400" cy="1893425"/>
        </p:xfrm>
        <a:graphic>
          <a:graphicData uri="http://schemas.openxmlformats.org/drawingml/2006/table">
            <a:tbl>
              <a:tblPr firstRow="1" firstCol="1" bandRow="1"/>
              <a:tblGrid>
                <a:gridCol w="2733683"/>
                <a:gridCol w="7324717"/>
              </a:tblGrid>
              <a:tr h="1893425">
                <a:tc>
                  <a:txBody>
                    <a:bodyPr/>
                    <a:lstStyle/>
                    <a:p>
                      <a:pPr marL="635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İşbirliği Yapılacak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635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Kurum ve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635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Kuruluşlar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6040" marR="0" marT="33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0795" indent="-6350" algn="l">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Öğrencinin konuyla ilgili olarak iletişim, araştırma-gözlem, uygulama yapabileceği;  diğer alan öğretmenleri, üniversiteler, sosyal ortaklar, sivil toplum kuruluşları,  çevrede bulunan işletmeler, özel, kamu kurum ve kuruluşlarıdır. </a:t>
                      </a:r>
                    </a:p>
                  </a:txBody>
                  <a:tcPr marL="66040" marR="0" marT="33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974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p:cNvGraphicFramePr>
            <a:graphicFrameLocks noGrp="1"/>
          </p:cNvGraphicFramePr>
          <p:nvPr>
            <p:ph idx="1"/>
            <p:extLst>
              <p:ext uri="{D42A27DB-BD31-4B8C-83A1-F6EECF244321}">
                <p14:modId xmlns:p14="http://schemas.microsoft.com/office/powerpoint/2010/main" val="479718070"/>
              </p:ext>
            </p:extLst>
          </p:nvPr>
        </p:nvGraphicFramePr>
        <p:xfrm>
          <a:off x="1193799" y="644100"/>
          <a:ext cx="9961881" cy="3815835"/>
        </p:xfrm>
        <a:graphic>
          <a:graphicData uri="http://schemas.openxmlformats.org/drawingml/2006/table">
            <a:tbl>
              <a:tblPr firstRow="1" firstCol="1" bandRow="1"/>
              <a:tblGrid>
                <a:gridCol w="3084857"/>
                <a:gridCol w="6877024"/>
              </a:tblGrid>
              <a:tr h="690530">
                <a:tc>
                  <a:txBody>
                    <a:bodyPr/>
                    <a:lstStyle/>
                    <a:p>
                      <a:pPr marL="6350" marR="43180" indent="-6350" algn="l">
                        <a:lnSpc>
                          <a:spcPct val="107000"/>
                        </a:lnSpc>
                        <a:spcAft>
                          <a:spcPts val="0"/>
                        </a:spcAft>
                        <a:tabLst>
                          <a:tab pos="899795" algn="ctr"/>
                        </a:tabLst>
                      </a:pP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ALAN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635" marR="43180" indent="-6350" algn="just">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ELEKTRİK - ELEKTRONİK TEKNOLOJİSİ</a:t>
                      </a: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a:noFill/>
                    </a:lnL>
                    <a:lnR>
                      <a:noFill/>
                    </a:lnR>
                    <a:lnT>
                      <a:noFill/>
                    </a:lnT>
                    <a:lnB>
                      <a:noFill/>
                    </a:lnB>
                  </a:tcPr>
                </a:tc>
              </a:tr>
              <a:tr h="473788">
                <a:tc>
                  <a:txBody>
                    <a:bodyPr/>
                    <a:lstStyle/>
                    <a:p>
                      <a:pPr marL="6350" marR="43180" indent="-6350" algn="l">
                        <a:lnSpc>
                          <a:spcPct val="107000"/>
                        </a:lnSpc>
                        <a:spcAft>
                          <a:spcPts val="0"/>
                        </a:spcAft>
                      </a:pP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MESLEK/DAL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635" marR="43180" indent="-6350" algn="l">
                        <a:lnSpc>
                          <a:spcPct val="107000"/>
                        </a:lnSpc>
                        <a:spcAft>
                          <a:spcPts val="0"/>
                        </a:spcAft>
                      </a:pP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HABERLEŞME SİSTEMLERİ</a:t>
                      </a: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tcPr>
                </a:tc>
              </a:tr>
              <a:tr h="428113">
                <a:tc>
                  <a:txBody>
                    <a:bodyPr/>
                    <a:lstStyle/>
                    <a:p>
                      <a:pPr marL="6350" marR="43180" indent="-6350" algn="l">
                        <a:lnSpc>
                          <a:spcPct val="107000"/>
                        </a:lnSpc>
                        <a:spcAft>
                          <a:spcPts val="0"/>
                        </a:spcAft>
                        <a:tabLst>
                          <a:tab pos="899795" algn="ctr"/>
                        </a:tabLs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MODÜL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635"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ARŞİVLEME VE KATALOG BİLGİSİ</a:t>
                      </a: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tcPr>
                </a:tc>
              </a:tr>
              <a:tr h="427339">
                <a:tc>
                  <a:txBody>
                    <a:bodyPr/>
                    <a:lstStyle/>
                    <a:p>
                      <a:pPr marL="6350" marR="43180" indent="-6350" algn="l">
                        <a:lnSpc>
                          <a:spcPct val="107000"/>
                        </a:lnSpc>
                        <a:spcAft>
                          <a:spcPts val="0"/>
                        </a:spcAft>
                        <a:tabLst>
                          <a:tab pos="899160" algn="ctr"/>
                        </a:tabLst>
                      </a:pP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KODU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635"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nchor="ctr">
                    <a:lnL>
                      <a:noFill/>
                    </a:lnL>
                    <a:lnR>
                      <a:noFill/>
                    </a:lnR>
                    <a:lnT>
                      <a:noFill/>
                    </a:lnT>
                    <a:lnB>
                      <a:noFill/>
                    </a:lnB>
                  </a:tcPr>
                </a:tc>
              </a:tr>
              <a:tr h="427339">
                <a:tc>
                  <a:txBody>
                    <a:bodyPr/>
                    <a:lstStyle/>
                    <a:p>
                      <a:pPr marL="6350" marR="43180" indent="-6350" algn="l">
                        <a:lnSpc>
                          <a:spcPct val="107000"/>
                        </a:lnSpc>
                        <a:spcAft>
                          <a:spcPts val="0"/>
                        </a:spcAft>
                        <a:tabLst>
                          <a:tab pos="899160" algn="ctr"/>
                        </a:tabLs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SÜRE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635"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40 / 32 </a:t>
                      </a:r>
                    </a:p>
                  </a:txBody>
                  <a:tcPr marL="0" marR="0" marT="0" marB="0" anchor="ctr">
                    <a:lnL>
                      <a:noFill/>
                    </a:lnL>
                    <a:lnR>
                      <a:noFill/>
                    </a:lnR>
                    <a:lnT>
                      <a:noFill/>
                    </a:lnT>
                    <a:lnB>
                      <a:noFill/>
                    </a:lnB>
                  </a:tcPr>
                </a:tc>
              </a:tr>
              <a:tr h="534175">
                <a:tc>
                  <a:txBody>
                    <a:bodyPr/>
                    <a:lstStyle/>
                    <a:p>
                      <a:pPr marL="635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ÖN KOŞUL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6350" marR="43180" indent="-6350" algn="l">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nchor="b">
                    <a:lnL>
                      <a:noFill/>
                    </a:lnL>
                    <a:lnR>
                      <a:noFill/>
                    </a:lnR>
                    <a:lnT>
                      <a:noFill/>
                    </a:lnT>
                    <a:lnB>
                      <a:noFill/>
                    </a:lnB>
                  </a:tcPr>
                </a:tc>
                <a:tc>
                  <a:txBody>
                    <a:bodyPr/>
                    <a:lstStyle/>
                    <a:p>
                      <a:pPr marL="635"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a:noFill/>
                    </a:lnL>
                    <a:lnR>
                      <a:noFill/>
                    </a:lnR>
                    <a:lnT>
                      <a:noFill/>
                    </a:lnT>
                    <a:lnB>
                      <a:noFill/>
                    </a:lnB>
                  </a:tcPr>
                </a:tc>
              </a:tr>
              <a:tr h="534175">
                <a:tc>
                  <a:txBody>
                    <a:bodyPr/>
                    <a:lstStyle/>
                    <a:p>
                      <a:pPr marL="635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AÇIKLAMA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635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6350" marR="43180" indent="-6350" algn="l">
                        <a:lnSpc>
                          <a:spcPct val="107000"/>
                        </a:lnSpc>
                        <a:spcAft>
                          <a:spcPts val="0"/>
                        </a:spcAft>
                      </a:pP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a:noFill/>
                    </a:lnL>
                    <a:lnR>
                      <a:noFill/>
                    </a:lnR>
                    <a:lnT>
                      <a:noFill/>
                    </a:lnT>
                    <a:lnB>
                      <a:noFill/>
                    </a:lnB>
                  </a:tcPr>
                </a:tc>
              </a:tr>
              <a:tr h="300376">
                <a:tc>
                  <a:txBody>
                    <a:bodyPr/>
                    <a:lstStyle/>
                    <a:p>
                      <a:pPr marL="6350" marR="43180" indent="-6350" algn="l">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GENEL AMAÇ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a:noFill/>
                    </a:lnL>
                    <a:lnR>
                      <a:noFill/>
                    </a:lnR>
                    <a:lnT>
                      <a:noFill/>
                    </a:lnT>
                    <a:lnB>
                      <a:noFill/>
                    </a:lnB>
                  </a:tcPr>
                </a:tc>
                <a:tc>
                  <a:txBody>
                    <a:bodyPr/>
                    <a:lstStyle/>
                    <a:p>
                      <a:pPr marL="6350" marR="43180" indent="-6350" algn="l">
                        <a:lnSpc>
                          <a:spcPct val="107000"/>
                        </a:lnSpc>
                        <a:spcAft>
                          <a:spcPts val="0"/>
                        </a:spcAft>
                      </a:pP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a:noFill/>
                    </a:lnL>
                    <a:lnR>
                      <a:noFill/>
                    </a:lnR>
                    <a:lnT>
                      <a:noFill/>
                    </a:lnT>
                    <a:lnB>
                      <a:noFill/>
                    </a:lnB>
                  </a:tcPr>
                </a:tc>
              </a:tr>
            </a:tbl>
          </a:graphicData>
        </a:graphic>
      </p:graphicFrame>
      <p:sp>
        <p:nvSpPr>
          <p:cNvPr id="9" name="Rectangle 2"/>
          <p:cNvSpPr>
            <a:spLocks noChangeArrowheads="1"/>
          </p:cNvSpPr>
          <p:nvPr/>
        </p:nvSpPr>
        <p:spPr bwMode="auto">
          <a:xfrm>
            <a:off x="-7616667" y="-186898"/>
            <a:ext cx="2815589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98525" algn="ctr"/>
              </a:tabLst>
              <a:defRPr>
                <a:solidFill>
                  <a:schemeClr val="tx1"/>
                </a:solidFill>
                <a:latin typeface="Arial" panose="020B0604020202020204" pitchFamily="34" charset="0"/>
              </a:defRPr>
            </a:lvl1pPr>
            <a:lvl2pPr eaLnBrk="0" fontAlgn="base" hangingPunct="0">
              <a:spcBef>
                <a:spcPct val="0"/>
              </a:spcBef>
              <a:spcAft>
                <a:spcPct val="0"/>
              </a:spcAft>
              <a:tabLst>
                <a:tab pos="898525" algn="ctr"/>
              </a:tabLst>
              <a:defRPr>
                <a:solidFill>
                  <a:schemeClr val="tx1"/>
                </a:solidFill>
                <a:latin typeface="Arial" panose="020B0604020202020204" pitchFamily="34" charset="0"/>
              </a:defRPr>
            </a:lvl2pPr>
            <a:lvl3pPr eaLnBrk="0" fontAlgn="base" hangingPunct="0">
              <a:spcBef>
                <a:spcPct val="0"/>
              </a:spcBef>
              <a:spcAft>
                <a:spcPct val="0"/>
              </a:spcAft>
              <a:tabLst>
                <a:tab pos="898525" algn="ctr"/>
              </a:tabLst>
              <a:defRPr>
                <a:solidFill>
                  <a:schemeClr val="tx1"/>
                </a:solidFill>
                <a:latin typeface="Arial" panose="020B0604020202020204" pitchFamily="34" charset="0"/>
              </a:defRPr>
            </a:lvl3pPr>
            <a:lvl4pPr eaLnBrk="0" fontAlgn="base" hangingPunct="0">
              <a:spcBef>
                <a:spcPct val="0"/>
              </a:spcBef>
              <a:spcAft>
                <a:spcPct val="0"/>
              </a:spcAft>
              <a:tabLst>
                <a:tab pos="898525" algn="ctr"/>
              </a:tabLst>
              <a:defRPr>
                <a:solidFill>
                  <a:schemeClr val="tx1"/>
                </a:solidFill>
                <a:latin typeface="Arial" panose="020B0604020202020204" pitchFamily="34" charset="0"/>
              </a:defRPr>
            </a:lvl4pPr>
            <a:lvl5pPr eaLnBrk="0" fontAlgn="base" hangingPunct="0">
              <a:spcBef>
                <a:spcPct val="0"/>
              </a:spcBef>
              <a:spcAft>
                <a:spcPct val="0"/>
              </a:spcAft>
              <a:tabLst>
                <a:tab pos="898525" algn="ctr"/>
              </a:tabLst>
              <a:defRPr>
                <a:solidFill>
                  <a:schemeClr val="tx1"/>
                </a:solidFill>
                <a:latin typeface="Arial" panose="020B0604020202020204" pitchFamily="34" charset="0"/>
              </a:defRPr>
            </a:lvl5pPr>
            <a:lvl6pPr eaLnBrk="0" fontAlgn="base" hangingPunct="0">
              <a:spcBef>
                <a:spcPct val="0"/>
              </a:spcBef>
              <a:spcAft>
                <a:spcPct val="0"/>
              </a:spcAft>
              <a:tabLst>
                <a:tab pos="898525" algn="ctr"/>
              </a:tabLst>
              <a:defRPr>
                <a:solidFill>
                  <a:schemeClr val="tx1"/>
                </a:solidFill>
                <a:latin typeface="Arial" panose="020B0604020202020204" pitchFamily="34" charset="0"/>
              </a:defRPr>
            </a:lvl6pPr>
            <a:lvl7pPr eaLnBrk="0" fontAlgn="base" hangingPunct="0">
              <a:spcBef>
                <a:spcPct val="0"/>
              </a:spcBef>
              <a:spcAft>
                <a:spcPct val="0"/>
              </a:spcAft>
              <a:tabLst>
                <a:tab pos="898525" algn="ctr"/>
              </a:tabLst>
              <a:defRPr>
                <a:solidFill>
                  <a:schemeClr val="tx1"/>
                </a:solidFill>
                <a:latin typeface="Arial" panose="020B0604020202020204" pitchFamily="34" charset="0"/>
              </a:defRPr>
            </a:lvl7pPr>
            <a:lvl8pPr eaLnBrk="0" fontAlgn="base" hangingPunct="0">
              <a:spcBef>
                <a:spcPct val="0"/>
              </a:spcBef>
              <a:spcAft>
                <a:spcPct val="0"/>
              </a:spcAft>
              <a:tabLst>
                <a:tab pos="898525" algn="ctr"/>
              </a:tabLst>
              <a:defRPr>
                <a:solidFill>
                  <a:schemeClr val="tx1"/>
                </a:solidFill>
                <a:latin typeface="Arial" panose="020B0604020202020204" pitchFamily="34" charset="0"/>
              </a:defRPr>
            </a:lvl8pPr>
            <a:lvl9pPr eaLnBrk="0" fontAlgn="base" hangingPunct="0">
              <a:spcBef>
                <a:spcPct val="0"/>
              </a:spcBef>
              <a:spcAft>
                <a:spcPct val="0"/>
              </a:spcAft>
              <a:tabLst>
                <a:tab pos="8985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8525" algn="ctr"/>
              </a:tabLst>
            </a:pPr>
            <a:r>
              <a:rPr kumimoji="0" lang="tr-TR" altLang="tr-TR" sz="1200" b="1" i="0" u="none" strike="noStrike" cap="none" normalizeH="0" baseline="0" smtClean="0">
                <a:ln>
                  <a:noFill/>
                </a:ln>
                <a:solidFill>
                  <a:srgbClr val="000000"/>
                </a:solidFill>
                <a:effectLst/>
                <a:latin typeface="Arial" panose="020B0604020202020204" pitchFamily="34" charset="0"/>
                <a:ea typeface="Arial" panose="020B0604020202020204" pitchFamily="34" charset="0"/>
              </a:rPr>
              <a:t>SAYFASI </a:t>
            </a:r>
            <a:endParaRPr kumimoji="0" lang="tr-TR" altLang="tr-TR"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98525" algn="ctr"/>
              </a:tabLst>
            </a:pPr>
            <a:r>
              <a:rPr kumimoji="0" lang="tr-TR" altLang="tr-TR" sz="1200" b="1" i="0" u="none" strike="noStrike" cap="none" normalizeH="0" baseline="0" smtClean="0">
                <a:ln>
                  <a:noFill/>
                </a:ln>
                <a:solidFill>
                  <a:srgbClr val="000000"/>
                </a:solidFill>
                <a:effectLst/>
                <a:latin typeface="Arial" panose="020B0604020202020204" pitchFamily="34" charset="0"/>
                <a:ea typeface="Arial" panose="020B0604020202020204" pitchFamily="34" charset="0"/>
              </a:rPr>
              <a:t> </a:t>
            </a:r>
            <a:endParaRPr kumimoji="0" lang="tr-TR" altLang="tr-TR"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98525" algn="ctr"/>
              </a:tabLst>
            </a:pPr>
            <a:r>
              <a:rPr kumimoji="0" lang="tr-TR" altLang="tr-TR" sz="1200" b="1" i="0" u="none" strike="noStrike" cap="none" normalizeH="0" baseline="0" smtClean="0">
                <a:ln>
                  <a:noFill/>
                </a:ln>
                <a:solidFill>
                  <a:srgbClr val="000000"/>
                </a:solidFill>
                <a:effectLst/>
                <a:latin typeface="Arial" panose="020B0604020202020204" pitchFamily="34" charset="0"/>
                <a:ea typeface="Arial" panose="020B0604020202020204" pitchFamily="34" charset="0"/>
              </a:rPr>
              <a:t> </a:t>
            </a:r>
            <a:endParaRPr kumimoji="0" lang="tr-TR" altLang="tr-TR"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98525" algn="ctr"/>
              </a:tabLst>
            </a:pPr>
            <a:r>
              <a:rPr kumimoji="0" lang="tr-TR" altLang="tr-TR" sz="1200" b="1" i="0" u="none" strike="noStrike" cap="none" normalizeH="0" baseline="0" smtClean="0">
                <a:ln>
                  <a:noFill/>
                </a:ln>
                <a:solidFill>
                  <a:srgbClr val="000000"/>
                </a:solidFill>
                <a:effectLst/>
                <a:latin typeface="Arial" panose="020B0604020202020204" pitchFamily="34" charset="0"/>
                <a:ea typeface="Arial" panose="020B0604020202020204" pitchFamily="34" charset="0"/>
              </a:rPr>
              <a:t> </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1" name="Dikdörtgen 10"/>
          <p:cNvSpPr/>
          <p:nvPr/>
        </p:nvSpPr>
        <p:spPr>
          <a:xfrm>
            <a:off x="1097281" y="4459935"/>
            <a:ext cx="10058400" cy="923330"/>
          </a:xfrm>
          <a:prstGeom prst="rect">
            <a:avLst/>
          </a:prstGeom>
        </p:spPr>
        <p:txBody>
          <a:bodyPr wrap="square">
            <a:spAutoFit/>
          </a:bodyPr>
          <a:lstStyle/>
          <a:p>
            <a:r>
              <a:rPr lang="tr-TR" dirty="0"/>
              <a:t>Öğrenci bu modül ile, kayıt gereçleri ve kataloglarla donatılmış çalışma ortamında, TSE ve ISO standartlarına uygun olarak arıza ve bakım kayıtlarını tutabilir, arşiv oluşturabilir ve mesleği ile ilgili katalogları okuyabilecektir. </a:t>
            </a:r>
          </a:p>
        </p:txBody>
      </p:sp>
    </p:spTree>
    <p:extLst>
      <p:ext uri="{BB962C8B-B14F-4D97-AF65-F5344CB8AC3E}">
        <p14:creationId xmlns:p14="http://schemas.microsoft.com/office/powerpoint/2010/main" val="421622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206500" y="292100"/>
            <a:ext cx="9944100" cy="5575300"/>
          </a:xfrm>
          <a:prstGeom prst="rect">
            <a:avLst/>
          </a:prstGeom>
        </p:spPr>
      </p:pic>
    </p:spTree>
    <p:extLst>
      <p:ext uri="{BB962C8B-B14F-4D97-AF65-F5344CB8AC3E}">
        <p14:creationId xmlns:p14="http://schemas.microsoft.com/office/powerpoint/2010/main" val="13727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097280" y="609601"/>
            <a:ext cx="10058400" cy="5359400"/>
          </a:xfrm>
          <a:prstGeom prst="rect">
            <a:avLst/>
          </a:prstGeom>
        </p:spPr>
      </p:pic>
    </p:spTree>
    <p:extLst>
      <p:ext uri="{BB962C8B-B14F-4D97-AF65-F5344CB8AC3E}">
        <p14:creationId xmlns:p14="http://schemas.microsoft.com/office/powerpoint/2010/main" val="240389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313984802"/>
              </p:ext>
            </p:extLst>
          </p:nvPr>
        </p:nvGraphicFramePr>
        <p:xfrm>
          <a:off x="1168400" y="2197101"/>
          <a:ext cx="9664699" cy="2755897"/>
        </p:xfrm>
        <a:graphic>
          <a:graphicData uri="http://schemas.openxmlformats.org/drawingml/2006/table">
            <a:tbl>
              <a:tblPr firstRow="1" firstCol="1" bandRow="1"/>
              <a:tblGrid>
                <a:gridCol w="7289441"/>
                <a:gridCol w="2375258"/>
              </a:tblGrid>
              <a:tr h="511885">
                <a:tc>
                  <a:txBody>
                    <a:bodyPr/>
                    <a:lstStyle/>
                    <a:p>
                      <a:pPr marL="4445" marR="43180" indent="-6350" algn="ctr">
                        <a:lnSpc>
                          <a:spcPct val="107000"/>
                        </a:lnSpc>
                        <a:spcAft>
                          <a:spcPts val="0"/>
                        </a:spcAft>
                      </a:pPr>
                      <a:r>
                        <a:rPr lang="tr-TR"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KONULAR </a:t>
                      </a:r>
                      <a:endPar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43180" indent="-6350" algn="ctr">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Yüzde(%)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885">
                <a:tc>
                  <a:txBody>
                    <a:bodyPr/>
                    <a:lstStyle/>
                    <a:p>
                      <a:pPr marL="6350" marR="43180" indent="-6350" algn="l">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Arıza Ve Bakım  Karteksi </a:t>
                      </a: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marR="43180" indent="-6350" algn="ctr">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40 </a:t>
                      </a: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885">
                <a:tc>
                  <a:txBody>
                    <a:bodyPr/>
                    <a:lstStyle/>
                    <a:p>
                      <a:pPr marL="6350" marR="43180" indent="-6350" algn="l">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Arşivleme </a:t>
                      </a: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marR="43180" indent="-6350" algn="ctr">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30 </a:t>
                      </a: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885">
                <a:tc>
                  <a:txBody>
                    <a:bodyPr/>
                    <a:lstStyle/>
                    <a:p>
                      <a:pPr marL="6350" marR="43180" indent="-6350" algn="l">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Katalog </a:t>
                      </a: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43180" indent="-6350" algn="ctr">
                        <a:lnSpc>
                          <a:spcPct val="107000"/>
                        </a:lnSpc>
                        <a:spcAft>
                          <a:spcPts val="0"/>
                        </a:spcAft>
                      </a:pPr>
                      <a:r>
                        <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rPr>
                        <a:t>30 </a:t>
                      </a: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357">
                <a:tc>
                  <a:txBody>
                    <a:bodyPr/>
                    <a:lstStyle/>
                    <a:p>
                      <a:pPr marL="233045" marR="43180" indent="-6350" algn="ctr">
                        <a:lnSpc>
                          <a:spcPct val="107000"/>
                        </a:lnSpc>
                        <a:spcAft>
                          <a:spcPts val="0"/>
                        </a:spcAft>
                      </a:pPr>
                      <a:r>
                        <a:rPr lang="tr-TR"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TOPLAM </a:t>
                      </a:r>
                      <a:endParaRPr lang="tr-TR"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43180" indent="-6350" algn="ctr">
                        <a:lnSpc>
                          <a:spcPct val="107000"/>
                        </a:lnSpc>
                        <a:spcAft>
                          <a:spcPts val="0"/>
                        </a:spcAft>
                      </a:pPr>
                      <a:r>
                        <a:rPr lang="tr-TR"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100 </a:t>
                      </a:r>
                    </a:p>
                  </a:txBody>
                  <a:tcPr marL="68580" marR="73025" marT="330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30163" y="9525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
                <a:srgbClr val="000000"/>
              </a:buClr>
              <a:buSzPct val="100000"/>
              <a:buFontTx/>
              <a:buAutoNum type="alphaUcPeriod"/>
              <a:tabLst/>
            </a:pPr>
            <a:r>
              <a:rPr kumimoji="0" lang="tr-TR" altLang="tr-TR" sz="12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Katalogların Okunması </a:t>
            </a:r>
            <a:endParaRPr kumimoji="0" lang="tr-TR" altLang="tr-TR" sz="1100" b="0" i="0" u="none" strike="noStrike" cap="none" normalizeH="0" baseline="0" dirty="0" smtClean="0">
              <a:ln>
                <a:noFill/>
              </a:ln>
              <a:solidFill>
                <a:schemeClr val="tx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
                <a:srgbClr val="000000"/>
              </a:buClr>
              <a:buSzPct val="100000"/>
              <a:buFontTx/>
              <a:buAutoNum type="arabicPeriod"/>
              <a:tabLst/>
            </a:pPr>
            <a:r>
              <a:rPr kumimoji="0" lang="tr-TR" altLang="tr-TR" sz="12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Okurken dikkat edilecek noktalar </a:t>
            </a:r>
            <a:endParaRPr kumimoji="0" lang="tr-TR" altLang="tr-TR" sz="1100" b="0" i="0" u="none" strike="noStrike" cap="none" normalizeH="0" baseline="0" dirty="0" smtClean="0">
              <a:ln>
                <a:noFill/>
              </a:ln>
              <a:solidFill>
                <a:schemeClr val="tx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
                <a:srgbClr val="000000"/>
              </a:buClr>
              <a:buSzPct val="100000"/>
              <a:buFontTx/>
              <a:buAutoNum type="arabicPeriod"/>
              <a:tabLst/>
            </a:pPr>
            <a:r>
              <a:rPr kumimoji="0" lang="tr-TR" altLang="tr-TR" sz="12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Katalog bilgilerinin karşılaştırılması  </a:t>
            </a:r>
            <a:endParaRPr kumimoji="0" lang="tr-TR" altLang="tr-T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tr-TR" altLang="tr-T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tr-TR" altLang="tr-T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KONU ALANLARININ AĞIRLIKLARI :</a:t>
            </a:r>
            <a:r>
              <a:rPr kumimoji="0" lang="tr-TR" altLang="tr-TR" sz="12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8616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1492</TotalTime>
  <Words>483</Words>
  <Application>Microsoft Office PowerPoint</Application>
  <PresentationFormat>Geniş ekran</PresentationFormat>
  <Paragraphs>114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Geçmişe bakış</vt:lpstr>
      <vt:lpstr>ARIZA ANALİZİ</vt:lpstr>
      <vt:lpstr>KARTEKS OKUMA</vt:lpstr>
      <vt:lpstr>PowerPoint Sunusu</vt:lpstr>
      <vt:lpstr>PowerPoint Sunusu</vt:lpstr>
      <vt:lpstr>PowerPoint Sunusu</vt:lpstr>
      <vt:lpstr>PowerPoint Sunusu</vt:lpstr>
      <vt:lpstr>PowerPoint Sunusu</vt:lpstr>
      <vt:lpstr>PowerPoint Sunusu</vt:lpstr>
      <vt:lpstr>PowerPoint Sunusu</vt:lpstr>
      <vt:lpstr>KAYNAKLAR</vt:lpstr>
      <vt:lpstr>DİNLEDİĞİNİZ İÇİN 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Hasan Kaya</cp:lastModifiedBy>
  <cp:revision>84</cp:revision>
  <dcterms:created xsi:type="dcterms:W3CDTF">2017-11-14T11:12:27Z</dcterms:created>
  <dcterms:modified xsi:type="dcterms:W3CDTF">2018-04-09T19:49:09Z</dcterms:modified>
</cp:coreProperties>
</file>