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6" r:id="rId1"/>
  </p:sldMasterIdLst>
  <p:handoutMasterIdLst>
    <p:handoutMasterId r:id="rId20"/>
  </p:handoutMasterIdLst>
  <p:sldIdLst>
    <p:sldId id="657" r:id="rId2"/>
    <p:sldId id="659" r:id="rId3"/>
    <p:sldId id="660" r:id="rId4"/>
    <p:sldId id="661" r:id="rId5"/>
    <p:sldId id="662" r:id="rId6"/>
    <p:sldId id="1074" r:id="rId7"/>
    <p:sldId id="664" r:id="rId8"/>
    <p:sldId id="921" r:id="rId9"/>
    <p:sldId id="740" r:id="rId10"/>
    <p:sldId id="1056" r:id="rId11"/>
    <p:sldId id="742" r:id="rId12"/>
    <p:sldId id="741" r:id="rId13"/>
    <p:sldId id="745" r:id="rId14"/>
    <p:sldId id="749" r:id="rId15"/>
    <p:sldId id="747" r:id="rId16"/>
    <p:sldId id="748" r:id="rId17"/>
    <p:sldId id="750" r:id="rId18"/>
    <p:sldId id="1037" r:id="rId1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rgbClr val="CC66FF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rgbClr val="CC66FF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rgbClr val="CC66FF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rgbClr val="CC66FF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rgbClr val="CC66F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CC66F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CC66F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CC66F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CC66FF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FF3300"/>
    <a:srgbClr val="FDF5F1"/>
    <a:srgbClr val="F274DA"/>
    <a:srgbClr val="CC66FF"/>
    <a:srgbClr val="FDEEE7"/>
    <a:srgbClr val="FF9933"/>
    <a:srgbClr val="FC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4660"/>
  </p:normalViewPr>
  <p:slideViewPr>
    <p:cSldViewPr>
      <p:cViewPr varScale="1">
        <p:scale>
          <a:sx n="87" d="100"/>
          <a:sy n="87" d="100"/>
        </p:scale>
        <p:origin x="15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48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4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4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14E6A06-53CC-4FBD-87D3-92D69ECB838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123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6657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2E5E0-1204-46E9-B2A5-E365A046307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831EF-C6BF-4B5B-A982-5BB7C47BE18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D6287-89CE-4F75-B040-6CBDC88A7D5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57164-7515-4E00-82BC-15154B74D0B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96965-175B-40B4-BEF4-A246B1A1C0C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B4A7D-1A54-4EDD-B8DE-BD93D73C2A6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599BF-F6B3-4461-897A-5ED7D5B3E59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DC0DE-F429-4171-BEE8-560577EC76C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F8B4-82F7-4E47-A45C-E401099092A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3DD5E-D81E-4361-9AD3-00D60EB4946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56166-6B8C-4F0D-89F3-0F1949C3C27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5C257D-6FB6-4144-9EF7-F05F9C18D26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554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554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554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554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554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sp>
          <p:nvSpPr>
            <p:cNvPr id="6554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6554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6554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5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32656"/>
            <a:ext cx="8496944" cy="539028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dirty="0" smtClean="0">
                <a:solidFill>
                  <a:srgbClr val="FFFF00"/>
                </a:solidFill>
                <a:effectLst/>
              </a:rPr>
              <a:t>Isıtma 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dirty="0" smtClean="0">
                <a:effectLst/>
              </a:rPr>
              <a:t>Çalışma alanlarında çalışanların terlememesi</a:t>
            </a:r>
          </a:p>
          <a:p>
            <a:pPr algn="just" eaLnBrk="1" hangingPunct="1">
              <a:lnSpc>
                <a:spcPct val="150000"/>
              </a:lnSpc>
              <a:buNone/>
              <a:defRPr/>
            </a:pPr>
            <a:r>
              <a:rPr lang="tr-TR" dirty="0" smtClean="0">
                <a:effectLst/>
              </a:rPr>
              <a:t>ve rahat çalışması için daima oda ısısı sağlanmalıdır.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dirty="0" smtClean="0">
                <a:effectLst/>
              </a:rPr>
              <a:t>Isı, yazın 18ºC den fazla, kışın 22ºC’nin altına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dirty="0" smtClean="0">
                <a:effectLst/>
              </a:rPr>
              <a:t>düşmemelidir. 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dirty="0" smtClean="0">
                <a:effectLst/>
              </a:rPr>
              <a:t>Mutfakta çalışma alanlarında ısı farklılık gösterir.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tav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620688"/>
            <a:ext cx="4464496" cy="5598203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323528" y="1700808"/>
            <a:ext cx="1800200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rgbClr val="FF0000"/>
                </a:solidFill>
              </a:rPr>
              <a:t>FAYANS</a:t>
            </a:r>
            <a:endParaRPr lang="tr-TR" sz="2000" dirty="0">
              <a:solidFill>
                <a:srgbClr val="FF0000"/>
              </a:solidFill>
            </a:endParaRPr>
          </a:p>
        </p:txBody>
      </p:sp>
      <p:pic>
        <p:nvPicPr>
          <p:cNvPr id="5" name="4 Resim" descr="y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9264" y="3429000"/>
            <a:ext cx="4954736" cy="3096344"/>
          </a:xfrm>
          <a:prstGeom prst="rect">
            <a:avLst/>
          </a:prstGeom>
        </p:spPr>
      </p:pic>
      <p:pic>
        <p:nvPicPr>
          <p:cNvPr id="6" name="5 Resim" descr="KARELİ-ASMA-TAVAN-DEKORASYONU-MODER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3592" y="0"/>
            <a:ext cx="4850408" cy="3239848"/>
          </a:xfrm>
          <a:prstGeom prst="rect">
            <a:avLst/>
          </a:prstGeom>
        </p:spPr>
      </p:pic>
      <p:sp>
        <p:nvSpPr>
          <p:cNvPr id="7" name="6 Sağ Ok"/>
          <p:cNvSpPr/>
          <p:nvPr/>
        </p:nvSpPr>
        <p:spPr>
          <a:xfrm>
            <a:off x="4211960" y="5157192"/>
            <a:ext cx="1800200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rgbClr val="FF0000"/>
                </a:solidFill>
              </a:rPr>
              <a:t>FAYANS</a:t>
            </a:r>
            <a:endParaRPr lang="tr-T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180022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tr-TR" sz="4400" b="1" dirty="0" smtClean="0">
                <a:solidFill>
                  <a:srgbClr val="00CC66"/>
                </a:solidFill>
              </a:rPr>
              <a:t>MUTFAK BÖLÜMLERİ</a:t>
            </a:r>
            <a:endParaRPr lang="tr-TR" sz="4400" b="1" dirty="0">
              <a:solidFill>
                <a:srgbClr val="00CC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28799"/>
            <a:ext cx="8435975" cy="4497363"/>
          </a:xfrm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tr-TR" sz="3600" dirty="0" smtClean="0">
                <a:effectLst/>
              </a:rPr>
              <a:t>Mutfaklarda her kuruluşun özelliğine,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tr-TR" sz="3600" dirty="0" smtClean="0">
                <a:effectLst/>
              </a:rPr>
              <a:t> (</a:t>
            </a:r>
            <a:r>
              <a:rPr lang="tr-TR" sz="3600" dirty="0" err="1" smtClean="0">
                <a:effectLst/>
              </a:rPr>
              <a:t>otel,hastane</a:t>
            </a:r>
            <a:r>
              <a:rPr lang="tr-TR" sz="3600" dirty="0" smtClean="0">
                <a:effectLst/>
              </a:rPr>
              <a:t>, lokanta, </a:t>
            </a:r>
            <a:r>
              <a:rPr lang="tr-TR" sz="3600" dirty="0" err="1" smtClean="0">
                <a:effectLst/>
              </a:rPr>
              <a:t>fast-food</a:t>
            </a:r>
            <a:r>
              <a:rPr lang="tr-TR" sz="3600" dirty="0" smtClean="0">
                <a:effectLst/>
              </a:rPr>
              <a:t> restoranı vb.)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sz="3600" dirty="0" smtClean="0">
                <a:effectLst/>
              </a:rPr>
              <a:t>bütçesine, mutfağa verdiği öneme bağlı olarak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sz="3600" dirty="0" smtClean="0">
                <a:effectLst/>
              </a:rPr>
              <a:t>farklı bölümler bulunabilir. </a:t>
            </a:r>
            <a:endParaRPr lang="tr-TR" dirty="0">
              <a:effectLst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200" i="1" dirty="0" err="1" smtClean="0">
                <a:solidFill>
                  <a:srgbClr val="FFFF00"/>
                </a:solidFill>
                <a:effectLst/>
                <a:latin typeface="+mn-lt"/>
              </a:rPr>
              <a:t>TBS’de</a:t>
            </a:r>
            <a:r>
              <a:rPr lang="tr-TR" sz="3200" i="1" dirty="0" smtClean="0">
                <a:solidFill>
                  <a:srgbClr val="FFFF00"/>
                </a:solidFill>
                <a:effectLst/>
                <a:latin typeface="+mn-lt"/>
              </a:rPr>
              <a:t> mutfak için ayrılan toplam alanın bölümlere göre dağılımı şöyledir</a:t>
            </a:r>
            <a:r>
              <a:rPr lang="tr-TR" sz="3200" dirty="0" smtClean="0">
                <a:solidFill>
                  <a:srgbClr val="FFFF00"/>
                </a:solidFill>
                <a:effectLst/>
                <a:latin typeface="+mn-lt"/>
              </a:rPr>
              <a:t>:</a:t>
            </a:r>
            <a:endParaRPr lang="tr-TR" sz="3200" dirty="0"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sz="3600" dirty="0" smtClean="0">
                <a:effectLst/>
              </a:rPr>
              <a:t>%25’i </a:t>
            </a:r>
            <a:r>
              <a:rPr lang="tr-TR" sz="3600" b="1" dirty="0" smtClean="0">
                <a:effectLst/>
              </a:rPr>
              <a:t>depolar </a:t>
            </a:r>
            <a:r>
              <a:rPr lang="tr-TR" sz="3600" dirty="0" smtClean="0">
                <a:effectLst/>
              </a:rPr>
              <a:t>(kuru, soğuk)</a:t>
            </a:r>
          </a:p>
          <a:p>
            <a:pPr>
              <a:defRPr/>
            </a:pPr>
            <a:r>
              <a:rPr lang="tr-TR" sz="3600" dirty="0" smtClean="0">
                <a:effectLst/>
              </a:rPr>
              <a:t>%30’u </a:t>
            </a:r>
            <a:r>
              <a:rPr lang="tr-TR" sz="3600" b="1" dirty="0" smtClean="0">
                <a:effectLst/>
              </a:rPr>
              <a:t>hazırlama</a:t>
            </a:r>
          </a:p>
          <a:p>
            <a:pPr>
              <a:defRPr/>
            </a:pPr>
            <a:r>
              <a:rPr lang="tr-TR" sz="3600" dirty="0" smtClean="0">
                <a:effectLst/>
              </a:rPr>
              <a:t>%15’i </a:t>
            </a:r>
            <a:r>
              <a:rPr lang="tr-TR" sz="3600" b="1" dirty="0" smtClean="0">
                <a:effectLst/>
              </a:rPr>
              <a:t>pişirme</a:t>
            </a:r>
          </a:p>
          <a:p>
            <a:pPr>
              <a:defRPr/>
            </a:pPr>
            <a:r>
              <a:rPr lang="tr-TR" sz="3600" dirty="0" smtClean="0">
                <a:effectLst/>
              </a:rPr>
              <a:t>%5’i </a:t>
            </a:r>
            <a:r>
              <a:rPr lang="tr-TR" sz="3600" b="1" dirty="0" smtClean="0">
                <a:effectLst/>
              </a:rPr>
              <a:t>bulaşık yıkama</a:t>
            </a:r>
          </a:p>
          <a:p>
            <a:pPr>
              <a:defRPr/>
            </a:pPr>
            <a:r>
              <a:rPr lang="tr-TR" sz="3600" dirty="0" smtClean="0">
                <a:effectLst/>
              </a:rPr>
              <a:t>%15’i </a:t>
            </a:r>
            <a:r>
              <a:rPr lang="tr-TR" sz="3600" b="1" dirty="0" smtClean="0">
                <a:effectLst/>
              </a:rPr>
              <a:t>yönetici, personel ve diğer alanlar</a:t>
            </a:r>
            <a:r>
              <a:rPr lang="tr-TR" sz="3600" dirty="0" smtClean="0">
                <a:effectLst/>
              </a:rPr>
              <a:t> için ayrılmış olmalıdır.</a:t>
            </a:r>
          </a:p>
          <a:p>
            <a:pPr>
              <a:defRPr/>
            </a:pPr>
            <a:endParaRPr lang="tr-TR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200" dirty="0" smtClean="0">
                <a:solidFill>
                  <a:srgbClr val="FFFF00"/>
                </a:solidFill>
              </a:rPr>
              <a:t>Klasik bir mutfak</a:t>
            </a:r>
            <a:endParaRPr lang="tr-TR" sz="3200" dirty="0">
              <a:solidFill>
                <a:srgbClr val="FFFF00"/>
              </a:solidFill>
            </a:endParaRPr>
          </a:p>
        </p:txBody>
      </p:sp>
      <p:pic>
        <p:nvPicPr>
          <p:cNvPr id="614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125538"/>
            <a:ext cx="8137525" cy="5472112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>Orta Sınıf bir lokanta mutfağı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624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196975"/>
            <a:ext cx="8497888" cy="5400675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600" dirty="0" smtClean="0">
                <a:solidFill>
                  <a:srgbClr val="FFFF00"/>
                </a:solidFill>
              </a:rPr>
              <a:t>5 Yıldızlı otel mutfağı</a:t>
            </a:r>
            <a:endParaRPr lang="tr-TR" sz="3600" dirty="0">
              <a:solidFill>
                <a:srgbClr val="FFFF00"/>
              </a:solidFill>
            </a:endParaRPr>
          </a:p>
        </p:txBody>
      </p:sp>
      <p:pic>
        <p:nvPicPr>
          <p:cNvPr id="634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125538"/>
            <a:ext cx="7848600" cy="5732462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200" dirty="0" smtClean="0">
                <a:solidFill>
                  <a:srgbClr val="FFFF00"/>
                </a:solidFill>
              </a:rPr>
              <a:t>5 yıldızlı otel mutfağının diğer bölümleri</a:t>
            </a:r>
            <a:endParaRPr lang="tr-TR" sz="3200" dirty="0">
              <a:solidFill>
                <a:srgbClr val="FFFF00"/>
              </a:solidFill>
            </a:endParaRPr>
          </a:p>
        </p:txBody>
      </p:sp>
      <p:pic>
        <p:nvPicPr>
          <p:cNvPr id="645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125538"/>
            <a:ext cx="7993063" cy="5472112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680"/>
            <a:ext cx="8229600" cy="5760639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dirty="0" smtClean="0">
                <a:solidFill>
                  <a:srgbClr val="FFFF00"/>
                </a:solidFill>
                <a:effectLst/>
              </a:rPr>
              <a:t>Zemin, Duvarlar ve Tavan </a:t>
            </a:r>
            <a:endParaRPr lang="tr-TR" dirty="0" smtClean="0">
              <a:effectLst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dirty="0" smtClean="0">
                <a:effectLst/>
              </a:rPr>
              <a:t>Mutfak ve servis alanlarında zeminin yapıldığı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dirty="0" smtClean="0">
                <a:effectLst/>
              </a:rPr>
              <a:t>malzeme ve özellikleri hijyenin sağlanabilmesinde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dirty="0" smtClean="0">
                <a:effectLst/>
              </a:rPr>
              <a:t>önemlidir. 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dirty="0" smtClean="0">
                <a:effectLst/>
              </a:rPr>
              <a:t>Temizliği zor olan, pürüzlü, çatlak bir zemin kir ve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dirty="0" smtClean="0">
                <a:effectLst/>
              </a:rPr>
              <a:t>mikroorganizmaları fazlasıyla barındırarak ortam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dirty="0" smtClean="0">
                <a:effectLst/>
              </a:rPr>
              <a:t>hijyeninin sağlanmasında engel olacaktır.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tr-TR" sz="2800" dirty="0" smtClean="0"/>
              <a:t> </a:t>
            </a:r>
            <a:r>
              <a:rPr lang="tr-TR" sz="2800" dirty="0" smtClean="0">
                <a:solidFill>
                  <a:srgbClr val="FFFF00"/>
                </a:solidFill>
              </a:rPr>
              <a:t>İyi bir hijyen için zeminde dikkat edilecek noktalar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tr-TR" sz="2800" dirty="0" smtClean="0"/>
          </a:p>
          <a:p>
            <a:pPr algn="just" eaLnBrk="1" hangingPunct="1">
              <a:defRPr/>
            </a:pPr>
            <a:r>
              <a:rPr lang="tr-TR" sz="2800" dirty="0" smtClean="0"/>
              <a:t>Çalışma alanı zemininde kolay temizlenebilen, dayanıklı, kaymayan, yüzeyi düzgün, emici olmayan, birleşme yerlerinde kesinti, çatlak ve boşluklar bulunmayan özellikte malzeme kullanılmalıdır</a:t>
            </a:r>
          </a:p>
          <a:p>
            <a:pPr algn="just" eaLnBrk="1" hangingPunct="1">
              <a:defRPr/>
            </a:pPr>
            <a:r>
              <a:rPr lang="tr-TR" sz="2800" dirty="0" smtClean="0"/>
              <a:t>Mutfak zemininde eğimin su birikintilerine yol açmayacak şekilde, su giderine doğru verilmesi gerekir.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3"/>
            <a:ext cx="8229600" cy="5001419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sz="3000" dirty="0" smtClean="0"/>
              <a:t>Ø </a:t>
            </a:r>
            <a:r>
              <a:rPr lang="tr-TR" sz="3000" dirty="0" smtClean="0">
                <a:effectLst/>
              </a:rPr>
              <a:t>Mutfak zemininde yeterli sayıda ve genişlikte ızgaralı su giderleri olmalıdır. 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sz="3000" dirty="0" smtClean="0">
                <a:effectLst/>
              </a:rPr>
              <a:t>Ø Mutfak zemini her kirlendikçe temizlenmeli, daima kuru bırakılmalıdır. </a:t>
            </a:r>
          </a:p>
          <a:p>
            <a:pPr algn="just" eaLnBrk="1" hangingPunct="1">
              <a:lnSpc>
                <a:spcPct val="150000"/>
              </a:lnSpc>
              <a:buNone/>
              <a:defRPr/>
            </a:pPr>
            <a:r>
              <a:rPr lang="tr-TR" sz="3000" dirty="0">
                <a:solidFill>
                  <a:srgbClr val="FFFFFF"/>
                </a:solidFill>
                <a:effectLst/>
              </a:rPr>
              <a:t>Ø </a:t>
            </a:r>
            <a:r>
              <a:rPr lang="tr-TR" sz="3000" dirty="0" smtClean="0">
                <a:effectLst/>
              </a:rPr>
              <a:t>Izgaralar sürekli temizlenmeli ve haşerelerin ürememesi için her zaman kapalı olmalıdır.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836613"/>
            <a:ext cx="7859216" cy="528955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sz="2800" dirty="0" smtClean="0">
                <a:solidFill>
                  <a:srgbClr val="FFFF00"/>
                </a:solidFill>
                <a:effectLst/>
              </a:rPr>
              <a:t>Çalışma alanı duvarları ;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tr-TR" sz="2800" dirty="0" smtClean="0">
                <a:effectLst/>
              </a:rPr>
              <a:t>Düz, kolay temizlenebilir, fazla toz tutmayan malzemeden yapılmalıdır.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tr-TR" sz="2800" dirty="0" smtClean="0">
                <a:effectLst/>
              </a:rPr>
              <a:t>Duvarlarda girinti, çıkıntı ve çatlaklar bulunmamalıdır.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tr-TR" sz="2800" dirty="0" smtClean="0">
                <a:effectLst/>
              </a:rPr>
              <a:t>Kir birikiminin olmaması ve kolay temizlenebilmesi için duvarla tavanın birleştiği yerler kavisli olmalıdır.</a:t>
            </a:r>
          </a:p>
          <a:p>
            <a:pPr algn="just" eaLnBrk="1" hangingPunct="1">
              <a:lnSpc>
                <a:spcPct val="150000"/>
              </a:lnSpc>
              <a:defRPr/>
            </a:pPr>
            <a:endParaRPr lang="tr-TR" sz="2800" dirty="0" smtClean="0"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tr-TR" sz="2800" dirty="0">
                <a:effectLst/>
              </a:rPr>
              <a:t>Mutfak duvarları kolay temizlendiği ve dayanıklı olduğu için fayans olmalıdır.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tr-TR" sz="2800" dirty="0">
                <a:effectLst/>
              </a:rPr>
              <a:t>Duvarın tamamı veya yerden en az 1.80m yüksekliğinde fayans kaplanmalıdır.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tr-TR" sz="2800" dirty="0">
                <a:effectLst/>
              </a:rPr>
              <a:t>Fayans olmayan yerlere yağlı veya plastik boya yapılmalıdır</a:t>
            </a:r>
            <a:r>
              <a:rPr lang="tr-TR" sz="2800" dirty="0" smtClean="0">
                <a:effectLst/>
              </a:rPr>
              <a:t>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tr-TR" sz="2800" dirty="0">
                <a:solidFill>
                  <a:srgbClr val="FFFFFF"/>
                </a:solidFill>
                <a:effectLst/>
              </a:rPr>
              <a:t>Mutfak duvar renginin ışığı daha iyi yansıtması nedeniyle açık ve düz renk olması tercih edilir.</a:t>
            </a:r>
            <a:endParaRPr lang="tr-TR" sz="2800" dirty="0">
              <a:effectLst/>
            </a:endParaRPr>
          </a:p>
          <a:p>
            <a:pPr>
              <a:lnSpc>
                <a:spcPct val="150000"/>
              </a:lnSpc>
            </a:pPr>
            <a:endParaRPr lang="tr-TR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911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545137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tr-TR" sz="2800" dirty="0" smtClean="0">
                <a:effectLst/>
              </a:rPr>
              <a:t>Mutfak duvarları için uygun yükseklik 4 - 5 m kadardır. Koku, sıcaklık ve duman olması nedeni ile pişirme alanlarında duvar yüksekliği daha fazladır. Soğuk oda ve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sz="2800" dirty="0" smtClean="0">
                <a:effectLst/>
              </a:rPr>
              <a:t>	kasaphanede bu yükseklik azaltılabilir. 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sz="2800" dirty="0">
                <a:effectLst/>
              </a:rPr>
              <a:t> </a:t>
            </a:r>
            <a:r>
              <a:rPr lang="tr-TR" sz="2800" dirty="0" smtClean="0">
                <a:effectLst/>
              </a:rPr>
              <a:t>   Birbirine bağlantılı olan hazırlama, pişirme bölümleri arasındaki duvarların yüksekliği 1.20 cm civarında tutulmaktadır.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tr-TR" dirty="0" smtClean="0">
                <a:effectLst/>
              </a:rPr>
              <a:t>Mutfak duvarlarında çatlama, kırık olmaması için arabaların geçtiği yer hizasında ve köşelerde metal yada plastik şeritle kaplanma yapılmalıdır.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tr-TR" dirty="0" smtClean="0">
                <a:effectLst/>
              </a:rPr>
              <a:t>Mutfak ve servis alanında tavanın kirli, kabarmış, çatlak olmamasına ve yiyeceğe toz düşmeyecek şekilde olmasına dikkat edilmelidir.</a:t>
            </a:r>
          </a:p>
          <a:p>
            <a:pPr>
              <a:lnSpc>
                <a:spcPct val="150000"/>
              </a:lnSpc>
              <a:defRPr/>
            </a:pPr>
            <a:endParaRPr lang="tr-TR" dirty="0"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71550" y="836712"/>
            <a:ext cx="6769100" cy="5289451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sz="3600" dirty="0" smtClean="0">
                <a:solidFill>
                  <a:srgbClr val="FFFF00"/>
                </a:solidFill>
                <a:effectLst/>
              </a:rPr>
              <a:t>Tavan;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3600" dirty="0" smtClean="0">
                <a:effectLst/>
              </a:rPr>
              <a:t>Yağlı veya plastik boya olmalıdır.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3600" dirty="0" smtClean="0">
                <a:effectLst/>
              </a:rPr>
              <a:t>Tavan yüksekliği 3.50 - 4m olmalıdır.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3600" dirty="0" smtClean="0">
                <a:effectLst/>
              </a:rPr>
              <a:t>Tavanda da birleşme yerlerinin kavisli olması tercih edilir.</a:t>
            </a:r>
          </a:p>
          <a:p>
            <a:pPr algn="just">
              <a:lnSpc>
                <a:spcPct val="150000"/>
              </a:lnSpc>
              <a:defRPr/>
            </a:pPr>
            <a:endParaRPr lang="tr-TR" dirty="0" smtClean="0">
              <a:effectLst/>
            </a:endParaRPr>
          </a:p>
          <a:p>
            <a:pPr algn="just">
              <a:lnSpc>
                <a:spcPct val="150000"/>
              </a:lnSpc>
              <a:defRPr/>
            </a:pPr>
            <a:endParaRPr lang="tr-TR" dirty="0"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re">
  <a:themeElements>
    <a:clrScheme name="Der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r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CC66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CC66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r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r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5076</TotalTime>
  <Words>424</Words>
  <Application>Microsoft Office PowerPoint</Application>
  <PresentationFormat>Ekran Gösterisi (4:3)</PresentationFormat>
  <Paragraphs>54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Arial</vt:lpstr>
      <vt:lpstr>Garamond</vt:lpstr>
      <vt:lpstr>Times New Roman</vt:lpstr>
      <vt:lpstr>Wingdings</vt:lpstr>
      <vt:lpstr>Dere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TBS’de mutfak için ayrılan toplam alanın bölümlere göre dağılımı şöyledir:</vt:lpstr>
      <vt:lpstr>Klasik bir mutfak</vt:lpstr>
      <vt:lpstr>Orta Sınıf bir lokanta mutfağı</vt:lpstr>
      <vt:lpstr>5 Yıldızlı otel mutfağı</vt:lpstr>
      <vt:lpstr>5 yıldızlı otel mutfağının diğer bölümleri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Başlığı Yok</dc:title>
  <dc:creator>aa</dc:creator>
  <cp:lastModifiedBy>exper</cp:lastModifiedBy>
  <cp:revision>1006</cp:revision>
  <dcterms:created xsi:type="dcterms:W3CDTF">2005-01-08T15:21:40Z</dcterms:created>
  <dcterms:modified xsi:type="dcterms:W3CDTF">2017-04-25T10:20:20Z</dcterms:modified>
</cp:coreProperties>
</file>