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4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D38E-FFFA-4CD6-85F6-109C4F177332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B1510-54C8-4FF0-9341-8C31CA7B57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3170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4D65D6F-5200-4B6E-8744-CDF2A94FE31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9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A8A5404-DDBF-46D1-BB8E-63FD1C627CB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798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9B1D16-4135-4C36-A3DD-6B2A28ADA7A3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518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80710D6D-9D3C-4D95-A21D-AF302E2AB436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0520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3C95A-07B2-478A-B0CF-E6582E225C1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48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213EB1A-2E8B-4B82-A5CF-EACB29595CD3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4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6688B02-6874-41DE-BC71-34E5BB2151E2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661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4B0447-F4E3-44C4-B7EA-19D6EC604FCA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25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9C2FC57-F94E-4B61-BDF7-3A3F044B8104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183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14264EC-8270-4FE9-ACC0-D9E0ECBDD215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58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187A542-9A7A-4485-B54D-0164768480AC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82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0B1C19E-5069-4F0A-B14A-439966774AAC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740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0F0D8A3-FD34-47CF-804A-FE9D4C5C4A77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7767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7E50548F-AF77-4267-B65B-F5E57C65B78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430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3001517" y="3755212"/>
            <a:ext cx="352297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Ağ </a:t>
            </a:r>
            <a:r>
              <a:rPr sz="3200" b="1" spc="-5" dirty="0">
                <a:solidFill>
                  <a:srgbClr val="FFFFFF"/>
                </a:solidFill>
                <a:latin typeface="Arial"/>
                <a:cs typeface="Arial"/>
              </a:rPr>
              <a:t>Kablo</a:t>
            </a:r>
            <a:r>
              <a:rPr sz="32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Arial"/>
                <a:cs typeface="Arial"/>
              </a:rPr>
              <a:t>Çeşitleri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92542" y="1814271"/>
            <a:ext cx="875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5</a:t>
            </a:r>
            <a:r>
              <a:rPr sz="20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.</a:t>
            </a:r>
            <a:r>
              <a:rPr sz="2000" b="1" dirty="0" err="1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Hafta</a:t>
            </a:r>
            <a:endParaRPr sz="20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8" name="Unvan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Ağ Kabloları</a:t>
            </a:r>
            <a:endParaRPr lang="tr-TR" dirty="0"/>
          </a:p>
        </p:txBody>
      </p:sp>
      <p:sp>
        <p:nvSpPr>
          <p:cNvPr id="19" name="Alt Başlık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ağ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21" name="Slayt Numarası Yer Tutucus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Çeşitleri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36804" y="1229739"/>
            <a:ext cx="489966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Tüm Twisted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pair </a:t>
            </a:r>
            <a:r>
              <a:rPr sz="3200" dirty="0" err="1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r>
              <a:rPr sz="32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ç</a:t>
            </a:r>
            <a:r>
              <a:rPr lang="tr-TR" sz="3200" dirty="0" smtClean="0">
                <a:solidFill>
                  <a:srgbClr val="1A1A6F"/>
                </a:solidFill>
                <a:latin typeface="Arial"/>
                <a:cs typeface="Arial"/>
              </a:rPr>
              <a:t>eşitleri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22726" y="1443651"/>
            <a:ext cx="1174750" cy="455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545"/>
              </a:lnSpc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eşitl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e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ri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7200" y="2709672"/>
            <a:ext cx="4658868" cy="2159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57800" y="1371600"/>
            <a:ext cx="3886200" cy="48874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Altbilgi Yer Tutucusu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76817" y="1066800"/>
            <a:ext cx="7992745" cy="50404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4295" indent="-342900">
              <a:lnSpc>
                <a:spcPct val="100000"/>
              </a:lnSpc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kabloda dolanmış tel çiftleri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koaksiyel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kabloda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olduğu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metal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zırh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(lifler) ile kaplıdır. Dışarıdan gelen her  türlü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gürültüye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korumalı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çeşididir.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Ethernet ağlarında kullanılabilen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kablo,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koaksiyel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kablolardan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verinin  taşındığı devrenin bir parçası olmadığı için  mutlaka her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iki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sonda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da</a:t>
            </a:r>
            <a:endParaRPr sz="32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topraklandırılmalıdır.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5" name="Unvan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STP Kablo(Korunmalı Çift  Bükümlü Kablo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19760" y="1201006"/>
            <a:ext cx="7904480" cy="46506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1115" indent="-342900">
              <a:lnSpc>
                <a:spcPct val="100000"/>
              </a:lnSpc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Aksi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halde iletişime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en çok zarar veren</a:t>
            </a:r>
            <a:r>
              <a:rPr sz="3200" spc="-1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 etken olur. Kablo, içindeki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 çevresindeki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sinyalleri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toplayan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anten  gibi çalışır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 ortamındaki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veriyi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bozar.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Etrafı renkli plastik kaplayıcıyla kaplanmış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4 çift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tel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dış kaptan önce korunmayı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sağlayan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lifler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bulunmaktadır.</a:t>
            </a:r>
            <a:endParaRPr sz="3200" dirty="0">
              <a:latin typeface="Arial"/>
              <a:cs typeface="Arial"/>
            </a:endParaRPr>
          </a:p>
          <a:p>
            <a:pPr marL="355600" marR="887094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da STP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kabloyu daha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sert ve</a:t>
            </a:r>
            <a:r>
              <a:rPr sz="3200" spc="-1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ağır  yapmaktadır.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STP </a:t>
            </a:r>
            <a:r>
              <a:rPr lang="tr-TR" dirty="0" smtClean="0"/>
              <a:t>Kablo (</a:t>
            </a:r>
            <a:r>
              <a:rPr lang="tr-TR" dirty="0"/>
              <a:t>Korunmalı Çift  Bükümlü Kablo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3200" dirty="0"/>
              <a:t>STP Kablo(Korunmalı Çift  Bükümlü Kablo)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81000" y="1100511"/>
            <a:ext cx="8000365" cy="31194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70560" indent="-342900" algn="just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2800" spc="-5" dirty="0" err="1" smtClean="0">
                <a:solidFill>
                  <a:srgbClr val="1A1A6F"/>
                </a:solidFill>
                <a:latin typeface="Arial"/>
                <a:cs typeface="Arial"/>
              </a:rPr>
              <a:t>Kabloda</a:t>
            </a: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korumayı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sağlayan liflerin kablonun  hiçbir noktasında zedelenmemiş olması çok  önemlidir.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Ayrıca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liflerle sağlanan topraklamanın verinin  geçtiği tüm noktalarda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(ağ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kartından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duvar  prizlerine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hub'a kadar) devamlı olması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çok  önemlidir.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62400" y="4038600"/>
            <a:ext cx="3176017" cy="15346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3200" dirty="0"/>
              <a:t>STP Kablo(Korunmalı Çift  Bükümlü Kablo)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06992" y="1496459"/>
            <a:ext cx="7732395" cy="39812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39775" indent="-342900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2800" spc="-10" dirty="0" smtClean="0">
                <a:solidFill>
                  <a:srgbClr val="1A1A6F"/>
                </a:solidFill>
                <a:latin typeface="Arial"/>
                <a:cs typeface="Arial"/>
              </a:rPr>
              <a:t>STP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kablolar ilk kullanılmaya başlandığı  dönemlerde (belki de koaksiyelden geçiş  aşamasında)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STP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çok güvenli kabul  edilmiştir.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En dıştaki metal zırh'ın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elektromanyetik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alanlardan geçerken kablo içindeki sinyalin  bozulmasına mani olması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beklenir.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Ancak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STP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ilk dönemlerde pahalı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olmasıyla</a:t>
            </a:r>
            <a:endParaRPr sz="28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yaygınlaşamamıştır.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3200" dirty="0"/>
              <a:t>STP Kablo(Korunmalı Çift  Bükümlü Kablo)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67042" y="1828800"/>
            <a:ext cx="7866380" cy="21679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Wingdings"/>
              <a:buChar char=""/>
              <a:tabLst>
                <a:tab pos="356235" algn="l"/>
              </a:tabLst>
            </a:pPr>
            <a:r>
              <a:rPr sz="2800" spc="-10" dirty="0" smtClean="0">
                <a:solidFill>
                  <a:srgbClr val="1A1A6F"/>
                </a:solidFill>
                <a:latin typeface="Arial"/>
                <a:cs typeface="Arial"/>
              </a:rPr>
              <a:t>STP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Token Ring ağlarında kullanılmıştır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ethernet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ağları için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fazla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maliyetinden dolayı  geçmişte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tercih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edilmemiştir, ancak günümüzde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maliyetlerin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düşmesi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STP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kabloları tekrar  gündeme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getirmiştir.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6386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UTP kablo sadece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ağlarında  kullanılmaz.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Oldukça yaygın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başka  kullanım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alanı daha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vardır: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Telefon</a:t>
            </a:r>
            <a:endParaRPr sz="32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hatları…</a:t>
            </a:r>
            <a:endParaRPr sz="3200" dirty="0">
              <a:latin typeface="Arial"/>
              <a:cs typeface="Arial"/>
            </a:endParaRPr>
          </a:p>
          <a:p>
            <a:pPr marL="355600" marR="3479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UTP kablo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telefon hatlarında da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fakat bilgisayar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ağlarındaki kullanımı bu  alanın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önüne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geçmiştir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UTP kablo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bilgisayar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ağlarıyla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özdeşleşmiştir.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277100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Yapısı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koaksiyel kabloya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göre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oldukça  basit olan bakır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çeşitidir.</a:t>
            </a:r>
            <a:endParaRPr sz="3200">
              <a:latin typeface="Arial"/>
              <a:cs typeface="Arial"/>
            </a:endParaRPr>
          </a:p>
          <a:p>
            <a:pPr marL="355600" marR="14351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İçerisinde 4 çift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bakır kablo bulunur.  Kabloların birbirleri üzerindeki  elektromanyetik etkisini azaltmak için,  bakır kablolar ikişer ikişer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sarılı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durumdadırlar.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713980" cy="4378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Çevresinin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olmasından dolayı kablo  kanallarında daha az yer kaplamakta ve büyük  ağ kurulumlarında çok avantaj</a:t>
            </a:r>
            <a:r>
              <a:rPr sz="28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sağlamaktadır.</a:t>
            </a:r>
            <a:endParaRPr sz="2800">
              <a:latin typeface="Arial"/>
              <a:cs typeface="Arial"/>
            </a:endParaRPr>
          </a:p>
          <a:p>
            <a:pPr marL="355600" marR="31686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UTP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kablolar,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STP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kablonun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tersine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çevredeki gürültüden etkilenmektedir. Daha  önceden daha yavaş bilgi iletimi yapabilirken  yeni geliştirilen teknolojilerle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UTP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 üzerinden Gigabit hızlı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iletişim</a:t>
            </a:r>
            <a:endParaRPr sz="2800">
              <a:latin typeface="Arial"/>
              <a:cs typeface="Arial"/>
            </a:endParaRPr>
          </a:p>
          <a:p>
            <a:pPr marL="355600" marR="1016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sağlanabilmektedir. 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UTP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kablonun daha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yaygın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kullanımını beraberinde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getirmiştir.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205"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931150" cy="2244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3853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içindeki teller çiftler halinde birbirine  dolanmıştır.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çiftin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ana rengi bir de "beyazlı" olanı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vardır.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Aşağıdaki resimde de görüldüğü gibi ana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renkler turuncu, mavi, yeşil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r>
              <a:rPr sz="28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kahverengidir.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88564" y="4076700"/>
            <a:ext cx="3104388" cy="11247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Twisted Pair (Bükümlü</a:t>
            </a:r>
            <a:r>
              <a:rPr spc="-15" dirty="0"/>
              <a:t> </a:t>
            </a:r>
            <a:r>
              <a:rPr spc="-10" dirty="0"/>
              <a:t>Çift)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993380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2545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Modern Ethernet teknolojisi, cihazları birbirine  bağlamak için genellikle büklümlü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çift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(TP)  olarak bilinen bir tür bakır kablo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kullanır.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Ethernet çoğu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yerel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ağın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temelini</a:t>
            </a:r>
            <a:endParaRPr sz="28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oluşturduğundan, en çok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karşılaşılan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kablosu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türü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TP'dir.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52671" y="3717035"/>
            <a:ext cx="3887724" cy="24399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631430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Bunlara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sarılı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olan beyaz teller ise, diğerleriyle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karışmasın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diye,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sarılı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olduğu renkle aynı bir  çizgiye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sahiptir.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Böylece 8 telin de turuncu,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turuncu-beyaz,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mavi,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mavi-beyaz,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yeşil,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yeşil-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beyaz,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kahverengi, kahverengi-beyaz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olmak  üzere 8 farklı renkte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ama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4 grupta toplanmış  olduğunu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görüyoruz.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03448" y="4869179"/>
            <a:ext cx="3105912" cy="11231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6949"/>
            <a:ext cx="7966075" cy="4636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125855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UTP kablolar, belirli bir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mesafe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üzerinden  geçirebilecekleri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miktarına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göre kategorilere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ayrılırlar.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Bu</a:t>
            </a:r>
            <a:r>
              <a:rPr sz="24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kategoriler:</a:t>
            </a:r>
            <a:endParaRPr sz="2400" dirty="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Kategori 1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(CAT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1):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1985’te ortaya çıkmıştır. Telefon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hatlarında</a:t>
            </a:r>
            <a:r>
              <a:rPr sz="24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2400" dirty="0">
              <a:latin typeface="Arial"/>
              <a:cs typeface="Arial"/>
            </a:endParaRPr>
          </a:p>
          <a:p>
            <a:pPr marL="756285" marR="508634" indent="-287020">
              <a:lnSpc>
                <a:spcPct val="100000"/>
              </a:lnSpc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Kategori 2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(CAT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2):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4 Mbps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hızında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 transferi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sağlar. Token-ring ağlarda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bazı</a:t>
            </a:r>
            <a:r>
              <a:rPr sz="24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telefon</a:t>
            </a:r>
            <a:endParaRPr sz="2400" dirty="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sistemlerinde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kullanılmıştır.</a:t>
            </a:r>
            <a:endParaRPr sz="2400" dirty="0">
              <a:latin typeface="Arial"/>
              <a:cs typeface="Arial"/>
            </a:endParaRPr>
          </a:p>
          <a:p>
            <a:pPr marL="756285" marR="284480" indent="-28702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Kategori 3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(CAT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3):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10 Mbps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hızında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 transferi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sağlar. Token-ring ağlarda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10BaseT sistemlerde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kullanılmıştır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bazı telefon sistemlerinde hala  kullanılmaktadır.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993444" y="1396949"/>
            <a:ext cx="7595234" cy="4743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  <a:tabLst>
                <a:tab pos="2990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Kategori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4 </a:t>
            </a:r>
            <a:r>
              <a:rPr sz="2400" b="1" spc="-5" dirty="0">
                <a:solidFill>
                  <a:srgbClr val="1A1A6F"/>
                </a:solidFill>
                <a:latin typeface="Arial"/>
                <a:cs typeface="Arial"/>
              </a:rPr>
              <a:t>(CAT </a:t>
            </a:r>
            <a:r>
              <a:rPr sz="2400" b="1" dirty="0">
                <a:solidFill>
                  <a:srgbClr val="1A1A6F"/>
                </a:solidFill>
                <a:latin typeface="Arial"/>
                <a:cs typeface="Arial"/>
              </a:rPr>
              <a:t>4):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16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Mbps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hızında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</a:t>
            </a:r>
            <a:r>
              <a:rPr sz="24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transferi</a:t>
            </a:r>
            <a:endParaRPr sz="2400">
              <a:latin typeface="Arial"/>
              <a:cs typeface="Arial"/>
            </a:endParaRPr>
          </a:p>
          <a:p>
            <a:pPr marL="299085" marR="1544320">
              <a:lnSpc>
                <a:spcPts val="3360"/>
              </a:lnSpc>
              <a:spcBef>
                <a:spcPts val="105"/>
              </a:spcBef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sağlar. Token-ring ağlarda,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10BaseT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10BaseT4 sistemlerde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kullanılmıştır.</a:t>
            </a:r>
            <a:endParaRPr sz="2800">
              <a:latin typeface="Arial"/>
              <a:cs typeface="Arial"/>
            </a:endParaRPr>
          </a:p>
          <a:p>
            <a:pPr marL="299085" marR="1013460" indent="-287020">
              <a:lnSpc>
                <a:spcPct val="100000"/>
              </a:lnSpc>
              <a:spcBef>
                <a:spcPts val="560"/>
              </a:spcBef>
              <a:tabLst>
                <a:tab pos="299085" algn="l"/>
              </a:tabLst>
            </a:pPr>
            <a:r>
              <a:rPr sz="1400" spc="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spc="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Kategori 5 (CAT5 ve CAT5e):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Yerel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ağ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bağlantıları için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Günümüzde</a:t>
            </a:r>
            <a:endParaRPr sz="2800">
              <a:latin typeface="Arial"/>
              <a:cs typeface="Arial"/>
            </a:endParaRPr>
          </a:p>
          <a:p>
            <a:pPr marL="299085" marR="508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neredeyse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tüm yerel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bağlantıları Kategori  5 UTP kablolarıyla yapılmaktadır. 100 metrelik  mesafe aşılmadığı müddetçe 100 Mbps’lik  veri aktarım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kapasitesine sahiptir.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nedenle  100 Mbps hızını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destekleyen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Ethernet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kartı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ile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çalışabilecek en uyumlu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kablodur.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9338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Kategori 6 (CAT 6):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Kategori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5</a:t>
            </a:r>
            <a:r>
              <a:rPr sz="3200" spc="-1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kablosuna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göre daha üstün bir üretim tekniği  kullanılarak üretilmiş olması nedeniyle,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1000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Mbps hızında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iletimine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imkan</a:t>
            </a:r>
            <a:endParaRPr sz="3200">
              <a:latin typeface="Arial"/>
              <a:cs typeface="Arial"/>
            </a:endParaRPr>
          </a:p>
          <a:p>
            <a:pPr marL="355600" marR="50165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Gigabit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Ethernet kartlarıyla birlikte  kullanılır.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993380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Kategori 7 (CAT 7):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Kategori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6</a:t>
            </a:r>
            <a:r>
              <a:rPr sz="3200" spc="-1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kablosuna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göre daha üstün bir üretim tekniği  kullanılarak üretilmiş olması nedeniyle,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1200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Mbps hızında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iletimine</a:t>
            </a:r>
            <a:r>
              <a:rPr sz="32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imkan</a:t>
            </a:r>
            <a:endParaRPr sz="3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tanır.</a:t>
            </a:r>
            <a:endParaRPr sz="3200">
              <a:latin typeface="Arial"/>
              <a:cs typeface="Arial"/>
            </a:endParaRPr>
          </a:p>
          <a:p>
            <a:pPr marL="355600" marR="151193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Gigabit Ethernet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kartlarıyla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birlikte  kullanılır.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075" indent="-92075">
              <a:lnSpc>
                <a:spcPct val="100000"/>
              </a:lnSpc>
              <a:spcBef>
                <a:spcPts val="100"/>
              </a:spcBef>
            </a:pPr>
            <a:r>
              <a:rPr dirty="0"/>
              <a:t>UTP</a:t>
            </a:r>
            <a:r>
              <a:rPr spc="-85" dirty="0"/>
              <a:t> </a:t>
            </a:r>
            <a:r>
              <a:rPr dirty="0"/>
              <a:t>Kablo</a:t>
            </a:r>
          </a:p>
        </p:txBody>
      </p:sp>
      <p:sp>
        <p:nvSpPr>
          <p:cNvPr id="3" name="object 3"/>
          <p:cNvSpPr/>
          <p:nvPr/>
        </p:nvSpPr>
        <p:spPr>
          <a:xfrm>
            <a:off x="611123" y="1484375"/>
            <a:ext cx="8040624" cy="40492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Konnektör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5"/>
            <a:ext cx="8072755" cy="4633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28955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Çift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bükümlü kabloları sonlandırmak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için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RJ(Registered Jack) serisi konnektörler</a:t>
            </a:r>
            <a:r>
              <a:rPr sz="26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RJ serisinde onlarca konnektör çeşidi</a:t>
            </a:r>
            <a:r>
              <a:rPr sz="26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Bunların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içinde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en yaygın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olanları</a:t>
            </a:r>
            <a:r>
              <a:rPr sz="26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telefon</a:t>
            </a:r>
            <a:endParaRPr sz="26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sistemlerinde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kullanılan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Kategori 2 (Cat2) kabloları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sonlandıran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RJ-12 ve UTP ile STP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kabloların  sonlandırılmasında kullanılan 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RJ-45</a:t>
            </a:r>
            <a:r>
              <a:rPr sz="26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konnektörleridir.</a:t>
            </a:r>
            <a:endParaRPr sz="2600">
              <a:latin typeface="Arial"/>
              <a:cs typeface="Arial"/>
            </a:endParaRPr>
          </a:p>
          <a:p>
            <a:pPr marL="355600" marR="134620" indent="-342900">
              <a:lnSpc>
                <a:spcPct val="99800"/>
              </a:lnSpc>
              <a:spcBef>
                <a:spcPts val="630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Bu konnektörler kabloya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takılırken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bazı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aletler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gerekmektedir. Bu aletler kabloyu 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soymak,</a:t>
            </a:r>
            <a:r>
              <a:rPr sz="26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bükümlü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çiftleri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ayırmak, kabloyu 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kesmek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ve kabloyu  konnektöre takmak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gerekli olan</a:t>
            </a:r>
            <a:r>
              <a:rPr sz="26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aletlerdir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Konnektör</a:t>
            </a:r>
          </a:p>
        </p:txBody>
      </p:sp>
      <p:sp>
        <p:nvSpPr>
          <p:cNvPr id="10" name="object 10"/>
          <p:cNvSpPr/>
          <p:nvPr/>
        </p:nvSpPr>
        <p:spPr>
          <a:xfrm>
            <a:off x="2994660" y="1196339"/>
            <a:ext cx="2857500" cy="1705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84120" y="3593591"/>
            <a:ext cx="1638300" cy="1562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83964" y="3669791"/>
            <a:ext cx="2191512" cy="14859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654044" y="2969716"/>
            <a:ext cx="18548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1A1A6F"/>
                </a:solidFill>
                <a:latin typeface="Arial"/>
                <a:cs typeface="Arial"/>
              </a:rPr>
              <a:t>RJ-12</a:t>
            </a:r>
            <a:r>
              <a:rPr sz="1800" b="1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Konnektör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5758" y="5401462"/>
            <a:ext cx="1854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RJ-45</a:t>
            </a:r>
            <a:r>
              <a:rPr sz="1800" b="1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Konnektör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Altbilgi Yer Tutucusu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7" name="Slayt Numarası Yer Tutucus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</a:t>
            </a:r>
            <a:r>
              <a:rPr spc="-90" dirty="0"/>
              <a:t> </a:t>
            </a:r>
            <a:r>
              <a:rPr spc="-5" dirty="0"/>
              <a:t>Hazırlama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136765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5847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Kablo Hazırlama Aletleri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r>
              <a:rPr sz="3200" b="1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Pasif  Elemanlar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UTP ve STP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RJ-45 ve RJ-12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konnektörleriyle bağlanırlar. Bu  konnektörlerin kablolara takılması için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çeşitli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aletler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gerekmektedir.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</a:t>
            </a:r>
            <a:r>
              <a:rPr spc="-90" dirty="0"/>
              <a:t> </a:t>
            </a:r>
            <a:r>
              <a:rPr spc="-5" dirty="0"/>
              <a:t>Hazırlama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792720" cy="451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Kablo Sıkma Pensesi: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 penseler  kablonun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RJ-45 ya da RJ-12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konnektörlerine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takılıp sıkılması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amacıyla  kullanılırlar.</a:t>
            </a:r>
            <a:endParaRPr sz="3200">
              <a:latin typeface="Arial"/>
              <a:cs typeface="Arial"/>
            </a:endParaRPr>
          </a:p>
          <a:p>
            <a:pPr marL="355600" marR="21018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Çoğu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 sıkma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pensesi birden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fazla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işlevi üzerinde barındırır. Kablo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soyma,  kablo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çiftlerini ayırma,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 kesme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  işlevleri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üzerinde barındıran penseler  mevcuttur.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Twisted Pair (Bükümlü</a:t>
            </a:r>
            <a:r>
              <a:rPr spc="-15" dirty="0"/>
              <a:t> </a:t>
            </a:r>
            <a:r>
              <a:rPr spc="-10" dirty="0"/>
              <a:t>Çift)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994015" cy="2159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Büklümlü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çift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kablolar,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birbirine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bükülmüş ve  koruyucu bir kaplama içine yerleştirilmiş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veya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daha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fazla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sayıda yalıtılmış bakır tel çiftinden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oluşur.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Tüm bakır kablolar gibi büklümlü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çift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de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verileri iletmek için elektrik darbelerini</a:t>
            </a:r>
            <a:r>
              <a:rPr sz="2800" spc="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</a:t>
            </a:r>
            <a:r>
              <a:rPr spc="-90" dirty="0"/>
              <a:t> </a:t>
            </a:r>
            <a:r>
              <a:rPr spc="-5" dirty="0"/>
              <a:t>Hazırlama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139305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Sıkma Pensesi: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Aşağıda bu  penselerden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2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tanesini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görüyorsunuz.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87196" y="2852927"/>
            <a:ext cx="2857500" cy="14386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148071" y="2659379"/>
            <a:ext cx="2685287" cy="14188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695701" y="4490720"/>
            <a:ext cx="337629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10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2500" b="1" spc="-5" dirty="0">
                <a:solidFill>
                  <a:srgbClr val="1A1A6F"/>
                </a:solidFill>
                <a:latin typeface="Arial"/>
                <a:cs typeface="Arial"/>
              </a:rPr>
              <a:t>sıkma</a:t>
            </a:r>
            <a:r>
              <a:rPr sz="2500" b="1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500" b="1" spc="-5" dirty="0">
                <a:solidFill>
                  <a:srgbClr val="1A1A6F"/>
                </a:solidFill>
                <a:latin typeface="Arial"/>
                <a:cs typeface="Arial"/>
              </a:rPr>
              <a:t>penseleri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Altbilgi Yer Tutucusu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</a:t>
            </a:r>
            <a:r>
              <a:rPr spc="-90" dirty="0"/>
              <a:t> </a:t>
            </a:r>
            <a:r>
              <a:rPr spc="-5" dirty="0"/>
              <a:t>Hazırlama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812405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Kablo Temizleme, Soyma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b="1" dirty="0">
                <a:solidFill>
                  <a:srgbClr val="1A1A6F"/>
                </a:solidFill>
                <a:latin typeface="Arial"/>
                <a:cs typeface="Arial"/>
              </a:rPr>
              <a:t>Kesme  </a:t>
            </a:r>
            <a:r>
              <a:rPr sz="3200" b="1" spc="-5" dirty="0">
                <a:solidFill>
                  <a:srgbClr val="1A1A6F"/>
                </a:solidFill>
                <a:latin typeface="Arial"/>
                <a:cs typeface="Arial"/>
              </a:rPr>
              <a:t>Aletleri: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Çift bükümlü kabloları  konnektörlere takmadan önce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soymak,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çiftleri ayırmak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uçlarını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kesmek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gereklidir.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işlemleri yapabilecek aletler  aşağıdaki resimlerde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verilmiştir.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99160" y="4509515"/>
            <a:ext cx="2304288" cy="1152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68040" y="4364735"/>
            <a:ext cx="2705100" cy="1514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25540" y="4411979"/>
            <a:ext cx="2304288" cy="14676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Altbilgi Yer Tutucusu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6" name="Slayt Numarası Yer Tutucus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</a:t>
            </a:r>
            <a:r>
              <a:rPr spc="-90" dirty="0"/>
              <a:t> </a:t>
            </a:r>
            <a:r>
              <a:rPr spc="-5" dirty="0"/>
              <a:t>Hazırlama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115175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Kabloların kesilmesi için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kesme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aletlerinin yanında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yankeski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kullanılabilmektedir.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60192" y="3357371"/>
            <a:ext cx="2380487" cy="1104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448303" y="4527930"/>
            <a:ext cx="158940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50" dirty="0">
                <a:solidFill>
                  <a:srgbClr val="1A1A6F"/>
                </a:solidFill>
                <a:latin typeface="Arial"/>
                <a:cs typeface="Arial"/>
              </a:rPr>
              <a:t>Yan</a:t>
            </a:r>
            <a:r>
              <a:rPr sz="2600" b="1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Keski</a:t>
            </a:r>
            <a:endParaRPr sz="2600">
              <a:latin typeface="Arial"/>
              <a:cs typeface="Arial"/>
            </a:endParaRPr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</a:t>
            </a:r>
            <a:r>
              <a:rPr spc="-90" dirty="0"/>
              <a:t> </a:t>
            </a:r>
            <a:r>
              <a:rPr spc="-5" dirty="0"/>
              <a:t>Hazırlama</a:t>
            </a:r>
          </a:p>
        </p:txBody>
      </p:sp>
      <p:sp>
        <p:nvSpPr>
          <p:cNvPr id="10" name="object 10"/>
          <p:cNvSpPr/>
          <p:nvPr/>
        </p:nvSpPr>
        <p:spPr>
          <a:xfrm>
            <a:off x="1548383" y="3933444"/>
            <a:ext cx="2258567" cy="2304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5940" y="1392377"/>
            <a:ext cx="8032750" cy="37642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2545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Patch cord ismi verilen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duvar prizinden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PC’ye yada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patch panelden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Switch,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Routergibi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cihazlara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bağlantı</a:t>
            </a:r>
            <a:r>
              <a:rPr sz="32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kablolarına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ait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konnektörlerinin korunması amacıyla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yalıtkan kapaklar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600">
              <a:latin typeface="Times New Roman"/>
              <a:cs typeface="Times New Roman"/>
            </a:endParaRPr>
          </a:p>
          <a:p>
            <a:pPr marL="3552190">
              <a:lnSpc>
                <a:spcPct val="100000"/>
              </a:lnSpc>
              <a:spcBef>
                <a:spcPts val="2970"/>
              </a:spcBef>
            </a:pPr>
            <a:r>
              <a:rPr sz="2600" b="1" spc="-25" dirty="0">
                <a:solidFill>
                  <a:srgbClr val="1A1A6F"/>
                </a:solidFill>
                <a:latin typeface="Arial"/>
                <a:cs typeface="Arial"/>
              </a:rPr>
              <a:t>Yalıtkan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konnektör</a:t>
            </a:r>
            <a:r>
              <a:rPr sz="2600" b="1" spc="-5" dirty="0">
                <a:solidFill>
                  <a:srgbClr val="1A1A6F"/>
                </a:solidFill>
                <a:latin typeface="Arial"/>
                <a:cs typeface="Arial"/>
              </a:rPr>
              <a:t> kapakları</a:t>
            </a:r>
            <a:endParaRPr sz="2600">
              <a:latin typeface="Arial"/>
              <a:cs typeface="Arial"/>
            </a:endParaRPr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</a:t>
            </a:r>
            <a:r>
              <a:rPr spc="-90" dirty="0"/>
              <a:t> </a:t>
            </a:r>
            <a:r>
              <a:rPr spc="-5" dirty="0"/>
              <a:t>Hazırlama</a:t>
            </a:r>
          </a:p>
        </p:txBody>
      </p:sp>
      <p:sp>
        <p:nvSpPr>
          <p:cNvPr id="3" name="object 3"/>
          <p:cNvSpPr/>
          <p:nvPr/>
        </p:nvSpPr>
        <p:spPr>
          <a:xfrm>
            <a:off x="1752600" y="1219199"/>
            <a:ext cx="5486400" cy="4898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 Hazırlama</a:t>
            </a:r>
            <a:r>
              <a:rPr spc="-100" dirty="0"/>
              <a:t> </a:t>
            </a:r>
            <a:r>
              <a:rPr dirty="0"/>
              <a:t>İşlemi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33400" y="990600"/>
            <a:ext cx="8033384" cy="5362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0985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uçlarını yaparken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uymanız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gereken, daha  doğrusu uyarsanız sizin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sizden sonra ağa  müdahale edecek kişinin işini kolaylaştıracak  standartlar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vardır.</a:t>
            </a:r>
            <a:endParaRPr sz="2800" dirty="0">
              <a:latin typeface="Arial"/>
              <a:cs typeface="Arial"/>
            </a:endParaRPr>
          </a:p>
          <a:p>
            <a:pPr marL="355600" marR="50990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standarda uygun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yaptığınız kablo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kanallarının aynı tel çiftini kullanması kuralına  uygun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olacaktır.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EIA/TIA isimli kuruluş "EIA/TIA -T568  'Commercial Building Wiring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Standard'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" isimli  kablolama ile ilgili standartları belirlemiştir. Tüm  dünyada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üreticiler 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teknisyenler </a:t>
            </a:r>
            <a:r>
              <a:rPr sz="2800" spc="-5" dirty="0" err="1">
                <a:solidFill>
                  <a:srgbClr val="1A1A6F"/>
                </a:solidFill>
                <a:latin typeface="Arial"/>
                <a:cs typeface="Arial"/>
              </a:rPr>
              <a:t>bu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1A1A6F"/>
                </a:solidFill>
                <a:latin typeface="Arial"/>
                <a:cs typeface="Arial"/>
              </a:rPr>
              <a:t>standartları</a:t>
            </a:r>
            <a:r>
              <a:rPr lang="tr-TR" sz="2800" dirty="0" smtClean="0">
                <a:solidFill>
                  <a:srgbClr val="1A1A6F"/>
                </a:solidFill>
                <a:latin typeface="Arial"/>
                <a:cs typeface="Arial"/>
              </a:rPr>
              <a:t> takip</a:t>
            </a:r>
            <a:r>
              <a:rPr lang="tr-TR" sz="2800" spc="-6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lang="tr-TR" sz="2800" spc="-5" dirty="0" smtClean="0">
                <a:solidFill>
                  <a:srgbClr val="1A1A6F"/>
                </a:solidFill>
                <a:latin typeface="Arial"/>
                <a:cs typeface="Arial"/>
              </a:rPr>
              <a:t>ederler.</a:t>
            </a:r>
            <a:endParaRPr lang="tr-TR" sz="2800" dirty="0" smtClean="0">
              <a:latin typeface="Arial"/>
              <a:cs typeface="Arial"/>
            </a:endParaRPr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 Hazırlama</a:t>
            </a:r>
            <a:r>
              <a:rPr spc="-100" dirty="0"/>
              <a:t> </a:t>
            </a:r>
            <a:r>
              <a:rPr dirty="0"/>
              <a:t>İşlemi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704455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"EIA/TIA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-T568"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standardı içinde kablo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uçlarını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yaparken kullanabileceğiniz elektriksel olarak  birbirinin tamamen aynısı iki şema</a:t>
            </a:r>
            <a:r>
              <a:rPr sz="28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önerilmiştir.</a:t>
            </a:r>
            <a:endParaRPr sz="2800">
              <a:latin typeface="Arial"/>
              <a:cs typeface="Arial"/>
            </a:endParaRPr>
          </a:p>
          <a:p>
            <a:pPr marL="355600" marR="24765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T568A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şeması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T568B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şeması :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iki  şemada 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1-2 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3-6'nın aynı çifte ait tellere  denk geldiğine dikkat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ediniz.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579364" y="3980688"/>
            <a:ext cx="2820924" cy="2066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48383" y="4076700"/>
            <a:ext cx="3095243" cy="2019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Altbilgi Yer Tutucusu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 Hazırlama</a:t>
            </a:r>
            <a:r>
              <a:rPr spc="-100" dirty="0"/>
              <a:t> </a:t>
            </a:r>
            <a:r>
              <a:rPr dirty="0"/>
              <a:t>İşlemi</a:t>
            </a:r>
          </a:p>
        </p:txBody>
      </p:sp>
      <p:sp>
        <p:nvSpPr>
          <p:cNvPr id="3" name="object 3"/>
          <p:cNvSpPr/>
          <p:nvPr/>
        </p:nvSpPr>
        <p:spPr>
          <a:xfrm>
            <a:off x="1834895" y="1341119"/>
            <a:ext cx="6083808" cy="46360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 Hazırlama</a:t>
            </a:r>
            <a:r>
              <a:rPr spc="-100" dirty="0"/>
              <a:t> </a:t>
            </a:r>
            <a:r>
              <a:rPr dirty="0"/>
              <a:t>İşlemi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5"/>
            <a:ext cx="8053705" cy="2880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Kablo hazırlarken kablonun nereye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takılacağı önemli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bir sorudur. Bu sorunun cevabına göre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bağlantı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şekli  seçilir.</a:t>
            </a:r>
            <a:endParaRPr sz="2600">
              <a:latin typeface="Arial"/>
              <a:cs typeface="Arial"/>
            </a:endParaRPr>
          </a:p>
          <a:p>
            <a:pPr marL="355600" marR="483234" indent="-342900">
              <a:lnSpc>
                <a:spcPct val="100000"/>
              </a:lnSpc>
              <a:spcBef>
                <a:spcPts val="62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Eğer kablo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PC’den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ağ cihazına takılacaksa  kablonun her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iki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ucundaki konnektör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de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aynı  standarda göre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hazırlanmalıdır.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(Düz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Bağlantı)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(  568A &lt;-&gt;568A yada 568B &lt;-&gt;</a:t>
            </a:r>
            <a:r>
              <a:rPr sz="2600" spc="-6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568B)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 Hazırlama</a:t>
            </a:r>
            <a:r>
              <a:rPr spc="-100" dirty="0"/>
              <a:t> </a:t>
            </a:r>
            <a:r>
              <a:rPr dirty="0"/>
              <a:t>İşlemi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5"/>
            <a:ext cx="7848600" cy="2404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  <a:tab pos="7062470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Eğer kablo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ağ cihazından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diğer bir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ağ cihazına  ya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da bir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PC’den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diğer bir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PC’ye takılacaksa o  zaman kablonun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uçlarındaki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konnektörlerden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birbirinden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farklı standartlara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göre  h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az</a:t>
            </a:r>
            <a:r>
              <a:rPr sz="2600" spc="-15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rlanm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a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l</a:t>
            </a:r>
            <a:r>
              <a:rPr sz="2600" spc="-20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</a:t>
            </a:r>
            <a:r>
              <a:rPr sz="2600" spc="-15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r.</a:t>
            </a:r>
            <a:r>
              <a:rPr sz="2600" spc="-15" dirty="0">
                <a:solidFill>
                  <a:srgbClr val="1A1A6F"/>
                </a:solidFill>
                <a:latin typeface="Arial"/>
                <a:cs typeface="Arial"/>
              </a:rPr>
              <a:t>(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pra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z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Bağl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a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nt</a:t>
            </a:r>
            <a:r>
              <a:rPr sz="2600" spc="-20" dirty="0">
                <a:solidFill>
                  <a:srgbClr val="1A1A6F"/>
                </a:solidFill>
                <a:latin typeface="Arial"/>
                <a:cs typeface="Arial"/>
              </a:rPr>
              <a:t>ı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)</a:t>
            </a:r>
            <a:r>
              <a:rPr sz="26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(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5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6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8A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&lt;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-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&gt;	5</a:t>
            </a:r>
            <a:r>
              <a:rPr sz="2600" spc="5" dirty="0">
                <a:solidFill>
                  <a:srgbClr val="1A1A6F"/>
                </a:solidFill>
                <a:latin typeface="Arial"/>
                <a:cs typeface="Arial"/>
              </a:rPr>
              <a:t>6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8B  yada 568B &lt;-&gt;</a:t>
            </a:r>
            <a:r>
              <a:rPr sz="26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568A)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Twisted Pair (Bükümlü</a:t>
            </a:r>
            <a:r>
              <a:rPr spc="-15" dirty="0"/>
              <a:t> </a:t>
            </a:r>
            <a:r>
              <a:rPr spc="-10" dirty="0"/>
              <a:t>Çift)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5"/>
            <a:ext cx="7974330" cy="430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iletimi, kablonun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sağlayabileceği veri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hızını  düşürebilen girişim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gürültüye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karşı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hassastır.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Büklümlü çift kablo,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tür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gürültü olan  elektromanyetik girişime (EMI)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karşı</a:t>
            </a:r>
            <a:r>
              <a:rPr sz="27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hassastır.</a:t>
            </a:r>
            <a:endParaRPr sz="2700">
              <a:latin typeface="Arial"/>
              <a:cs typeface="Arial"/>
            </a:endParaRPr>
          </a:p>
          <a:p>
            <a:pPr marL="355600" marR="83185" indent="-342900">
              <a:lnSpc>
                <a:spcPct val="100000"/>
              </a:lnSpc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Kablolar çok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uzun biçimde birbirine sarılınca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sızma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olarak bilinen bir girişim kaynağı oluşur. Bir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kablodaki sinyal sızarak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bitişik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kablolara</a:t>
            </a:r>
            <a:r>
              <a:rPr sz="27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girebilir.</a:t>
            </a:r>
            <a:endParaRPr sz="2700">
              <a:latin typeface="Arial"/>
              <a:cs typeface="Arial"/>
            </a:endParaRPr>
          </a:p>
          <a:p>
            <a:pPr marL="355600" marR="26034" indent="-342900">
              <a:lnSpc>
                <a:spcPct val="100000"/>
              </a:lnSpc>
              <a:spcBef>
                <a:spcPts val="65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Sızma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gibi bir girişim nedeniyle veri iletimi  bozulduğunda,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verinin yeniden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iletilmesi gerekir. 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ortamın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 taşıma kapasitesini</a:t>
            </a:r>
            <a:r>
              <a:rPr sz="27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düşürebilir.</a:t>
            </a:r>
            <a:endParaRPr sz="27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 Hazırlama</a:t>
            </a:r>
            <a:r>
              <a:rPr spc="-100" dirty="0"/>
              <a:t> </a:t>
            </a:r>
            <a:r>
              <a:rPr dirty="0"/>
              <a:t>İşlemi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5"/>
            <a:ext cx="8037830" cy="3197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Bu standartlarda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belirtilen renkleri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taşımayan  kablolarla da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karşılaşmanız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muhtemeldir. UTP kablo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yapımında önemli olan düz bağlantıda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iki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ucun  renklerinin aynı sıralamaya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sokulmasıdır. Çapraz  bağlantı yapılmak istendiğinde ise birinci uç yapılır;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kablonun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diğer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ucunda 1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ile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3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no’lu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iletkenler ve 2 ile  6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no’lu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iletkenlerin yerleri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değiştirilerek iletken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sıralaması</a:t>
            </a:r>
            <a:r>
              <a:rPr sz="26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oluşturulur.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Kablo Hazırlama</a:t>
            </a:r>
            <a:r>
              <a:rPr spc="-100" dirty="0"/>
              <a:t> </a:t>
            </a:r>
            <a:r>
              <a:rPr dirty="0"/>
              <a:t>İşlemi</a:t>
            </a:r>
          </a:p>
        </p:txBody>
      </p:sp>
      <p:sp>
        <p:nvSpPr>
          <p:cNvPr id="3" name="object 3"/>
          <p:cNvSpPr/>
          <p:nvPr/>
        </p:nvSpPr>
        <p:spPr>
          <a:xfrm>
            <a:off x="662940" y="2319527"/>
            <a:ext cx="3643884" cy="30236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643628" y="1629155"/>
            <a:ext cx="3962400" cy="13807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2311" y="3212592"/>
            <a:ext cx="3686555" cy="13624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12920" y="4840223"/>
            <a:ext cx="4305300" cy="13152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123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Twisted Pair (Bükümlü</a:t>
            </a:r>
            <a:r>
              <a:rPr spc="-15" dirty="0"/>
              <a:t> </a:t>
            </a:r>
            <a:r>
              <a:rPr spc="-10" dirty="0"/>
              <a:t>Çift)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5424"/>
            <a:ext cx="7457440" cy="1306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Büklümlü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çift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kabloda, birim uzunluğu başına  düşen büklüm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sayısı,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kablonun girişime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karşı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sahip olduğu direnç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miktarını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etkiler.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43939" y="3212592"/>
            <a:ext cx="6708648" cy="18684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7520940" cy="2465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Bükümlü çift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 telefon</a:t>
            </a:r>
            <a:r>
              <a:rPr sz="3200" spc="-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sistemlerinde  de kullanılır.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tür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çıplak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kabloların her biri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yalıtım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malzemesi  (örneğin plastik)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ile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giydirilir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  çiftler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halinde birbirine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bükülür.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291343"/>
            <a:ext cx="7980680" cy="377571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75920" indent="-363220">
              <a:lnSpc>
                <a:spcPct val="100000"/>
              </a:lnSpc>
              <a:spcBef>
                <a:spcPts val="9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şekildeki basit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bükümler,</a:t>
            </a:r>
            <a:endParaRPr sz="3200">
              <a:latin typeface="Arial"/>
              <a:cs typeface="Arial"/>
            </a:endParaRPr>
          </a:p>
          <a:p>
            <a:pPr marL="756285" marR="806450" indent="-287020" algn="just">
              <a:lnSpc>
                <a:spcPct val="100000"/>
              </a:lnSpc>
              <a:spcBef>
                <a:spcPts val="690"/>
              </a:spcBef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Çıplak kablonun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ürettiği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elektromanyetik  alanın etkisini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sınırlayıp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diğer kablolarda  parazit oluşumunu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önleyerek,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75"/>
              </a:spcBef>
              <a:tabLst>
                <a:tab pos="855344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çiftini elektromanyetik alanın etkisine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karşı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daha az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duyarlı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diğer kablolardan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kaynaklanan paraziti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önleyerek,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kabloyu ağda  kullanıma uygun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hale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getirir.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67105" y="1066800"/>
            <a:ext cx="3724910" cy="4855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144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Bükümlü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çift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kablonun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metal koruyucu ile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sarılmış haline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Korumalı  Bükümlü Çift Kablo  denir.</a:t>
            </a:r>
            <a:endParaRPr sz="24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İzole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edilmiş bükümlü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çiftlerin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etrafına sarılmış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metal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koruyucu ile, kablo  elektromanyetik alandan  daha iyi korunmakta ve  verilerin daha uzun  mesafelere iletilmesine  olanak</a:t>
            </a:r>
            <a:r>
              <a:rPr sz="24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sağlamaktadır.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418076" y="2133600"/>
            <a:ext cx="4725923" cy="30739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Çeşitleri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35940" y="1392377"/>
            <a:ext cx="8060690" cy="3918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Günümüzde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en yaygın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kullanılan ağ  kablosu tipi birbirine dolanmış çiftler  halinde, telefon kablosuna benzer yapıdaki  kablodur.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En yaygın TP (Twisted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Pair)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çeşitleri:</a:t>
            </a:r>
            <a:endParaRPr sz="32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95"/>
              </a:spcBef>
              <a:tabLst>
                <a:tab pos="756285" algn="l"/>
              </a:tabLst>
            </a:pPr>
            <a:r>
              <a:rPr sz="1400" spc="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spc="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STP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Kablo (Korunmalı Çift 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Bükümlü</a:t>
            </a:r>
            <a:r>
              <a:rPr sz="2800" b="1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endParaRPr sz="28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– Shielded Twisted</a:t>
            </a:r>
            <a:r>
              <a:rPr sz="2800" b="1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Pair)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UTP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627184" y="4630496"/>
            <a:ext cx="2944368" cy="1360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Altbilgi Yer Tutucusu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78</TotalTime>
  <Words>1595</Words>
  <Application>Microsoft Office PowerPoint</Application>
  <PresentationFormat>Ekran Gösterisi (4:3)</PresentationFormat>
  <Paragraphs>215</Paragraphs>
  <Slides>42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8" baseType="lpstr">
      <vt:lpstr>Arial</vt:lpstr>
      <vt:lpstr>Calibri</vt:lpstr>
      <vt:lpstr>Times New Roman</vt:lpstr>
      <vt:lpstr>Wingdings</vt:lpstr>
      <vt:lpstr>Wingdings 2</vt:lpstr>
      <vt:lpstr>NMYO</vt:lpstr>
      <vt:lpstr>Ağ Kabloları</vt:lpstr>
      <vt:lpstr>Twisted Pair (Bükümlü Çift)</vt:lpstr>
      <vt:lpstr>Twisted Pair (Bükümlü Çift)</vt:lpstr>
      <vt:lpstr>Twisted Pair (Bükümlü Çift)</vt:lpstr>
      <vt:lpstr>Twisted Pair (Bükümlü Çift)</vt:lpstr>
      <vt:lpstr>Yapısı</vt:lpstr>
      <vt:lpstr>Yapısı</vt:lpstr>
      <vt:lpstr>Yapısı</vt:lpstr>
      <vt:lpstr>Çeşitleri</vt:lpstr>
      <vt:lpstr>Çeşitleri</vt:lpstr>
      <vt:lpstr>STP Kablo(Korunmalı Çift  Bükümlü Kablo)</vt:lpstr>
      <vt:lpstr>STP Kablo (Korunmalı Çift  Bükümlü Kablo)</vt:lpstr>
      <vt:lpstr>STP Kablo(Korunmalı Çift  Bükümlü Kablo)</vt:lpstr>
      <vt:lpstr>STP Kablo(Korunmalı Çift  Bükümlü Kablo)</vt:lpstr>
      <vt:lpstr>STP Kablo(Korunmalı Çift  Bükümlü Kablo)</vt:lpstr>
      <vt:lpstr>UTP Kablo</vt:lpstr>
      <vt:lpstr>UTP Kablo</vt:lpstr>
      <vt:lpstr>UTP Kablo</vt:lpstr>
      <vt:lpstr>UTP Kablo</vt:lpstr>
      <vt:lpstr>UTP Kablo</vt:lpstr>
      <vt:lpstr>UTP Kablo</vt:lpstr>
      <vt:lpstr>UTP Kablo</vt:lpstr>
      <vt:lpstr>UTP Kablo</vt:lpstr>
      <vt:lpstr>UTP Kablo</vt:lpstr>
      <vt:lpstr>UTP Kablo</vt:lpstr>
      <vt:lpstr>Konnektör</vt:lpstr>
      <vt:lpstr>Konnektör</vt:lpstr>
      <vt:lpstr>Kablo Hazırlama</vt:lpstr>
      <vt:lpstr>Kablo Hazırlama</vt:lpstr>
      <vt:lpstr>Kablo Hazırlama</vt:lpstr>
      <vt:lpstr>Kablo Hazırlama</vt:lpstr>
      <vt:lpstr>Kablo Hazırlama</vt:lpstr>
      <vt:lpstr>Kablo Hazırlama</vt:lpstr>
      <vt:lpstr>Kablo Hazırlama</vt:lpstr>
      <vt:lpstr>Kablo Hazırlama İşlemi</vt:lpstr>
      <vt:lpstr>Kablo Hazırlama İşlemi</vt:lpstr>
      <vt:lpstr>Kablo Hazırlama İşlemi</vt:lpstr>
      <vt:lpstr>Kablo Hazırlama İşlemi</vt:lpstr>
      <vt:lpstr>Kablo Hazırlama İşlemi</vt:lpstr>
      <vt:lpstr>Kablo Hazırlama İşlemi</vt:lpstr>
      <vt:lpstr>Kablo Hazırlama İşlemi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Gln</dc:creator>
  <cp:lastModifiedBy>Windows Kullanıcısı</cp:lastModifiedBy>
  <cp:revision>12</cp:revision>
  <dcterms:created xsi:type="dcterms:W3CDTF">2019-02-08T08:08:01Z</dcterms:created>
  <dcterms:modified xsi:type="dcterms:W3CDTF">2020-01-29T10:30:06Z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