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9144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EFF2F3-90CC-43BD-A805-DF40153DB43D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D41E85-5344-4A03-BB8C-772ABBE68A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5809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9144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9144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3810000"/>
            <a:ext cx="7543800" cy="515112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2400" b="0" spc="-38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350" cap="all" spc="15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tr-TR" dirty="0" smtClean="0"/>
              <a:t>ÖĞR.GÖR. SALİH ERDURUCAN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9715FB7-5444-485E-9B13-D234FD448482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8544" y="826687"/>
            <a:ext cx="1145876" cy="1154513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2926709" y="1051996"/>
            <a:ext cx="40836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ÜNİVERSİTESİ</a:t>
            </a:r>
          </a:p>
          <a:p>
            <a:pPr algn="ctr"/>
            <a:r>
              <a:rPr lang="tr-TR" sz="24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24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24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286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8227B30-D132-4D43-BF9D-4D3AAD6B4ED6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8366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1FB6EA0-20DD-4CFE-BBA8-A150C6F7B0D0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7776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Boş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1A1A6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rgbClr val="002060"/>
                </a:solidFill>
              </a:defRPr>
            </a:lvl1pPr>
          </a:lstStyle>
          <a:p>
            <a:fld id="{31204CF0-0A6C-4785-AB32-DBD8ABDF00D6}" type="datetime1">
              <a:rPr lang="en-US" smtClean="0"/>
              <a:t>1/29/2020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rgbClr val="002060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65743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Yalnızca Başlı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tr-TR" smtClean="0"/>
              <a:t>Asıl başlık stili için tıklatın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1A1A6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EA6B7-F77B-42B5-BD9E-78FC7D281D08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2636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6605"/>
            <a:ext cx="7985760" cy="627796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2E5BF13-1228-4074-822F-8D1DE72B456A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2045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27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350" cap="all" spc="1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0FDCA0EB-FB05-44FC-BB5A-171370BE7E2B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99065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752B615-F13F-4810-BF92-279A4598F469}" type="datetime1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0288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FDF01D2-7670-43D3-B61C-9C650E2D5A94}" type="datetime1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2012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C16FFCF-2770-4E59-AEEE-CDA1C615DB62}" type="datetime1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1465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BEF6F63-7EBA-4986-8DC0-9B61FCD2BBB8}" type="datetime1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6306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C151163-B707-4EED-9BCB-5AB1C3B4BED6}" type="datetime1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6781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4948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AE5B7F3-AADF-441E-B883-B9DC70CFD18C}" type="datetime1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3587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86605"/>
            <a:ext cx="8382000" cy="6277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066800"/>
            <a:ext cx="8382000" cy="480229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29F54D1B-E5DF-4AEF-8AB8-E13C26A5E3F8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381000" y="914400"/>
            <a:ext cx="7917180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9892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2700" kern="1200" spc="-38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849117" y="2539365"/>
            <a:ext cx="344805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dirty="0">
                <a:solidFill>
                  <a:srgbClr val="FFFFFF"/>
                </a:solidFill>
                <a:latin typeface="Arial"/>
                <a:cs typeface="Arial"/>
              </a:rPr>
              <a:t>Ağ</a:t>
            </a:r>
            <a:r>
              <a:rPr sz="4800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800" dirty="0">
                <a:solidFill>
                  <a:srgbClr val="FFFFFF"/>
                </a:solidFill>
                <a:latin typeface="Arial"/>
                <a:cs typeface="Arial"/>
              </a:rPr>
              <a:t>Temelleri</a:t>
            </a:r>
            <a:endParaRPr sz="4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01517" y="3755212"/>
            <a:ext cx="352361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UTP </a:t>
            </a:r>
            <a:r>
              <a:rPr sz="3200" b="1" spc="-5" dirty="0">
                <a:solidFill>
                  <a:srgbClr val="FFFFFF"/>
                </a:solidFill>
                <a:latin typeface="Arial"/>
                <a:cs typeface="Arial"/>
              </a:rPr>
              <a:t>Kablo</a:t>
            </a:r>
            <a:r>
              <a:rPr sz="3200" b="1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FFFFFF"/>
                </a:solidFill>
                <a:latin typeface="Arial"/>
                <a:cs typeface="Arial"/>
              </a:rPr>
              <a:t>Yapımı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92542" y="1814271"/>
            <a:ext cx="87566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chemeClr val="accent1"/>
                </a:solidFill>
                <a:latin typeface="Arial"/>
                <a:cs typeface="Arial"/>
              </a:rPr>
              <a:t>6.Hafta</a:t>
            </a:r>
            <a:endParaRPr sz="200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10" name="Unvan 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UTP Kablo Yapımı</a:t>
            </a:r>
            <a:endParaRPr lang="tr-TR" dirty="0"/>
          </a:p>
        </p:txBody>
      </p:sp>
      <p:sp>
        <p:nvSpPr>
          <p:cNvPr id="11" name="Alt Başlık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Nbp112 ağ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temelleri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Altbilgi Yer Tutucusu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935">
              <a:lnSpc>
                <a:spcPct val="100000"/>
              </a:lnSpc>
              <a:spcBef>
                <a:spcPts val="100"/>
              </a:spcBef>
            </a:pPr>
            <a:r>
              <a:rPr dirty="0"/>
              <a:t>İşlem</a:t>
            </a:r>
            <a:r>
              <a:rPr spc="-80" dirty="0"/>
              <a:t> </a:t>
            </a:r>
            <a:r>
              <a:rPr spc="-5" dirty="0"/>
              <a:t>Basamakları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5424"/>
            <a:ext cx="7616190" cy="2244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İletkenler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konnektörde,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ayrı ayrı kanallarda  bulunacakları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kablonun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kılıfının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konnektöre  en az 6 mm gireceği şekilde</a:t>
            </a:r>
            <a:r>
              <a:rPr sz="2800" spc="10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ayarlanmalıdır.</a:t>
            </a:r>
            <a:endParaRPr sz="2800">
              <a:latin typeface="Arial"/>
              <a:cs typeface="Arial"/>
            </a:endParaRPr>
          </a:p>
          <a:p>
            <a:pPr marL="355600" marR="83693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Konnektörün sabitleyici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anahtarı aşağıya  yönlendirilmelidir.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852671" y="3429000"/>
            <a:ext cx="3383279" cy="25420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10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935">
              <a:lnSpc>
                <a:spcPct val="100000"/>
              </a:lnSpc>
              <a:spcBef>
                <a:spcPts val="100"/>
              </a:spcBef>
            </a:pPr>
            <a:r>
              <a:rPr dirty="0"/>
              <a:t>İşlem</a:t>
            </a:r>
            <a:r>
              <a:rPr spc="-80" dirty="0"/>
              <a:t> </a:t>
            </a:r>
            <a:r>
              <a:rPr spc="-5" dirty="0"/>
              <a:t>Basamakları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5424"/>
            <a:ext cx="8055609" cy="3952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İletkenler konnektöre sonuna kadar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sokulmalıdır.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Konnektörün uç kısmında bulunan bıçakların  iletkenlerle temas sağlayabilmesi için kablo  konnektöre iyice</a:t>
            </a:r>
            <a:r>
              <a:rPr sz="2800" spc="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oturtulmalıdır.</a:t>
            </a:r>
            <a:endParaRPr sz="2800">
              <a:latin typeface="Arial"/>
              <a:cs typeface="Arial"/>
            </a:endParaRPr>
          </a:p>
          <a:p>
            <a:pPr marL="355600" marR="144780" indent="-342900">
              <a:lnSpc>
                <a:spcPct val="100000"/>
              </a:lnSpc>
              <a:spcBef>
                <a:spcPts val="680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Konnektör saydam plastikten üretildiğinden  dolayı iletkenlerin durumu görsel olarak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kontrol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edilebilir. Bu aşamadan sonra yapılan hatanın  geri dönüşü olmayacağı için iletkenler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iyi kontrol  edilmelidir.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11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935">
              <a:lnSpc>
                <a:spcPct val="100000"/>
              </a:lnSpc>
              <a:spcBef>
                <a:spcPts val="100"/>
              </a:spcBef>
            </a:pPr>
            <a:r>
              <a:rPr dirty="0"/>
              <a:t>İşlem</a:t>
            </a:r>
            <a:r>
              <a:rPr spc="-80" dirty="0"/>
              <a:t> </a:t>
            </a:r>
            <a:r>
              <a:rPr spc="-5" dirty="0"/>
              <a:t>Basamakları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12</a:t>
            </a:fld>
            <a:endParaRPr lang="tr-TR"/>
          </a:p>
        </p:txBody>
      </p:sp>
      <p:sp>
        <p:nvSpPr>
          <p:cNvPr id="10" name="object 10"/>
          <p:cNvSpPr/>
          <p:nvPr/>
        </p:nvSpPr>
        <p:spPr>
          <a:xfrm>
            <a:off x="1908048" y="1850135"/>
            <a:ext cx="5210556" cy="3913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935">
              <a:lnSpc>
                <a:spcPct val="100000"/>
              </a:lnSpc>
              <a:spcBef>
                <a:spcPts val="100"/>
              </a:spcBef>
            </a:pPr>
            <a:r>
              <a:rPr dirty="0"/>
              <a:t>İşlem</a:t>
            </a:r>
            <a:r>
              <a:rPr spc="-80" dirty="0"/>
              <a:t> </a:t>
            </a:r>
            <a:r>
              <a:rPr spc="-5" dirty="0"/>
              <a:t>Basamakları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5424"/>
            <a:ext cx="8034020" cy="3098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Bükümlü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çiftleri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konnektörün bıçaklarıyla  bağlamak için RJ-45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pensesi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kullanılır. Bu işlem  ile konnektörün bıçakları konnektörün içine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girer,  iletkenlerin kılıflarını keserler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kablonun telleri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arasına girerek elektrik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kontağını</a:t>
            </a:r>
            <a:r>
              <a:rPr sz="2800" spc="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sağlarlar.</a:t>
            </a:r>
            <a:endParaRPr sz="2800">
              <a:latin typeface="Arial"/>
              <a:cs typeface="Arial"/>
            </a:endParaRPr>
          </a:p>
          <a:p>
            <a:pPr marL="355600" marR="698500" indent="-342900">
              <a:lnSpc>
                <a:spcPct val="100000"/>
              </a:lnSpc>
              <a:spcBef>
                <a:spcPts val="680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RJ-45 pensesi sayesinde konnektör kabloya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çıkmayacak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şekilde monte edilmiş</a:t>
            </a:r>
            <a:r>
              <a:rPr sz="2800" spc="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olur.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13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935">
              <a:lnSpc>
                <a:spcPct val="100000"/>
              </a:lnSpc>
              <a:spcBef>
                <a:spcPts val="100"/>
              </a:spcBef>
            </a:pPr>
            <a:r>
              <a:rPr dirty="0"/>
              <a:t>İşlem</a:t>
            </a:r>
            <a:r>
              <a:rPr spc="-80" dirty="0"/>
              <a:t> </a:t>
            </a:r>
            <a:r>
              <a:rPr spc="-5" dirty="0"/>
              <a:t>Basamakları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14</a:t>
            </a:fld>
            <a:endParaRPr lang="tr-TR"/>
          </a:p>
        </p:txBody>
      </p:sp>
      <p:sp>
        <p:nvSpPr>
          <p:cNvPr id="10" name="object 10"/>
          <p:cNvSpPr/>
          <p:nvPr/>
        </p:nvSpPr>
        <p:spPr>
          <a:xfrm>
            <a:off x="1979676" y="1819655"/>
            <a:ext cx="5210556" cy="3913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935">
              <a:lnSpc>
                <a:spcPct val="100000"/>
              </a:lnSpc>
              <a:spcBef>
                <a:spcPts val="100"/>
              </a:spcBef>
            </a:pPr>
            <a:r>
              <a:rPr dirty="0"/>
              <a:t>İşlem</a:t>
            </a:r>
            <a:r>
              <a:rPr spc="-80" dirty="0"/>
              <a:t> </a:t>
            </a:r>
            <a:r>
              <a:rPr spc="-5" dirty="0"/>
              <a:t>Basamakları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5424"/>
            <a:ext cx="59493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Konnektörün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yalıtkan kapağı</a:t>
            </a:r>
            <a:r>
              <a:rPr sz="2800" spc="-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takılır.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447544" y="2348483"/>
            <a:ext cx="4285487" cy="32202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15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935">
              <a:lnSpc>
                <a:spcPct val="100000"/>
              </a:lnSpc>
              <a:spcBef>
                <a:spcPts val="100"/>
              </a:spcBef>
            </a:pPr>
            <a:r>
              <a:rPr dirty="0"/>
              <a:t>İşlem</a:t>
            </a:r>
            <a:r>
              <a:rPr spc="-80" dirty="0"/>
              <a:t> </a:t>
            </a:r>
            <a:r>
              <a:rPr spc="-5" dirty="0"/>
              <a:t>Basamakları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5424"/>
            <a:ext cx="8049895" cy="21596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Kablonun konnektöre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takılma</a:t>
            </a:r>
            <a:r>
              <a:rPr sz="2800" spc="6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işlemi</a:t>
            </a:r>
            <a:endParaRPr sz="2800">
              <a:latin typeface="Arial"/>
              <a:cs typeface="Arial"/>
            </a:endParaRPr>
          </a:p>
          <a:p>
            <a:pPr marL="355600" marR="508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tamamlanmış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olur.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Burada emin olmak için kablo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konnektör küçük bir kuvvetle zıt yönlere  doğru çekilerek montajın sağlamlığı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kontrol  edilir.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348228" y="3357371"/>
            <a:ext cx="3456431" cy="25953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16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935">
              <a:lnSpc>
                <a:spcPct val="100000"/>
              </a:lnSpc>
              <a:spcBef>
                <a:spcPts val="100"/>
              </a:spcBef>
            </a:pPr>
            <a:r>
              <a:rPr dirty="0"/>
              <a:t>İşlem</a:t>
            </a:r>
            <a:r>
              <a:rPr spc="-80" dirty="0"/>
              <a:t> </a:t>
            </a:r>
            <a:r>
              <a:rPr spc="-5" dirty="0"/>
              <a:t>Basamakları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5424"/>
            <a:ext cx="8054975" cy="879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Son olarak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üretilen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kablonun her iki ucu da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kablo  test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cihazları aracılığıyla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test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 edilir.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72311" y="2467355"/>
            <a:ext cx="3742944" cy="28133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17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935">
              <a:lnSpc>
                <a:spcPct val="100000"/>
              </a:lnSpc>
              <a:spcBef>
                <a:spcPts val="100"/>
              </a:spcBef>
            </a:pPr>
            <a:r>
              <a:rPr dirty="0"/>
              <a:t>İşlem</a:t>
            </a:r>
            <a:r>
              <a:rPr spc="-80" dirty="0"/>
              <a:t> </a:t>
            </a:r>
            <a:r>
              <a:rPr spc="-5" dirty="0"/>
              <a:t>Basamakları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5424"/>
            <a:ext cx="7917180" cy="2671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622935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Kablolar hazırlandıktan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sonra çalıştığını test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etmek için değişik markaların ürettiği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test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cihazları kullanılabilir.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Kabloların uçlarına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takılan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iki parça halindeki bu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test cihazları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test işlemini</a:t>
            </a:r>
            <a:r>
              <a:rPr sz="2800" spc="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oldukça</a:t>
            </a:r>
            <a:endParaRPr sz="28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kolaylaştırmaktadır.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475232" y="4436364"/>
            <a:ext cx="2382012" cy="175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715255" y="4122420"/>
            <a:ext cx="2857500" cy="2066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Slayt Numarası Yer Tutucus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18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Çapraz kablo</a:t>
            </a:r>
            <a:r>
              <a:rPr spc="-100" dirty="0"/>
              <a:t> </a:t>
            </a:r>
            <a:r>
              <a:rPr dirty="0"/>
              <a:t>yapımı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19</a:t>
            </a:fld>
            <a:endParaRPr lang="tr-TR"/>
          </a:p>
        </p:txBody>
      </p:sp>
      <p:sp>
        <p:nvSpPr>
          <p:cNvPr id="10" name="object 10"/>
          <p:cNvSpPr/>
          <p:nvPr/>
        </p:nvSpPr>
        <p:spPr>
          <a:xfrm>
            <a:off x="1802892" y="2005583"/>
            <a:ext cx="5537200" cy="3759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728715" y="1839467"/>
            <a:ext cx="2648712" cy="20787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935">
              <a:lnSpc>
                <a:spcPct val="100000"/>
              </a:lnSpc>
              <a:spcBef>
                <a:spcPts val="100"/>
              </a:spcBef>
            </a:pPr>
            <a:r>
              <a:rPr dirty="0"/>
              <a:t>İşlem</a:t>
            </a:r>
            <a:r>
              <a:rPr spc="-80" dirty="0"/>
              <a:t> </a:t>
            </a:r>
            <a:r>
              <a:rPr spc="-5" dirty="0"/>
              <a:t>Basamakları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dirty="0" smtClean="0"/>
              <a:t>A.Ü. NMYO</a:t>
            </a:r>
            <a:endParaRPr spc="-10" dirty="0"/>
          </a:p>
        </p:txBody>
      </p:sp>
      <p:sp>
        <p:nvSpPr>
          <p:cNvPr id="11" name="object 11"/>
          <p:cNvSpPr txBox="1"/>
          <p:nvPr/>
        </p:nvSpPr>
        <p:spPr>
          <a:xfrm>
            <a:off x="298500" y="1291234"/>
            <a:ext cx="5321935" cy="488569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75920" indent="-363220">
              <a:lnSpc>
                <a:spcPct val="100000"/>
              </a:lnSpc>
              <a:spcBef>
                <a:spcPts val="90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Gerekli olan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malzemeler</a:t>
            </a:r>
            <a:r>
              <a:rPr sz="3200" spc="-8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:</a:t>
            </a:r>
            <a:endParaRPr sz="32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690"/>
              </a:spcBef>
              <a:tabLst>
                <a:tab pos="855344" algn="l"/>
              </a:tabLst>
            </a:pPr>
            <a:r>
              <a:rPr sz="14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RJ-45 konnektörü</a:t>
            </a:r>
            <a:r>
              <a:rPr sz="2800" spc="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(Cat5),</a:t>
            </a:r>
            <a:endParaRPr sz="28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670"/>
              </a:spcBef>
              <a:tabLst>
                <a:tab pos="855344" algn="l"/>
              </a:tabLst>
            </a:pPr>
            <a:r>
              <a:rPr sz="14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RJ-45 yalıtkan</a:t>
            </a:r>
            <a:r>
              <a:rPr sz="2800" spc="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kapağı,</a:t>
            </a:r>
            <a:endParaRPr sz="28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675"/>
              </a:spcBef>
              <a:tabLst>
                <a:tab pos="855344" algn="l"/>
              </a:tabLst>
            </a:pPr>
            <a:r>
              <a:rPr sz="1400" spc="5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spc="5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Cat 5e Kablo</a:t>
            </a:r>
            <a:r>
              <a:rPr sz="2800" spc="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,</a:t>
            </a:r>
            <a:endParaRPr sz="2800">
              <a:latin typeface="Arial"/>
              <a:cs typeface="Arial"/>
            </a:endParaRPr>
          </a:p>
          <a:p>
            <a:pPr marL="756285" marR="220979" indent="-287020">
              <a:lnSpc>
                <a:spcPct val="100000"/>
              </a:lnSpc>
              <a:spcBef>
                <a:spcPts val="675"/>
              </a:spcBef>
              <a:tabLst>
                <a:tab pos="855344" algn="l"/>
              </a:tabLst>
            </a:pPr>
            <a:r>
              <a:rPr sz="14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dirty="0">
                <a:solidFill>
                  <a:srgbClr val="3067D2"/>
                </a:solidFill>
                <a:latin typeface="Times New Roman"/>
                <a:cs typeface="Times New Roman"/>
              </a:rPr>
              <a:t>		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RJ-45, RJ-12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konnektörleri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için kullanılan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sıkıştırma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pensesi,</a:t>
            </a:r>
            <a:endParaRPr sz="2800">
              <a:latin typeface="Arial"/>
              <a:cs typeface="Arial"/>
            </a:endParaRPr>
          </a:p>
          <a:p>
            <a:pPr marL="756285" marR="5080" indent="-287020">
              <a:lnSpc>
                <a:spcPct val="100000"/>
              </a:lnSpc>
              <a:spcBef>
                <a:spcPts val="670"/>
              </a:spcBef>
              <a:tabLst>
                <a:tab pos="855344" algn="l"/>
              </a:tabLst>
            </a:pPr>
            <a:r>
              <a:rPr sz="14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dirty="0">
                <a:solidFill>
                  <a:srgbClr val="3067D2"/>
                </a:solidFill>
                <a:latin typeface="Times New Roman"/>
                <a:cs typeface="Times New Roman"/>
              </a:rPr>
              <a:t>		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Bükümlü çiftlerin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temizlenmeleri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ve</a:t>
            </a:r>
            <a:r>
              <a:rPr sz="2800" spc="-5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kesilmeleri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için</a:t>
            </a:r>
            <a:r>
              <a:rPr sz="2800" spc="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alet.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048755" y="1086611"/>
            <a:ext cx="1511807" cy="9936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631179" y="3741420"/>
            <a:ext cx="2674620" cy="11948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049136" y="4867452"/>
            <a:ext cx="1374265" cy="143747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Slayt Numarası Yer Tutucusu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1- Ağ Temelleri Ders Modülleri– MEGEP MEB (2011)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1689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935">
              <a:lnSpc>
                <a:spcPct val="100000"/>
              </a:lnSpc>
              <a:spcBef>
                <a:spcPts val="100"/>
              </a:spcBef>
            </a:pPr>
            <a:r>
              <a:rPr dirty="0"/>
              <a:t>İşlem</a:t>
            </a:r>
            <a:r>
              <a:rPr spc="-80" dirty="0"/>
              <a:t> </a:t>
            </a:r>
            <a:r>
              <a:rPr spc="-5" dirty="0"/>
              <a:t>Basamakları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</a:t>
            </a:fld>
            <a:endParaRPr lang="tr-TR"/>
          </a:p>
        </p:txBody>
      </p:sp>
      <p:sp>
        <p:nvSpPr>
          <p:cNvPr id="10" name="object 10"/>
          <p:cNvSpPr/>
          <p:nvPr/>
        </p:nvSpPr>
        <p:spPr>
          <a:xfrm>
            <a:off x="2051304" y="1988820"/>
            <a:ext cx="4287012" cy="32202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935">
              <a:lnSpc>
                <a:spcPct val="100000"/>
              </a:lnSpc>
              <a:spcBef>
                <a:spcPts val="100"/>
              </a:spcBef>
            </a:pPr>
            <a:r>
              <a:rPr dirty="0"/>
              <a:t>İşlem</a:t>
            </a:r>
            <a:r>
              <a:rPr spc="-80" dirty="0"/>
              <a:t> </a:t>
            </a:r>
            <a:r>
              <a:rPr spc="-5" dirty="0"/>
              <a:t>Basamakları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489267" y="1137600"/>
            <a:ext cx="7769225" cy="207581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Önce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hazırlanacak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kablo kesilir ve</a:t>
            </a:r>
            <a:r>
              <a:rPr sz="3200" spc="-1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ucuna  yalıtkan kapak</a:t>
            </a:r>
            <a:r>
              <a:rPr sz="3200" spc="-5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takılır.</a:t>
            </a:r>
            <a:endParaRPr sz="3200" dirty="0">
              <a:latin typeface="Arial"/>
              <a:cs typeface="Arial"/>
            </a:endParaRPr>
          </a:p>
          <a:p>
            <a:pPr marL="355600" marR="906780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Kapaklar, kablonun eğilip bükülmesi  esnasında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zarar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görmesini</a:t>
            </a:r>
            <a:r>
              <a:rPr sz="3200" spc="-8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engeller.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657600" y="3346282"/>
            <a:ext cx="3959352" cy="29748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4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935">
              <a:lnSpc>
                <a:spcPct val="100000"/>
              </a:lnSpc>
              <a:spcBef>
                <a:spcPts val="100"/>
              </a:spcBef>
            </a:pPr>
            <a:r>
              <a:rPr dirty="0"/>
              <a:t>İşlem</a:t>
            </a:r>
            <a:r>
              <a:rPr spc="-80" dirty="0"/>
              <a:t> </a:t>
            </a:r>
            <a:r>
              <a:rPr spc="-5" dirty="0"/>
              <a:t>Basamakları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790815" cy="14903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İzolasyonun en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dış katını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çıkarmak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için  gerekli olan aletle kablonun üst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katı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halka  olarak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kesilir ve</a:t>
            </a:r>
            <a:r>
              <a:rPr sz="3200" spc="-5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çıkarılır.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484120" y="2997707"/>
            <a:ext cx="4285487" cy="32186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5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935">
              <a:lnSpc>
                <a:spcPct val="100000"/>
              </a:lnSpc>
              <a:spcBef>
                <a:spcPts val="100"/>
              </a:spcBef>
            </a:pPr>
            <a:r>
              <a:rPr dirty="0"/>
              <a:t>İşlem</a:t>
            </a:r>
            <a:r>
              <a:rPr spc="-80" dirty="0"/>
              <a:t> </a:t>
            </a:r>
            <a:r>
              <a:rPr spc="-5" dirty="0"/>
              <a:t>Basamakları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381000" y="1134657"/>
            <a:ext cx="7957184" cy="20878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459105" indent="-342900">
              <a:lnSpc>
                <a:spcPct val="100000"/>
              </a:lnSpc>
              <a:spcBef>
                <a:spcPts val="105"/>
              </a:spcBef>
              <a:buFont typeface="Wingdings"/>
              <a:buChar char=""/>
              <a:tabLst>
                <a:tab pos="356235" algn="l"/>
              </a:tabLst>
            </a:pP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Kablonun konnektöre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sokulabilmesi için bükümlü 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çiftler</a:t>
            </a:r>
            <a:r>
              <a:rPr sz="2600" spc="-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çözülmelidir.</a:t>
            </a:r>
            <a:endParaRPr sz="26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25"/>
              </a:spcBef>
              <a:buFont typeface="Wingdings"/>
              <a:buChar char=""/>
              <a:tabLst>
                <a:tab pos="356235" algn="l"/>
              </a:tabLst>
            </a:pP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Çiftler,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kablonun </a:t>
            </a:r>
            <a:r>
              <a:rPr sz="2600" spc="-10" dirty="0">
                <a:solidFill>
                  <a:srgbClr val="1A1A6F"/>
                </a:solidFill>
                <a:latin typeface="Arial"/>
                <a:cs typeface="Arial"/>
              </a:rPr>
              <a:t>kılıfının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kenarına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kadar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çözülürler.  Çiftlerin bir sıra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olarak yerleştirilmesi gerekmektedir.  Bunun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için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kablo, yassı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biçimli</a:t>
            </a:r>
            <a:r>
              <a:rPr sz="2600" spc="-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yapılır.</a:t>
            </a:r>
            <a:endParaRPr sz="2600" dirty="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438560" y="3343831"/>
            <a:ext cx="3986784" cy="29946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6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935">
              <a:lnSpc>
                <a:spcPct val="100000"/>
              </a:lnSpc>
              <a:spcBef>
                <a:spcPts val="100"/>
              </a:spcBef>
            </a:pPr>
            <a:r>
              <a:rPr dirty="0"/>
              <a:t>İşlem</a:t>
            </a:r>
            <a:r>
              <a:rPr spc="-80" dirty="0"/>
              <a:t> </a:t>
            </a:r>
            <a:r>
              <a:rPr spc="-5" dirty="0"/>
              <a:t>Basamakları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5424"/>
            <a:ext cx="7863205" cy="2671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212725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Çiftler, paralel olarak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yerleştirilen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iletkenlerden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yassı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bir katın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oluşturulacağı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şekilde  koyulmalıdır.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Kablo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sıkma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pensesi ile kablonun kılıfının  kenarından iletkenlerinin aşağı yukarı 14 mm'lik  parçası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kesilir.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886200" y="3733800"/>
            <a:ext cx="3383279" cy="25420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7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935">
              <a:lnSpc>
                <a:spcPct val="100000"/>
              </a:lnSpc>
              <a:spcBef>
                <a:spcPts val="100"/>
              </a:spcBef>
            </a:pPr>
            <a:r>
              <a:rPr dirty="0"/>
              <a:t>İşlem</a:t>
            </a:r>
            <a:r>
              <a:rPr spc="-80" dirty="0"/>
              <a:t> </a:t>
            </a:r>
            <a:r>
              <a:rPr spc="-5" dirty="0"/>
              <a:t>Basamakları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5425"/>
            <a:ext cx="7743825" cy="24047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Wingdings"/>
              <a:buChar char=""/>
              <a:tabLst>
                <a:tab pos="356235" algn="l"/>
              </a:tabLst>
            </a:pP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İletkenler, seçilen standarda </a:t>
            </a:r>
            <a:r>
              <a:rPr sz="2600" spc="5" dirty="0">
                <a:solidFill>
                  <a:srgbClr val="1A1A6F"/>
                </a:solidFill>
                <a:latin typeface="Arial"/>
                <a:cs typeface="Arial"/>
              </a:rPr>
              <a:t>(T568A veya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T568B)  uygun olarak renk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sırasına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koyulur. Bu sıralamada  yaygın olan standart EIA/TIA-T568B (soldan sağa:  turuncu- </a:t>
            </a:r>
            <a:r>
              <a:rPr sz="2600" spc="5" dirty="0">
                <a:solidFill>
                  <a:srgbClr val="1A1A6F"/>
                </a:solidFill>
                <a:latin typeface="Arial"/>
                <a:cs typeface="Arial"/>
              </a:rPr>
              <a:t>beyaz,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turuncu, yeşil-beyaz, mavi,  mavibeyaz, yeşil, kahverengi- </a:t>
            </a:r>
            <a:r>
              <a:rPr sz="2600" spc="5" dirty="0">
                <a:solidFill>
                  <a:srgbClr val="1A1A6F"/>
                </a:solidFill>
                <a:latin typeface="Arial"/>
                <a:cs typeface="Arial"/>
              </a:rPr>
              <a:t>beyaz,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kahverengi) 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standardıdır.</a:t>
            </a:r>
            <a:endParaRPr sz="26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707891" y="3585971"/>
            <a:ext cx="3311652" cy="24886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8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935">
              <a:lnSpc>
                <a:spcPct val="100000"/>
              </a:lnSpc>
              <a:spcBef>
                <a:spcPts val="100"/>
              </a:spcBef>
            </a:pPr>
            <a:r>
              <a:rPr dirty="0"/>
              <a:t>İşlem</a:t>
            </a:r>
            <a:r>
              <a:rPr spc="-80" dirty="0"/>
              <a:t> </a:t>
            </a:r>
            <a:r>
              <a:rPr spc="-5" dirty="0"/>
              <a:t>Basamakları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9</a:t>
            </a:fld>
            <a:endParaRPr lang="tr-TR"/>
          </a:p>
        </p:txBody>
      </p:sp>
      <p:sp>
        <p:nvSpPr>
          <p:cNvPr id="10" name="object 10"/>
          <p:cNvSpPr/>
          <p:nvPr/>
        </p:nvSpPr>
        <p:spPr>
          <a:xfrm>
            <a:off x="1219200" y="1447800"/>
            <a:ext cx="6349999" cy="4076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MYO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MYO" id="{D8215618-A6B4-4840-A8AF-6A1674FE9DCA}" vid="{CF697EED-BB01-4411-A691-07731E57A95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NMYO</Template>
  <TotalTime>19</TotalTime>
  <Words>474</Words>
  <Application>Microsoft Office PowerPoint</Application>
  <PresentationFormat>Ekran Gösterisi (4:3)</PresentationFormat>
  <Paragraphs>92</Paragraphs>
  <Slides>20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6" baseType="lpstr">
      <vt:lpstr>Arial</vt:lpstr>
      <vt:lpstr>Calibri</vt:lpstr>
      <vt:lpstr>Times New Roman</vt:lpstr>
      <vt:lpstr>Wingdings</vt:lpstr>
      <vt:lpstr>Wingdings 2</vt:lpstr>
      <vt:lpstr>NMYO</vt:lpstr>
      <vt:lpstr>UTP Kablo Yapımı</vt:lpstr>
      <vt:lpstr>İşlem Basamakları</vt:lpstr>
      <vt:lpstr>İşlem Basamakları</vt:lpstr>
      <vt:lpstr>İşlem Basamakları</vt:lpstr>
      <vt:lpstr>İşlem Basamakları</vt:lpstr>
      <vt:lpstr>İşlem Basamakları</vt:lpstr>
      <vt:lpstr>İşlem Basamakları</vt:lpstr>
      <vt:lpstr>İşlem Basamakları</vt:lpstr>
      <vt:lpstr>İşlem Basamakları</vt:lpstr>
      <vt:lpstr>İşlem Basamakları</vt:lpstr>
      <vt:lpstr>İşlem Basamakları</vt:lpstr>
      <vt:lpstr>İşlem Basamakları</vt:lpstr>
      <vt:lpstr>İşlem Basamakları</vt:lpstr>
      <vt:lpstr>İşlem Basamakları</vt:lpstr>
      <vt:lpstr>İşlem Basamakları</vt:lpstr>
      <vt:lpstr>İşlem Basamakları</vt:lpstr>
      <vt:lpstr>İşlem Basamakları</vt:lpstr>
      <vt:lpstr>İşlem Basamakları</vt:lpstr>
      <vt:lpstr>Çapraz kablo yapımı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Gln</dc:creator>
  <cp:lastModifiedBy>Windows Kullanıcısı</cp:lastModifiedBy>
  <cp:revision>3</cp:revision>
  <dcterms:created xsi:type="dcterms:W3CDTF">2019-02-08T09:25:09Z</dcterms:created>
  <dcterms:modified xsi:type="dcterms:W3CDTF">2020-01-29T10:27:48Z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2017-11-07T00:00:00Z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2019-02-08T00:00:00Z</vt:filetime>
  </property>
</Properties>
</file>