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DE398F-DAD7-47A7-8EBF-A0BD82C10221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30670-4D54-4122-855C-D0D1402CA6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74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9144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9144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3810000"/>
            <a:ext cx="7543800" cy="515112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2400" b="0" spc="-38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350" cap="all" spc="15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tr-TR" dirty="0" smtClean="0"/>
              <a:t>ÖĞR.GÖR. SALİH ERDURUCAN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52B8E5E-8F8F-4962-B139-631C12A4F354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544" y="826687"/>
            <a:ext cx="1145876" cy="1154513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2926709" y="1051996"/>
            <a:ext cx="40836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ÜNİVERSİTESİ</a:t>
            </a:r>
          </a:p>
          <a:p>
            <a:pPr algn="ctr"/>
            <a:r>
              <a:rPr lang="tr-TR" sz="24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24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24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195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AE99C7-DCA6-44F4-993D-AF9471352C84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4612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9ECCA1-4684-4AF6-8BFC-861C56D46E36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116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Boş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fld id="{0E81BDD1-87C4-4C9A-AE85-CA179FC0803F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rgbClr val="002060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92266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Yalnızca Başlı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tr-TR" smtClean="0"/>
              <a:t>Asıl başlık stili için tıklatın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1A1A6F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41BC0-A1EE-40BE-8D07-62492BBDB93D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9359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7985760" cy="627796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1FB980EE-FF0B-4B19-BBD0-A3F2470BC591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967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7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350" cap="all" spc="1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7C1A316-BCDF-42AD-80B4-6009FF329AA4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805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3AFA053-6E58-4CA9-B20B-009C6C7C395E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913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EB44640-9EFF-4BDF-83C0-E154920B80B5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798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08E232D-779C-44CA-BA0E-02C695511C1C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386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A1111F-BE32-4214-9EE5-FC32FC5D1626}" type="datetime1">
              <a:rPr lang="en-US" smtClean="0"/>
              <a:t>1/29/2020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37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0BD4C8B8-26C6-4FC3-B865-14571B5C8C54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9609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C29D9ED-2A1D-4976-85F9-6DDE187AA0DA}" type="datetime1">
              <a:rPr lang="en-US" smtClean="0"/>
              <a:t>1/29/2020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73911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86605"/>
            <a:ext cx="83820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066800"/>
            <a:ext cx="8382000" cy="48022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A93D06F8-36BA-448C-9867-97C8CFEC19F9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914400"/>
            <a:ext cx="7917180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294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2700" kern="1200" spc="-38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7892542" y="1814271"/>
            <a:ext cx="87566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9.Hafta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Unvan 9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TCP/IP’E </a:t>
            </a:r>
            <a:r>
              <a:rPr lang="tr-TR" dirty="0" smtClean="0"/>
              <a:t>GİRİŞ</a:t>
            </a:r>
            <a:endParaRPr lang="tr-TR" dirty="0"/>
          </a:p>
        </p:txBody>
      </p:sp>
      <p:sp>
        <p:nvSpPr>
          <p:cNvPr id="11" name="Alt Başlık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Nbp112 ağ </a:t>
            </a:r>
            <a:r>
              <a:rPr lang="tr-TR" dirty="0" smtClean="0">
                <a:solidFill>
                  <a:schemeClr val="accent1">
                    <a:lumMod val="75000"/>
                  </a:schemeClr>
                </a:solidFill>
              </a:rPr>
              <a:t>temelleri</a:t>
            </a:r>
            <a:endParaRPr lang="tr-T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Altbilgi Yer Tutucusu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lang="tr-TR" spc="-10" dirty="0"/>
          </a:p>
        </p:txBody>
      </p:sp>
      <p:sp>
        <p:nvSpPr>
          <p:cNvPr id="13" name="Slayt Numarası Yer Tutucus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70" dirty="0"/>
              <a:t> </a:t>
            </a:r>
            <a:r>
              <a:rPr spc="-5" dirty="0"/>
              <a:t>PROTOKOLÜ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dirty="0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381000" y="1224029"/>
            <a:ext cx="8054975" cy="48914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00266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bilgisayar ağında kullanılan protokol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ne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olursa olsun, aslında bilgisayarlar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fiziksel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adresleri ile birbirlerini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tanır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 iletişimde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bulunurlar.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fiziksel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 ağ kartı veya ağa bağlanmayı  sağlayan herhangi bir donanımın içinde bulunan,  hiçbir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şekilde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değiştirilmesi mümkün olmayan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48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olan bir numaradır (MAC</a:t>
            </a:r>
            <a:r>
              <a:rPr sz="2800" spc="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adresi).</a:t>
            </a:r>
            <a:endParaRPr sz="2800" dirty="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TCP/IP protokolünde, diğer</a:t>
            </a:r>
            <a:r>
              <a:rPr sz="2800" spc="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bilgisayarlardan</a:t>
            </a:r>
            <a:endParaRPr sz="2800" dirty="0">
              <a:latin typeface="Arial"/>
              <a:cs typeface="Arial"/>
            </a:endParaRPr>
          </a:p>
          <a:p>
            <a:pPr marL="355600" marR="431165">
              <a:lnSpc>
                <a:spcPct val="100000"/>
              </a:lnSpc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olarak her bilgisayar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numarası alır.  </a:t>
            </a:r>
            <a:r>
              <a:rPr sz="2800" spc="-5" dirty="0" err="1">
                <a:solidFill>
                  <a:srgbClr val="1A1A6F"/>
                </a:solidFill>
                <a:latin typeface="Arial"/>
                <a:cs typeface="Arial"/>
              </a:rPr>
              <a:t>Görünüşü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 smtClean="0">
                <a:solidFill>
                  <a:srgbClr val="1A1A6F"/>
                </a:solidFill>
                <a:latin typeface="Arial"/>
                <a:cs typeface="Arial"/>
              </a:rPr>
              <a:t>“</a:t>
            </a:r>
            <a:r>
              <a:rPr lang="tr-TR" sz="2800" dirty="0" smtClean="0">
                <a:solidFill>
                  <a:srgbClr val="1A1A6F"/>
                </a:solidFill>
                <a:latin typeface="Arial"/>
                <a:cs typeface="Arial"/>
              </a:rPr>
              <a:t>46.182.69.15</a:t>
            </a:r>
            <a:r>
              <a:rPr sz="2800" dirty="0" smtClean="0">
                <a:solidFill>
                  <a:srgbClr val="1A1A6F"/>
                </a:solidFill>
                <a:latin typeface="Arial"/>
                <a:cs typeface="Arial"/>
              </a:rPr>
              <a:t>”</a:t>
            </a:r>
            <a:r>
              <a:rPr sz="2800" spc="10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şeklindedir.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70" dirty="0"/>
              <a:t> </a:t>
            </a:r>
            <a:r>
              <a:rPr spc="-5" dirty="0"/>
              <a:t>PROTOKOLÜ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870825" cy="4037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20979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İnternet’te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bulunan her bilgisayarın kendine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ait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numarası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vardır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 sadece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ona</a:t>
            </a:r>
            <a:r>
              <a:rPr sz="2800" spc="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aittir.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IP adresleri (IPv4’e göre) 32 bitlik düzendedirler  ama kolay okunabilmeleri için 8 bitlik 4 gruba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ayrılmışlardır.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Internet üzerinde veri alış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verişi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yapan alıcı ve göndericiyi</a:t>
            </a:r>
            <a:r>
              <a:rPr sz="28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tanımlamaktadırlar.</a:t>
            </a:r>
            <a:endParaRPr sz="2800">
              <a:latin typeface="Arial"/>
              <a:cs typeface="Arial"/>
            </a:endParaRPr>
          </a:p>
          <a:p>
            <a:pPr marL="355600" marR="42545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Veriler gönderilirken mutlaka gönderenin IP  adresini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taşırlar.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Alıcının adresi de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adresteki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“domain”, adrese göre çözümlenir ve</a:t>
            </a:r>
            <a:r>
              <a:rPr sz="2800" spc="1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gönderilir.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70" dirty="0"/>
              <a:t> </a:t>
            </a:r>
            <a:r>
              <a:rPr spc="-5" dirty="0"/>
              <a:t>PROTOKOLÜ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09077"/>
            <a:ext cx="7995284" cy="327025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IP adres yapısının 2 bölümü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vardır.</a:t>
            </a:r>
            <a:endParaRPr sz="2800">
              <a:latin typeface="Arial"/>
              <a:cs typeface="Arial"/>
            </a:endParaRPr>
          </a:p>
          <a:p>
            <a:pPr marL="355600" marR="42799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Birincisi bilgisayarın bağlı olduğu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özel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ağın  numarası,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ikincisi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ise bilgisayarların özel  numarasıdır.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Veriler dolaşım sırasında Router denilen  yönlendiricilerden geçerken sadece bu özel ağın  numarasına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bakılır.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70" dirty="0"/>
              <a:t> </a:t>
            </a:r>
            <a:r>
              <a:rPr spc="-5" dirty="0"/>
              <a:t>PROTOKOLÜ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1641348" y="1772411"/>
            <a:ext cx="5829300" cy="39060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20922" y="5607811"/>
            <a:ext cx="24479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A1A6F"/>
                </a:solidFill>
                <a:latin typeface="Arial"/>
                <a:cs typeface="Arial"/>
              </a:rPr>
              <a:t>TCP/IP protokol</a:t>
            </a:r>
            <a:r>
              <a:rPr sz="1800" b="1" spc="-1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1A1A6F"/>
                </a:solidFill>
                <a:latin typeface="Arial"/>
                <a:cs typeface="Arial"/>
              </a:rPr>
              <a:t>grubu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84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60" dirty="0"/>
              <a:t> </a:t>
            </a:r>
            <a:r>
              <a:rPr spc="-5" dirty="0"/>
              <a:t>Katmanları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2377"/>
            <a:ext cx="7858125" cy="4124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20015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TCP/IP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Protokolü içerisinde bir</a:t>
            </a:r>
            <a:r>
              <a:rPr sz="32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çok  protokol</a:t>
            </a:r>
            <a:r>
              <a:rPr sz="3200" spc="-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mevcuttur.</a:t>
            </a:r>
            <a:endParaRPr sz="3200">
              <a:latin typeface="Arial"/>
              <a:cs typeface="Arial"/>
            </a:endParaRPr>
          </a:p>
          <a:p>
            <a:pPr marL="355600" marR="133477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protokol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belirli</a:t>
            </a:r>
            <a:r>
              <a:rPr sz="3200" spc="-1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yeteneklerle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donatılmıştır.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bölümde,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TCP/IP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protokol ailesi içinde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alan temel protokollerin neler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olduğu,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her birinin özellikleri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birbirleriyle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hangi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düzen içinde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çalıştıkları</a:t>
            </a:r>
            <a:r>
              <a:rPr sz="32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irdelenecektir.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84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60" dirty="0"/>
              <a:t> </a:t>
            </a:r>
            <a:r>
              <a:rPr spc="-5" dirty="0"/>
              <a:t>Katmanları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3400" y="1198846"/>
            <a:ext cx="7785734" cy="49764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İnternet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 mimarisi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katmanlı</a:t>
            </a:r>
            <a:r>
              <a:rPr sz="28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yapıdadır.</a:t>
            </a:r>
            <a:endParaRPr sz="2800" dirty="0">
              <a:latin typeface="Arial"/>
              <a:cs typeface="Arial"/>
            </a:endParaRPr>
          </a:p>
          <a:p>
            <a:pPr marL="355600" marR="17272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Bilgisayarlar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arası iletişim için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gerekli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bütün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iş,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katmanlar tarafından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yürütülür.</a:t>
            </a:r>
            <a:endParaRPr sz="2800" dirty="0">
              <a:latin typeface="Arial"/>
              <a:cs typeface="Arial"/>
            </a:endParaRPr>
          </a:p>
          <a:p>
            <a:pPr marL="355600" marR="430530" indent="-342900">
              <a:lnSpc>
                <a:spcPct val="100000"/>
              </a:lnSpc>
              <a:spcBef>
                <a:spcPts val="67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katmanda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yapılacak görevler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protokoller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tarafından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paylaşılmıştır.</a:t>
            </a:r>
            <a:endParaRPr sz="2800" dirty="0">
              <a:latin typeface="Arial"/>
              <a:cs typeface="Arial"/>
            </a:endParaRPr>
          </a:p>
          <a:p>
            <a:pPr marL="355600" marR="636905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TCP ve IP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katmanlarda bulunan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farklı  protokollerdir.</a:t>
            </a:r>
            <a:endParaRPr sz="28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Fakat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ikisi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birlikte TCP/IP olarak kullanıldığında  bütün katmanları ve bu katmanlarda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bulunan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protokollerin tamamını ifade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eder.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sebeple  TCP/IP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protokol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kümesi olarak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bilinir.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84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2060"/>
                </a:solidFill>
              </a:rPr>
              <a:t>TCP/IP</a:t>
            </a:r>
            <a:r>
              <a:rPr spc="-60" dirty="0">
                <a:solidFill>
                  <a:srgbClr val="002060"/>
                </a:solidFill>
              </a:rPr>
              <a:t> </a:t>
            </a:r>
            <a:r>
              <a:rPr spc="-5" dirty="0">
                <a:solidFill>
                  <a:srgbClr val="002060"/>
                </a:solidFill>
              </a:rPr>
              <a:t>Katmanları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618744" y="990600"/>
            <a:ext cx="7906511" cy="3285744"/>
          </a:xfrm>
          <a:prstGeom prst="rect">
            <a:avLst/>
          </a:prstGeom>
          <a:blipFill>
            <a:blip r:embed="rId2" cstate="print"/>
            <a:srcRect/>
            <a:stretch>
              <a:fillRect t="-11596"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276088" y="4081272"/>
            <a:ext cx="3029712" cy="18394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23088" y="4276343"/>
            <a:ext cx="3697224" cy="197357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84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60" dirty="0"/>
              <a:t> </a:t>
            </a:r>
            <a:r>
              <a:rPr spc="-5" dirty="0"/>
              <a:t>Katmanları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574280" cy="403732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60985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TCP/IP katmanında kullanıcının kullandığı  programlar ve işletim sisteminin arka planda  yürüttüğü programlar uygulama programı  katmanlarıdır.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Uygulama programının altında</a:t>
            </a:r>
            <a:r>
              <a:rPr sz="2800" spc="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bulunan</a:t>
            </a:r>
            <a:endParaRPr sz="2800">
              <a:latin typeface="Arial"/>
              <a:cs typeface="Arial"/>
            </a:endParaRPr>
          </a:p>
          <a:p>
            <a:pPr marL="355600" marR="424815">
              <a:lnSpc>
                <a:spcPct val="100000"/>
              </a:lnSpc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katmanlar iletişim işini yapan katmanlardan  oluşur.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katmanlarda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hizmetin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yapılabilmesi için 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alt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katmandan hizmet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beklenir.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84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60" dirty="0"/>
              <a:t> </a:t>
            </a:r>
            <a:r>
              <a:rPr spc="-5" dirty="0"/>
              <a:t>Katmanları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418070" cy="26371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Uygulama programlarının bulunduğu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katman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sayılmaz ise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dört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katman vardır.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Bunlar;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9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Uygulama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80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Ulaşım</a:t>
            </a:r>
            <a:r>
              <a:rPr sz="24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(Taşıma)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Yönlendirme</a:t>
            </a:r>
            <a:r>
              <a:rPr sz="24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Fiziksel</a:t>
            </a:r>
            <a:r>
              <a:rPr sz="24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katmanlardır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84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60" dirty="0"/>
              <a:t> </a:t>
            </a:r>
            <a:r>
              <a:rPr spc="-5" dirty="0"/>
              <a:t>Katmanları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09261"/>
            <a:ext cx="8007350" cy="489966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Uygulama</a:t>
            </a:r>
            <a:r>
              <a:rPr sz="2800" spc="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katmanında</a:t>
            </a:r>
            <a:endParaRPr sz="280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spcBef>
                <a:spcPts val="635"/>
              </a:spcBef>
              <a:tabLst>
                <a:tab pos="756285" algn="l"/>
              </a:tabLst>
            </a:pPr>
            <a:r>
              <a:rPr sz="13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SMTP (Simple Mail Transfer Protocol-Basit</a:t>
            </a:r>
            <a:r>
              <a:rPr sz="2600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Posta 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Aktarım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Protokolü),</a:t>
            </a:r>
            <a:endParaRPr sz="2600">
              <a:latin typeface="Arial"/>
              <a:cs typeface="Arial"/>
            </a:endParaRPr>
          </a:p>
          <a:p>
            <a:pPr marL="756285" marR="462915" indent="-287020">
              <a:lnSpc>
                <a:spcPct val="100000"/>
              </a:lnSpc>
              <a:spcBef>
                <a:spcPts val="625"/>
              </a:spcBef>
              <a:tabLst>
                <a:tab pos="756285" algn="l"/>
              </a:tabLst>
            </a:pPr>
            <a:r>
              <a:rPr sz="13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TELNET (Telecommunication</a:t>
            </a:r>
            <a:r>
              <a:rPr sz="2600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Network-İletişim 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Ağı),</a:t>
            </a:r>
            <a:endParaRPr sz="2600">
              <a:latin typeface="Arial"/>
              <a:cs typeface="Arial"/>
            </a:endParaRPr>
          </a:p>
          <a:p>
            <a:pPr marL="756285" marR="981075" indent="-287020">
              <a:lnSpc>
                <a:spcPct val="100000"/>
              </a:lnSpc>
              <a:spcBef>
                <a:spcPts val="625"/>
              </a:spcBef>
              <a:tabLst>
                <a:tab pos="756285" algn="l"/>
              </a:tabLst>
            </a:pPr>
            <a:r>
              <a:rPr sz="13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FTP (File Transfer Protocol-Dosya</a:t>
            </a:r>
            <a:r>
              <a:rPr sz="2600" spc="-6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Aktarım 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Protokolü),</a:t>
            </a:r>
            <a:endParaRPr sz="2600">
              <a:latin typeface="Arial"/>
              <a:cs typeface="Arial"/>
            </a:endParaRPr>
          </a:p>
          <a:p>
            <a:pPr marL="756285" marR="239395" indent="-287020">
              <a:lnSpc>
                <a:spcPct val="100000"/>
              </a:lnSpc>
              <a:spcBef>
                <a:spcPts val="625"/>
              </a:spcBef>
              <a:tabLst>
                <a:tab pos="756285" algn="l"/>
              </a:tabLst>
            </a:pPr>
            <a:r>
              <a:rPr sz="13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SNMP (The Simple Network</a:t>
            </a:r>
            <a:r>
              <a:rPr sz="26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Management-Basit  Ağ Yönetim</a:t>
            </a:r>
            <a:r>
              <a:rPr sz="26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Protokolü),</a:t>
            </a:r>
            <a:endParaRPr sz="2600">
              <a:latin typeface="Arial"/>
              <a:cs typeface="Arial"/>
            </a:endParaRPr>
          </a:p>
          <a:p>
            <a:pPr marL="756285" marR="318135" indent="-287020">
              <a:lnSpc>
                <a:spcPct val="100000"/>
              </a:lnSpc>
              <a:spcBef>
                <a:spcPts val="630"/>
              </a:spcBef>
              <a:tabLst>
                <a:tab pos="756285" algn="l"/>
              </a:tabLst>
            </a:pPr>
            <a:r>
              <a:rPr sz="1300" spc="-5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300" spc="-5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600" dirty="0">
                <a:solidFill>
                  <a:srgbClr val="1A1A6F"/>
                </a:solidFill>
                <a:latin typeface="Arial"/>
                <a:cs typeface="Arial"/>
              </a:rPr>
              <a:t>(Remote Login-Uzaktan Erişim) </a:t>
            </a:r>
            <a:r>
              <a:rPr sz="2600" spc="-5" dirty="0">
                <a:solidFill>
                  <a:srgbClr val="1A1A6F"/>
                </a:solidFill>
                <a:latin typeface="Arial"/>
                <a:cs typeface="Arial"/>
              </a:rPr>
              <a:t>gibi protokolleri  vardır.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19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70" dirty="0"/>
              <a:t> </a:t>
            </a:r>
            <a:r>
              <a:rPr spc="-5" dirty="0"/>
              <a:t>PROTOKOLÜ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1019967"/>
            <a:ext cx="7791450" cy="5239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36905" indent="-342900">
              <a:lnSpc>
                <a:spcPct val="100000"/>
              </a:lnSpc>
              <a:spcBef>
                <a:spcPts val="100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üzerinde iki bilgisayarın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karşılıklı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veri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aktarabilmesi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 süreçler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(processes)  yürütebilmesi için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bilgisayarların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birlikte  çalışabilme (interoperability) yeteneğinin  olması</a:t>
            </a:r>
            <a:r>
              <a:rPr sz="30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gerekir.</a:t>
            </a:r>
            <a:endParaRPr sz="3000" dirty="0">
              <a:latin typeface="Arial"/>
              <a:cs typeface="Arial"/>
            </a:endParaRPr>
          </a:p>
          <a:p>
            <a:pPr marL="355600" marR="278130" indent="-342900">
              <a:lnSpc>
                <a:spcPct val="100000"/>
              </a:lnSpc>
              <a:spcBef>
                <a:spcPts val="725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Birlikte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çalışabilme,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verici ve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alıcı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arasında 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kullanılacak işaretler,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veri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formatları ve 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verinin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değerlendirme </a:t>
            </a: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yöntemleri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üzerinde  anlaşmayla mümkün</a:t>
            </a:r>
            <a:r>
              <a:rPr sz="3000" spc="-5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olur.</a:t>
            </a:r>
            <a:endParaRPr sz="30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25"/>
              </a:spcBef>
              <a:buSzPct val="96666"/>
              <a:buFont typeface="Wingdings"/>
              <a:buChar char=""/>
              <a:tabLst>
                <a:tab pos="356235" algn="l"/>
              </a:tabLst>
            </a:pPr>
            <a:r>
              <a:rPr sz="3000" dirty="0">
                <a:solidFill>
                  <a:srgbClr val="1A1A6F"/>
                </a:solidFill>
                <a:latin typeface="Arial"/>
                <a:cs typeface="Arial"/>
              </a:rPr>
              <a:t>Bunu sağlayan kurallar dizisi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protokol</a:t>
            </a:r>
            <a:r>
              <a:rPr sz="3000" spc="-1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000" spc="-5" dirty="0">
                <a:solidFill>
                  <a:srgbClr val="1A1A6F"/>
                </a:solidFill>
                <a:latin typeface="Arial"/>
                <a:cs typeface="Arial"/>
              </a:rPr>
              <a:t>olarak  </a:t>
            </a:r>
            <a:r>
              <a:rPr sz="3000" spc="-10" dirty="0">
                <a:solidFill>
                  <a:srgbClr val="1A1A6F"/>
                </a:solidFill>
                <a:latin typeface="Arial"/>
                <a:cs typeface="Arial"/>
              </a:rPr>
              <a:t>adlandırılır.</a:t>
            </a:r>
            <a:endParaRPr sz="3000" dirty="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84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60" dirty="0"/>
              <a:t> </a:t>
            </a:r>
            <a:r>
              <a:rPr spc="-5" dirty="0"/>
              <a:t>Katmanları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07268"/>
            <a:ext cx="7753350" cy="427418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9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Ulaşım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katmanında;</a:t>
            </a:r>
            <a:endParaRPr sz="280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spcBef>
                <a:spcPts val="59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TCP (Transmission Control Protocol-İletişim Kontrol  Protokolü)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UDP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(User Datagram Protocol-Kullanıcı Veri</a:t>
            </a:r>
            <a:r>
              <a:rPr sz="2400" spc="1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Bloğu</a:t>
            </a:r>
            <a:endParaRPr sz="24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İletişim Protokolü)</a:t>
            </a:r>
            <a:r>
              <a:rPr sz="24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protokolleri,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5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yönlendirme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katmanında;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90"/>
              </a:spcBef>
              <a:tabLst>
                <a:tab pos="84010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IP (Internet Protocol-İnternet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Protokolü),</a:t>
            </a:r>
            <a:r>
              <a:rPr sz="24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ICMP</a:t>
            </a:r>
            <a:endParaRPr sz="24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  <a:spcBef>
                <a:spcPts val="5"/>
              </a:spcBef>
            </a:pP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(Internet</a:t>
            </a:r>
            <a:r>
              <a:rPr sz="2400" spc="-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Control</a:t>
            </a:r>
            <a:endParaRPr sz="2400">
              <a:latin typeface="Arial"/>
              <a:cs typeface="Arial"/>
            </a:endParaRPr>
          </a:p>
          <a:p>
            <a:pPr marL="756285" marR="533400" indent="-287020">
              <a:lnSpc>
                <a:spcPct val="100000"/>
              </a:lnSpc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Management Protocol- İnternet Kontrol Yönetim  Protokolü) protokolleri</a:t>
            </a:r>
            <a:r>
              <a:rPr sz="2400" spc="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vardır.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84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60" dirty="0"/>
              <a:t> </a:t>
            </a:r>
            <a:r>
              <a:rPr spc="-5" dirty="0"/>
              <a:t>Katmanları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398384" cy="2198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Fiziksel katmanda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ise gelen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bilgileri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iletim</a:t>
            </a:r>
            <a:endParaRPr sz="28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ortamına aktarmakla görevli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protokoller</a:t>
            </a:r>
            <a:r>
              <a:rPr sz="2800" spc="7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olan;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90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Ethernet,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80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switch,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75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X25 gibi protokoller</a:t>
            </a:r>
            <a:r>
              <a:rPr sz="24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vardır.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84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60" dirty="0"/>
              <a:t> </a:t>
            </a:r>
            <a:r>
              <a:rPr spc="-5" dirty="0"/>
              <a:t>Katmanları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827532" y="1845564"/>
            <a:ext cx="7652004" cy="36713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22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84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60" dirty="0"/>
              <a:t> </a:t>
            </a:r>
            <a:r>
              <a:rPr spc="-5" dirty="0"/>
              <a:t>Katmanları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684276" y="1917192"/>
            <a:ext cx="7813548" cy="30129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79014" y="5002529"/>
            <a:ext cx="19621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A1A6F"/>
                </a:solidFill>
                <a:latin typeface="Arial"/>
                <a:cs typeface="Arial"/>
              </a:rPr>
              <a:t>TCP/IP</a:t>
            </a:r>
            <a:r>
              <a:rPr sz="1800" b="1" spc="-1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1A1A6F"/>
                </a:solidFill>
                <a:latin typeface="Arial"/>
                <a:cs typeface="Arial"/>
              </a:rPr>
              <a:t>katmanları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84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60" dirty="0"/>
              <a:t> </a:t>
            </a:r>
            <a:r>
              <a:rPr spc="-5" dirty="0"/>
              <a:t>Katmanları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8050530" cy="4549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98171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 cihazları, genel olarak TCP/IP’nin ilk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üç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katmanıyla işlem yapar.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Eğer ağ cihazı yapılan uygulamada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protokollerini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kendi bünyesinde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de çalıştıracaksa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dördüncü  katmanı da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kullanır.</a:t>
            </a:r>
            <a:endParaRPr sz="2800">
              <a:latin typeface="Arial"/>
              <a:cs typeface="Arial"/>
            </a:endParaRPr>
          </a:p>
          <a:p>
            <a:pPr marL="355600" marR="36449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TCP protokolünde her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uçta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216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adet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port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tanımlıdır.</a:t>
            </a:r>
            <a:endParaRPr sz="2800">
              <a:latin typeface="Arial"/>
              <a:cs typeface="Arial"/>
            </a:endParaRPr>
          </a:p>
          <a:p>
            <a:pPr marL="355600" marR="28702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16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bitlik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port numarası veya adresi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32  bitlik IP adresi beraberce kullanıldığında ortaya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çıkan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adrese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soket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numarası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denir.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484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60" dirty="0"/>
              <a:t> </a:t>
            </a:r>
            <a:r>
              <a:rPr spc="-5" dirty="0"/>
              <a:t>Katmanları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1901951" y="3302508"/>
            <a:ext cx="5715000" cy="1714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26465" y="1941322"/>
            <a:ext cx="790448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469265" algn="l"/>
                <a:tab pos="469900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TCP bağlantılar bu soketler üzerinden </a:t>
            </a:r>
            <a:r>
              <a:rPr sz="2800" spc="-15" dirty="0">
                <a:solidFill>
                  <a:srgbClr val="1A1A6F"/>
                </a:solidFill>
                <a:latin typeface="Arial"/>
                <a:cs typeface="Arial"/>
              </a:rPr>
              <a:t>sağlanır.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soket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iki parçadan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25" dirty="0">
                <a:solidFill>
                  <a:srgbClr val="1A1A6F"/>
                </a:solidFill>
                <a:latin typeface="Arial"/>
                <a:cs typeface="Arial"/>
              </a:rPr>
              <a:t>oluşur.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Internet</a:t>
            </a:r>
            <a:r>
              <a:rPr spc="-55" dirty="0"/>
              <a:t> </a:t>
            </a:r>
            <a:r>
              <a:rPr spc="-5" dirty="0"/>
              <a:t>Adresleri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2377"/>
            <a:ext cx="7813675" cy="35388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4368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İnternete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bağlı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her bilgisayarın kendine  özgü bir adresi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vardır.</a:t>
            </a:r>
            <a:endParaRPr sz="3200">
              <a:latin typeface="Arial"/>
              <a:cs typeface="Arial"/>
            </a:endParaRPr>
          </a:p>
          <a:p>
            <a:pPr marL="375920" indent="-36322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DNS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(Domain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Name System-Alan</a:t>
            </a:r>
            <a:r>
              <a:rPr sz="3200" spc="-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Adı</a:t>
            </a:r>
            <a:endParaRPr sz="3200">
              <a:latin typeface="Arial"/>
              <a:cs typeface="Arial"/>
            </a:endParaRPr>
          </a:p>
          <a:p>
            <a:pPr marL="355600" marR="5080" algn="just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Sistemi) olarak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adlandırılan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hiyerarşik bir  isimlendirme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sistemi ile (Internet adresi),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internete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bağlı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bilgisayarlara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sistemlerine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isimler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verilir.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Internet</a:t>
            </a:r>
            <a:r>
              <a:rPr spc="-55" dirty="0"/>
              <a:t> </a:t>
            </a:r>
            <a:r>
              <a:rPr spc="-5" dirty="0"/>
              <a:t>Adresleri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1059419"/>
            <a:ext cx="7763509" cy="51974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37287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DNS de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aslında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TCP/IP</a:t>
            </a:r>
            <a:r>
              <a:rPr sz="32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servis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protokolüdür.</a:t>
            </a:r>
            <a:endParaRPr sz="3200" dirty="0">
              <a:latin typeface="Arial"/>
              <a:cs typeface="Arial"/>
            </a:endParaRPr>
          </a:p>
          <a:p>
            <a:pPr marL="355600" marR="114935" indent="-342900" algn="just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DNS, “host”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olarak adlandırılan</a:t>
            </a:r>
            <a:r>
              <a:rPr sz="3200" spc="-114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internete  bağlı tüm birimlerin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yerel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olarak bir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ağaç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yapısı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içinde gruplandırılmasını</a:t>
            </a:r>
            <a:r>
              <a:rPr sz="3200" spc="-9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sağlar.</a:t>
            </a:r>
            <a:endParaRPr sz="3200" dirty="0">
              <a:latin typeface="Arial"/>
              <a:cs typeface="Arial"/>
            </a:endParaRPr>
          </a:p>
          <a:p>
            <a:pPr marL="355600" marR="54229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şekilde, bütün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adreslerin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her</a:t>
            </a:r>
            <a:r>
              <a:rPr sz="3200" spc="-9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yerde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tanımlı olmasına gerek</a:t>
            </a:r>
            <a:r>
              <a:rPr sz="3200" spc="-3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kalmaz.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6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Örnek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olarak, 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a</a:t>
            </a:r>
            <a:r>
              <a:rPr lang="tr-TR" sz="3200" spc="-5" dirty="0" err="1" smtClean="0">
                <a:solidFill>
                  <a:srgbClr val="1A1A6F"/>
                </a:solidFill>
                <a:latin typeface="Arial"/>
                <a:cs typeface="Arial"/>
              </a:rPr>
              <a:t>nkara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.edu.tr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onun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altında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da, </a:t>
            </a:r>
            <a:r>
              <a:rPr lang="tr-TR" sz="3200" spc="-5" dirty="0" smtClean="0">
                <a:solidFill>
                  <a:srgbClr val="1A1A6F"/>
                </a:solidFill>
                <a:latin typeface="Arial"/>
                <a:cs typeface="Arial"/>
              </a:rPr>
              <a:t>nmyo.ankara.edu.tr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vb. şeklinde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dallanmış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birçok adres</a:t>
            </a:r>
            <a:r>
              <a:rPr sz="3200" spc="-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olabilir.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Internet</a:t>
            </a:r>
            <a:r>
              <a:rPr spc="-55" dirty="0"/>
              <a:t> </a:t>
            </a:r>
            <a:r>
              <a:rPr spc="-5" dirty="0"/>
              <a:t>Adresleri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2377"/>
            <a:ext cx="7945755" cy="42214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113155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internet adresine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4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haneli</a:t>
            </a:r>
            <a:r>
              <a:rPr sz="3200" spc="-8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 numara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karşılık</a:t>
            </a:r>
            <a:r>
              <a:rPr sz="3200" spc="-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gelir.</a:t>
            </a:r>
            <a:endParaRPr sz="3200" dirty="0">
              <a:latin typeface="Arial"/>
              <a:cs typeface="Arial"/>
            </a:endParaRPr>
          </a:p>
          <a:p>
            <a:pPr marL="355600" marR="115506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a.b.c.d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şeklindeki 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numaralara IP  (Internet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Protocol)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numaraları</a:t>
            </a:r>
            <a:r>
              <a:rPr sz="3200" spc="-1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denir.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Burada a,b,c ve d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0-255 arasında</a:t>
            </a:r>
            <a:r>
              <a:rPr sz="3200" spc="-1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değişen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 tamsayıdır (32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bit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adresleme</a:t>
            </a:r>
            <a:r>
              <a:rPr sz="3200" spc="-10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sistemi).</a:t>
            </a:r>
            <a:endParaRPr sz="3200" dirty="0">
              <a:latin typeface="Arial"/>
              <a:cs typeface="Arial"/>
            </a:endParaRPr>
          </a:p>
          <a:p>
            <a:pPr marL="355600" marR="546735" indent="-342900">
              <a:lnSpc>
                <a:spcPct val="100000"/>
              </a:lnSpc>
              <a:spcBef>
                <a:spcPts val="770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Örnek </a:t>
            </a:r>
            <a:r>
              <a:rPr sz="3200" spc="-5" dirty="0" err="1">
                <a:solidFill>
                  <a:srgbClr val="1A1A6F"/>
                </a:solidFill>
                <a:latin typeface="Arial"/>
                <a:cs typeface="Arial"/>
              </a:rPr>
              <a:t>olarak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lang="tr-TR" sz="3200" spc="-5" dirty="0" smtClean="0">
                <a:solidFill>
                  <a:srgbClr val="1A1A6F"/>
                </a:solidFill>
                <a:latin typeface="Arial"/>
                <a:cs typeface="Arial"/>
              </a:rPr>
              <a:t>ankara.edu.tr</a:t>
            </a:r>
            <a:r>
              <a:rPr sz="3200" spc="-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için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</a:t>
            </a:r>
            <a:r>
              <a:rPr sz="3200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 err="1">
                <a:solidFill>
                  <a:srgbClr val="1A1A6F"/>
                </a:solidFill>
                <a:latin typeface="Arial"/>
                <a:cs typeface="Arial"/>
              </a:rPr>
              <a:t>numara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  </a:t>
            </a:r>
            <a:r>
              <a:rPr lang="tr-TR" sz="3200" spc="-10" dirty="0" smtClean="0">
                <a:solidFill>
                  <a:srgbClr val="1A1A6F"/>
                </a:solidFill>
                <a:latin typeface="Arial"/>
                <a:cs typeface="Arial"/>
              </a:rPr>
              <a:t>80.251.40.153</a:t>
            </a:r>
            <a:r>
              <a:rPr sz="3200" spc="-10" dirty="0" smtClean="0">
                <a:solidFill>
                  <a:srgbClr val="1A1A6F"/>
                </a:solidFill>
                <a:latin typeface="Arial"/>
                <a:cs typeface="Arial"/>
              </a:rPr>
              <a:t>’</a:t>
            </a:r>
            <a:r>
              <a:rPr sz="3200" spc="-25" dirty="0" smtClean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dir.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Internet</a:t>
            </a:r>
            <a:r>
              <a:rPr spc="-55" dirty="0"/>
              <a:t> </a:t>
            </a:r>
            <a:r>
              <a:rPr spc="-5" dirty="0"/>
              <a:t>Adresleri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2377"/>
            <a:ext cx="7854315" cy="40265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Her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internet adresinin ilk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kısmı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bulunduğu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domain’in network adresini,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son kısmı ise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makinenin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(host)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numarasını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verecek  şekilde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ikiye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bölünür.</a:t>
            </a:r>
            <a:endParaRPr sz="3200">
              <a:latin typeface="Arial"/>
              <a:cs typeface="Arial"/>
            </a:endParaRPr>
          </a:p>
          <a:p>
            <a:pPr marL="355600" marR="4762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Bir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 ağında bulunan makinelerin  miktarına göre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makine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numarası için  ayrılan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kısmın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daha büyük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veya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daha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küçük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olması</a:t>
            </a:r>
            <a:r>
              <a:rPr sz="3200" spc="-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gerekebilir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29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70" dirty="0"/>
              <a:t> </a:t>
            </a:r>
            <a:r>
              <a:rPr spc="-5" dirty="0"/>
              <a:t>PROTOKOLÜ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3990975" cy="3525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Protokol, ağın farklı  parçalarının birbiriyle  nasıl etkileşimde ve  iletişimde bulunacağını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belirler.</a:t>
            </a:r>
            <a:endParaRPr sz="2800">
              <a:latin typeface="Arial"/>
              <a:cs typeface="Arial"/>
            </a:endParaRPr>
          </a:p>
          <a:p>
            <a:pPr marL="355600" marR="45085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Standartlar ise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her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üreticinin uyduğu ortak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tanımlamalardır.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37532" y="1659635"/>
            <a:ext cx="4506467" cy="44500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Internet</a:t>
            </a:r>
            <a:r>
              <a:rPr spc="-55" dirty="0"/>
              <a:t> </a:t>
            </a:r>
            <a:r>
              <a:rPr spc="-5" dirty="0"/>
              <a:t>Adresleri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381000" y="1180041"/>
            <a:ext cx="7926070" cy="50025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38989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Bu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domain adreslerinin dağıtımı NIC  (Network Information Center) tarafından  yapılır, daha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sonra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her domain sahip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olduğu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adresi kendi ihtiyaçlarına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göre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parçalayarak</a:t>
            </a:r>
            <a:r>
              <a:rPr sz="3200" spc="-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dağıtabilir.</a:t>
            </a:r>
            <a:endParaRPr sz="3200" dirty="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Bilgisayarlar birbirlerini IP numaralarından  tanırlar. İnsanların aklında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kolay kalsın ve  hiyerarşik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yapılanma rahat yapılsın diye 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bunlar alt ağlar,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makine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adları gibi  isimlendirmelere tabi</a:t>
            </a:r>
            <a:r>
              <a:rPr sz="3200" spc="-2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tutulurlar.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30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Internet</a:t>
            </a:r>
            <a:r>
              <a:rPr spc="-55" dirty="0"/>
              <a:t> </a:t>
            </a:r>
            <a:r>
              <a:rPr spc="-5" dirty="0"/>
              <a:t>Adresleri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2377"/>
            <a:ext cx="8057515" cy="30511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Yukarda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görüldüğü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gibi, internete bağlı her 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bilgisayarın (teorik olarak) bir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IP </a:t>
            </a:r>
            <a:r>
              <a:rPr sz="3200" spc="-10" dirty="0">
                <a:solidFill>
                  <a:srgbClr val="1A1A6F"/>
                </a:solidFill>
                <a:latin typeface="Arial"/>
                <a:cs typeface="Arial"/>
              </a:rPr>
              <a:t>numarası 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ve o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numaraya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karşılık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gelen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de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bir gerçek  adı vardır.</a:t>
            </a:r>
            <a:endParaRPr sz="3200">
              <a:latin typeface="Arial"/>
              <a:cs typeface="Arial"/>
            </a:endParaRPr>
          </a:p>
          <a:p>
            <a:pPr marL="355600" marR="1195705" indent="-342900">
              <a:lnSpc>
                <a:spcPct val="100000"/>
              </a:lnSpc>
              <a:spcBef>
                <a:spcPts val="775"/>
              </a:spcBef>
              <a:buSzPct val="96875"/>
              <a:buFont typeface="Wingdings"/>
              <a:buChar char=""/>
              <a:tabLst>
                <a:tab pos="376555" algn="l"/>
              </a:tabLst>
            </a:pP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İki mekanizma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arasındaki  dönüştürmelerden </a:t>
            </a:r>
            <a:r>
              <a:rPr sz="3200" dirty="0">
                <a:solidFill>
                  <a:srgbClr val="1A1A6F"/>
                </a:solidFill>
                <a:latin typeface="Arial"/>
                <a:cs typeface="Arial"/>
              </a:rPr>
              <a:t>DNS</a:t>
            </a:r>
            <a:r>
              <a:rPr sz="3200" spc="-7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3200" spc="-5" dirty="0">
                <a:solidFill>
                  <a:srgbClr val="1A1A6F"/>
                </a:solidFill>
                <a:latin typeface="Arial"/>
                <a:cs typeface="Arial"/>
              </a:rPr>
              <a:t>sorumludur.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31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Ağ Temelleri Ders Modülleri– MEGEP MEB (2011)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12700">
              <a:lnSpc>
                <a:spcPts val="1425"/>
              </a:lnSpc>
            </a:pPr>
            <a:r>
              <a:rPr lang="tr-TR" smtClean="0"/>
              <a:t>AÜ</a:t>
            </a:r>
            <a:r>
              <a:rPr lang="tr-TR" spc="-75" smtClean="0"/>
              <a:t> N</a:t>
            </a:r>
            <a:r>
              <a:rPr lang="tr-TR" spc="-10" smtClean="0"/>
              <a:t>MYO</a:t>
            </a:r>
            <a:endParaRPr lang="tr-TR" spc="-1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pPr/>
              <a:t>32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65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70" dirty="0"/>
              <a:t> </a:t>
            </a:r>
            <a:r>
              <a:rPr spc="-5" dirty="0"/>
              <a:t>PROTOKOLÜ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8006715" cy="4464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Verinin ağ içerisinde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yerden başka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yere  hareket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etmesi için ağ içerisindeki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tüm cihazların  aynı dili konuşması veya protokolü kullanması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çok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 önemlidir.</a:t>
            </a:r>
            <a:endParaRPr sz="2800">
              <a:latin typeface="Arial"/>
              <a:cs typeface="Arial"/>
            </a:endParaRPr>
          </a:p>
          <a:p>
            <a:pPr marL="355600" marR="9652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Protokol,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ağ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içerisindeki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iletişimi sağlıklı bir  şekilde yapmak için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gereken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kuralların</a:t>
            </a:r>
            <a:r>
              <a:rPr sz="2800" spc="4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5" dirty="0">
                <a:solidFill>
                  <a:srgbClr val="1A1A6F"/>
                </a:solidFill>
                <a:latin typeface="Arial"/>
                <a:cs typeface="Arial"/>
              </a:rPr>
              <a:t>tümüdür.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Protokol, bir iletişim sürecinde,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internet</a:t>
            </a:r>
            <a:endParaRPr sz="2800">
              <a:latin typeface="Arial"/>
              <a:cs typeface="Arial"/>
            </a:endParaRPr>
          </a:p>
          <a:p>
            <a:pPr marL="355600" marR="223520">
              <a:lnSpc>
                <a:spcPct val="100000"/>
              </a:lnSpc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bağlantısını sağlayan noktalar arasındaki, gidip  gelen mesajlaşmayı düzenleyen kurallar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dizisidir.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70" dirty="0"/>
              <a:t> </a:t>
            </a:r>
            <a:r>
              <a:rPr spc="-5" dirty="0"/>
              <a:t>PROTOKOLÜ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8023859" cy="4464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Bir ağ içerisinde aynı anda birden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protokol  kullanılıyor olabilir; çünkü işletim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sistemleri,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protokol kümesi farklı olan birçok bilgisayar, aynı  anda ağda bulunabilir ve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hepsinin birbirleriyle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iletişimde bulunması</a:t>
            </a:r>
            <a:r>
              <a:rPr sz="2800" spc="2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gerekebilir.</a:t>
            </a:r>
            <a:endParaRPr sz="2800">
              <a:latin typeface="Arial"/>
              <a:cs typeface="Arial"/>
            </a:endParaRPr>
          </a:p>
          <a:p>
            <a:pPr marL="355600" marR="2122805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Hâli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hazırda birçok protokol kümesi  geliştirilmiştir.</a:t>
            </a:r>
            <a:endParaRPr sz="2800">
              <a:latin typeface="Arial"/>
              <a:cs typeface="Arial"/>
            </a:endParaRPr>
          </a:p>
          <a:p>
            <a:pPr marL="355600" marR="391795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Bunlardan bazıları yalnızca onu geliştiren  üreticiler tarafından kullanılırken, bir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çoğu açık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sistem hâline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gelmiştir.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5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70" dirty="0"/>
              <a:t> </a:t>
            </a:r>
            <a:r>
              <a:rPr spc="-5" dirty="0"/>
              <a:t>PROTOKOLÜ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748270" cy="173291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Örneğin DECnet, IPX,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SNA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XNS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protokol  kümeleri sırasıyla Digital,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Novell, IBM ve Xerox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firmaları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tarafından geliştirilmişlerdir ve yine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bu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firmalar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tarafından</a:t>
            </a:r>
            <a:r>
              <a:rPr sz="28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kullanılmaktadır.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94688" y="3429000"/>
            <a:ext cx="1889760" cy="2406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12335" y="3419855"/>
            <a:ext cx="2901695" cy="23530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70" dirty="0"/>
              <a:t> </a:t>
            </a:r>
            <a:r>
              <a:rPr spc="-5" dirty="0"/>
              <a:t>PROTOKOLÜ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568565" cy="3525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283845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TCP/IP gibi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bazı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protokol kümeleri ise bütün  üreticiler tarafından desteklenen,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tartışılmaz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genel standart</a:t>
            </a:r>
            <a:r>
              <a:rPr sz="28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olmuştur.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Başta internet olmak üzere,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farklı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teknolojilere  sahip ağların olması, bağımsız</a:t>
            </a:r>
            <a:r>
              <a:rPr sz="28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olarak</a:t>
            </a:r>
            <a:endParaRPr sz="2800">
              <a:latin typeface="Arial"/>
              <a:cs typeface="Arial"/>
            </a:endParaRPr>
          </a:p>
          <a:p>
            <a:pPr marL="355600" marR="654050" algn="just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yönetilmesi ve geliştirilmesi gibi özellikleri  TCP/IP protokolünün en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yaygın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kullanılan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protokol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olmasına neden</a:t>
            </a:r>
            <a:r>
              <a:rPr sz="2800" spc="3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olmuştur.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7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70" dirty="0"/>
              <a:t> </a:t>
            </a:r>
            <a:r>
              <a:rPr spc="-5" dirty="0"/>
              <a:t>PROTOKOLÜ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6949"/>
            <a:ext cx="4619625" cy="38309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Aslında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TCP/IP protokolü</a:t>
            </a:r>
            <a:r>
              <a:rPr sz="2400" spc="15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diye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adlandırmak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doğru</a:t>
            </a:r>
            <a:r>
              <a:rPr sz="24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değildir.</a:t>
            </a:r>
            <a:endParaRPr sz="2400">
              <a:latin typeface="Arial"/>
              <a:cs typeface="Arial"/>
            </a:endParaRPr>
          </a:p>
          <a:p>
            <a:pPr marL="355600" marR="685800" indent="-342900">
              <a:lnSpc>
                <a:spcPct val="100000"/>
              </a:lnSpc>
              <a:spcBef>
                <a:spcPts val="575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Çünkü TCP/IP,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çok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sayıda 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protokol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ve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yardımcı  programlardan oluşan bir  protokol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kümesidir.</a:t>
            </a:r>
            <a:endParaRPr sz="2400">
              <a:latin typeface="Arial"/>
              <a:cs typeface="Arial"/>
            </a:endParaRPr>
          </a:p>
          <a:p>
            <a:pPr marL="355600" marR="421005" indent="-342900">
              <a:lnSpc>
                <a:spcPct val="100000"/>
              </a:lnSpc>
              <a:spcBef>
                <a:spcPts val="580"/>
              </a:spcBef>
              <a:buFont typeface="Wingdings"/>
              <a:buChar char=""/>
              <a:tabLst>
                <a:tab pos="356235" algn="l"/>
              </a:tabLst>
            </a:pP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Bu protokoller birbirleriyle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iletişim içinde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bulunan gerek 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donanım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gerekse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yazılımlar  arasında</a:t>
            </a:r>
            <a:r>
              <a:rPr sz="2400" spc="1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oluşur.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20841" y="1860054"/>
            <a:ext cx="3982211" cy="2904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8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TCP/IP</a:t>
            </a:r>
            <a:r>
              <a:rPr spc="-70" dirty="0"/>
              <a:t> </a:t>
            </a:r>
            <a:r>
              <a:rPr spc="-5" dirty="0"/>
              <a:t>PROTOKOLÜ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</a:pPr>
            <a:r>
              <a:rPr lang="tr-TR" smtClean="0"/>
              <a:t>A.Ü. NMYO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395424"/>
            <a:ext cx="7954009" cy="4135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91694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İletişimin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gerçekleşmesi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için her öğenin </a:t>
            </a:r>
            <a:r>
              <a:rPr sz="2800" spc="-10" dirty="0">
                <a:solidFill>
                  <a:srgbClr val="1A1A6F"/>
                </a:solidFill>
                <a:latin typeface="Arial"/>
                <a:cs typeface="Arial"/>
              </a:rPr>
              <a:t>bu 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protokolü kabul etmiş ve uyguluyor olması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gerekir.</a:t>
            </a:r>
            <a:endParaRPr sz="2800">
              <a:latin typeface="Arial"/>
              <a:cs typeface="Arial"/>
            </a:endParaRPr>
          </a:p>
          <a:p>
            <a:pPr marL="355600" marR="267970" indent="-342900">
              <a:lnSpc>
                <a:spcPct val="100000"/>
              </a:lnSpc>
              <a:spcBef>
                <a:spcPts val="675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TCP/IP de bu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şekilde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oluşan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yüzden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fazla bilgi  iletişim protokolün toplandığı bir protokoller  </a:t>
            </a:r>
            <a:r>
              <a:rPr sz="2800" dirty="0">
                <a:solidFill>
                  <a:srgbClr val="1A1A6F"/>
                </a:solidFill>
                <a:latin typeface="Arial"/>
                <a:cs typeface="Arial"/>
              </a:rPr>
              <a:t>ailesidir.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80"/>
              </a:spcBef>
              <a:buFont typeface="Wingdings"/>
              <a:buChar char=""/>
              <a:tabLst>
                <a:tab pos="356235" algn="l"/>
              </a:tabLst>
            </a:pP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Bunlardan en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önemlileri</a:t>
            </a:r>
            <a:endParaRPr sz="28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590"/>
              </a:spcBef>
              <a:tabLst>
                <a:tab pos="75628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TCP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(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Transmission Control Protocol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)</a:t>
            </a:r>
            <a:r>
              <a:rPr sz="2400" spc="5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ve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655"/>
              </a:spcBef>
              <a:tabLst>
                <a:tab pos="840105" algn="l"/>
              </a:tabLst>
            </a:pPr>
            <a:r>
              <a:rPr sz="1200" dirty="0">
                <a:solidFill>
                  <a:srgbClr val="3067D2"/>
                </a:solidFill>
                <a:latin typeface="Wingdings 2"/>
                <a:cs typeface="Wingdings 2"/>
              </a:rPr>
              <a:t></a:t>
            </a:r>
            <a:r>
              <a:rPr sz="1200" dirty="0">
                <a:solidFill>
                  <a:srgbClr val="3067D2"/>
                </a:solidFill>
                <a:latin typeface="Times New Roman"/>
                <a:cs typeface="Times New Roman"/>
              </a:rPr>
              <a:t>	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IP (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Internet </a:t>
            </a:r>
            <a:r>
              <a:rPr sz="2400" dirty="0">
                <a:solidFill>
                  <a:srgbClr val="1A1A6F"/>
                </a:solidFill>
                <a:latin typeface="Arial"/>
                <a:cs typeface="Arial"/>
              </a:rPr>
              <a:t>Protokol ) </a:t>
            </a:r>
            <a:r>
              <a:rPr sz="2400" spc="-10" dirty="0">
                <a:solidFill>
                  <a:srgbClr val="1A1A6F"/>
                </a:solidFill>
                <a:latin typeface="Arial"/>
                <a:cs typeface="Arial"/>
              </a:rPr>
              <a:t>olduğu </a:t>
            </a:r>
            <a:r>
              <a:rPr sz="2400" spc="-5" dirty="0">
                <a:solidFill>
                  <a:srgbClr val="1A1A6F"/>
                </a:solidFill>
                <a:latin typeface="Arial"/>
                <a:cs typeface="Arial"/>
              </a:rPr>
              <a:t>için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bu ismi</a:t>
            </a:r>
            <a:r>
              <a:rPr sz="2800" spc="40" dirty="0">
                <a:solidFill>
                  <a:srgbClr val="1A1A6F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1A1A6F"/>
                </a:solidFill>
                <a:latin typeface="Arial"/>
                <a:cs typeface="Arial"/>
              </a:rPr>
              <a:t>almıştır.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9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D8215618-A6B4-4840-A8AF-6A1674FE9DCA}" vid="{CF697EED-BB01-4411-A691-07731E57A95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12</TotalTime>
  <Words>1227</Words>
  <Application>Microsoft Office PowerPoint</Application>
  <PresentationFormat>Ekran Gösterisi (4:3)</PresentationFormat>
  <Paragraphs>194</Paragraphs>
  <Slides>32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32</vt:i4>
      </vt:variant>
    </vt:vector>
  </HeadingPairs>
  <TitlesOfParts>
    <vt:vector size="38" baseType="lpstr">
      <vt:lpstr>Arial</vt:lpstr>
      <vt:lpstr>Calibri</vt:lpstr>
      <vt:lpstr>Times New Roman</vt:lpstr>
      <vt:lpstr>Wingdings</vt:lpstr>
      <vt:lpstr>Wingdings 2</vt:lpstr>
      <vt:lpstr>NMYO</vt:lpstr>
      <vt:lpstr>TCP/IP’E GİRİŞ</vt:lpstr>
      <vt:lpstr>TCP/IP PROTOKOLÜ</vt:lpstr>
      <vt:lpstr>TCP/IP PROTOKOLÜ</vt:lpstr>
      <vt:lpstr>TCP/IP PROTOKOLÜ</vt:lpstr>
      <vt:lpstr>TCP/IP PROTOKOLÜ</vt:lpstr>
      <vt:lpstr>TCP/IP PROTOKOLÜ</vt:lpstr>
      <vt:lpstr>TCP/IP PROTOKOLÜ</vt:lpstr>
      <vt:lpstr>TCP/IP PROTOKOLÜ</vt:lpstr>
      <vt:lpstr>TCP/IP PROTOKOLÜ</vt:lpstr>
      <vt:lpstr>TCP/IP PROTOKOLÜ</vt:lpstr>
      <vt:lpstr>TCP/IP PROTOKOLÜ</vt:lpstr>
      <vt:lpstr>TCP/IP PROTOKOLÜ</vt:lpstr>
      <vt:lpstr>TCP/IP PROTOKOLÜ</vt:lpstr>
      <vt:lpstr>TCP/IP Katmanları</vt:lpstr>
      <vt:lpstr>TCP/IP Katmanları</vt:lpstr>
      <vt:lpstr>TCP/IP Katmanları</vt:lpstr>
      <vt:lpstr>TCP/IP Katmanları</vt:lpstr>
      <vt:lpstr>TCP/IP Katmanları</vt:lpstr>
      <vt:lpstr>TCP/IP Katmanları</vt:lpstr>
      <vt:lpstr>TCP/IP Katmanları</vt:lpstr>
      <vt:lpstr>TCP/IP Katmanları</vt:lpstr>
      <vt:lpstr>TCP/IP Katmanları</vt:lpstr>
      <vt:lpstr>TCP/IP Katmanları</vt:lpstr>
      <vt:lpstr>TCP/IP Katmanları</vt:lpstr>
      <vt:lpstr>TCP/IP Katmanları</vt:lpstr>
      <vt:lpstr>Internet Adresleri</vt:lpstr>
      <vt:lpstr>Internet Adresleri</vt:lpstr>
      <vt:lpstr>Internet Adresleri</vt:lpstr>
      <vt:lpstr>Internet Adresleri</vt:lpstr>
      <vt:lpstr>Internet Adresleri</vt:lpstr>
      <vt:lpstr>Internet Adresleri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Gln</dc:creator>
  <cp:lastModifiedBy>Windows Kullanıcısı</cp:lastModifiedBy>
  <cp:revision>4</cp:revision>
  <dcterms:created xsi:type="dcterms:W3CDTF">2019-02-08T10:35:08Z</dcterms:created>
  <dcterms:modified xsi:type="dcterms:W3CDTF">2020-01-29T10:27:13Z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2017-11-28T00:00:00Z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2019-02-08T00:00:00Z</vt:filetime>
  </property>
</Properties>
</file>