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4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9144000" cy="6858000" type="screen4x3"/>
  <p:notesSz cx="9144000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455" autoAdjust="0"/>
  </p:normalViewPr>
  <p:slideViewPr>
    <p:cSldViewPr>
      <p:cViewPr varScale="1">
        <p:scale>
          <a:sx n="112" d="100"/>
          <a:sy n="112" d="100"/>
        </p:scale>
        <p:origin x="1506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795E2D-63A1-4980-8089-9FABDBBC5133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3DBA86-7272-4D55-B3D0-ABD44CCED7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4810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9144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9144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3810000"/>
            <a:ext cx="7543800" cy="515112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2400" b="0" spc="-38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350" cap="all" spc="15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tr-TR" dirty="0" smtClean="0"/>
              <a:t>ÖĞR.GÖR. SALİH ERDURUCAN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02ACDE7-B38F-448B-A812-984E7BCDD73A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8544" y="826687"/>
            <a:ext cx="1145876" cy="1154513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2926709" y="1051996"/>
            <a:ext cx="40836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ÜNİVERSİTESİ</a:t>
            </a:r>
          </a:p>
          <a:p>
            <a:pPr algn="ctr"/>
            <a:r>
              <a:rPr lang="tr-TR" sz="24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24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24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429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2CACC91-63B1-4B6A-BA12-6FE4658199E9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83628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F81A9BF-6F9D-43C8-B358-857C1AD301AB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8983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Boş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1A1A6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rgbClr val="002060"/>
                </a:solidFill>
              </a:defRPr>
            </a:lvl1pPr>
          </a:lstStyle>
          <a:p>
            <a:fld id="{095216D3-71D8-40CC-86C5-38C6BCF548FE}" type="datetime1">
              <a:rPr lang="en-US" smtClean="0"/>
              <a:t>1/29/2020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rgbClr val="002060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39834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Yalnızca Başlı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tr-TR" smtClean="0"/>
              <a:t>Asıl başlık stili için tıklatın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1A1A6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EB7B7-E67C-4BFE-8E0F-6D7A4D299A3B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2852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6605"/>
            <a:ext cx="7985760" cy="627796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31A4F76-D61F-4020-A983-CE2329596E23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650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27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350" cap="all" spc="1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A896F0AA-7A69-4EF7-95C1-92AB44F5EB22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0213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0494D8E-1039-42A4-B936-742591E5240D}" type="datetime1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2219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B74692-C77B-43A6-9824-1F447246C970}" type="datetime1">
              <a:rPr lang="en-US" smtClean="0"/>
              <a:t>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726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C841DB-D1CA-4EFB-BEC0-2A927B2EB96A}" type="datetime1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4227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79490E8-A7E4-4BEC-9147-383BFFAC3C4E}" type="datetime1">
              <a:rPr lang="en-US" smtClean="0"/>
              <a:t>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8838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1548497C-B85D-484D-9BDD-EAFE3FC5333C}" type="datetime1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66563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4948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068FF8D-C00C-4CB8-8661-77C456EBAFEE}" type="datetime1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75209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86605"/>
            <a:ext cx="8382000" cy="6277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066800"/>
            <a:ext cx="8382000" cy="480229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77919901-B5F7-4C7F-BBF7-8FABA1840B0C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381000" y="914400"/>
            <a:ext cx="7917180" cy="1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9575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2700" kern="1200" spc="-38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8343900" y="0"/>
            <a:ext cx="0" cy="1752600"/>
          </a:xfrm>
          <a:custGeom>
            <a:avLst/>
            <a:gdLst/>
            <a:ahLst/>
            <a:cxnLst/>
            <a:rect l="l" t="t" r="r" b="b"/>
            <a:pathLst>
              <a:path h="1752600">
                <a:moveTo>
                  <a:pt x="0" y="0"/>
                </a:moveTo>
                <a:lnTo>
                  <a:pt x="0" y="1752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7892542" y="1814271"/>
            <a:ext cx="1017269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2060"/>
                </a:solidFill>
                <a:latin typeface="Arial"/>
                <a:cs typeface="Arial"/>
              </a:rPr>
              <a:t>10.Hafta</a:t>
            </a:r>
            <a:endParaRPr sz="200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8" name="Unvan 17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IP </a:t>
            </a:r>
            <a:r>
              <a:rPr lang="tr-TR" dirty="0" smtClean="0"/>
              <a:t>ADRESLEME</a:t>
            </a:r>
            <a:endParaRPr lang="tr-TR" dirty="0"/>
          </a:p>
        </p:txBody>
      </p:sp>
      <p:sp>
        <p:nvSpPr>
          <p:cNvPr id="19" name="Alt Başlık 1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Nbp112 </a:t>
            </a:r>
            <a:r>
              <a:rPr lang="tr-TR">
                <a:solidFill>
                  <a:schemeClr val="accent1">
                    <a:lumMod val="75000"/>
                  </a:schemeClr>
                </a:solidFill>
              </a:rPr>
              <a:t>ağ </a:t>
            </a:r>
            <a:r>
              <a:rPr lang="tr-TR" smtClean="0">
                <a:solidFill>
                  <a:schemeClr val="accent1">
                    <a:lumMod val="75000"/>
                  </a:schemeClr>
                </a:solidFill>
              </a:rPr>
              <a:t>temelleri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" name="Altbilgi Yer Tutucusu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21" name="Slayt Numarası Yer Tutucusu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Ip</a:t>
            </a:r>
            <a:r>
              <a:rPr spc="-85" dirty="0"/>
              <a:t> </a:t>
            </a:r>
            <a:r>
              <a:rPr dirty="0"/>
              <a:t>Yapısı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993444" y="1316393"/>
            <a:ext cx="7333615" cy="3435350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25"/>
              </a:spcBef>
              <a:tabLst>
                <a:tab pos="299085" algn="l"/>
              </a:tabLst>
            </a:pPr>
            <a:r>
              <a:rPr sz="1300" spc="-5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300" spc="-5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600" b="1" spc="-5" dirty="0">
                <a:solidFill>
                  <a:srgbClr val="1A1A6F"/>
                </a:solidFill>
                <a:latin typeface="Arial"/>
                <a:cs typeface="Arial"/>
              </a:rPr>
              <a:t>Bayrak </a:t>
            </a:r>
            <a:r>
              <a:rPr sz="2600" b="1" dirty="0">
                <a:solidFill>
                  <a:srgbClr val="1A1A6F"/>
                </a:solidFill>
                <a:latin typeface="Arial"/>
                <a:cs typeface="Arial"/>
              </a:rPr>
              <a:t>bitleri</a:t>
            </a:r>
            <a:r>
              <a:rPr sz="2600" b="1" spc="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1A1A6F"/>
                </a:solidFill>
                <a:latin typeface="Arial"/>
                <a:cs typeface="Arial"/>
              </a:rPr>
              <a:t>(Flags):</a:t>
            </a:r>
            <a:endParaRPr sz="2600">
              <a:latin typeface="Arial"/>
              <a:cs typeface="Arial"/>
            </a:endParaRPr>
          </a:p>
          <a:p>
            <a:pPr marL="299085" marR="208279" indent="-287020" algn="just">
              <a:lnSpc>
                <a:spcPct val="100000"/>
              </a:lnSpc>
              <a:spcBef>
                <a:spcPts val="630"/>
              </a:spcBef>
            </a:pPr>
            <a:r>
              <a:rPr sz="1300" spc="-5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300" spc="-5" dirty="0">
                <a:solidFill>
                  <a:srgbClr val="3067D2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Eğer 1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ise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gönderilen verinin tek datagramdan  oluştuğu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anlaşılır; alıcıya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başkası yok bekleme 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anlamında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mesaj</a:t>
            </a:r>
            <a:r>
              <a:rPr sz="2600" spc="-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iletir.</a:t>
            </a:r>
            <a:endParaRPr sz="2600">
              <a:latin typeface="Arial"/>
              <a:cs typeface="Arial"/>
            </a:endParaRPr>
          </a:p>
          <a:p>
            <a:pPr marL="299085" marR="5080" indent="-287020">
              <a:lnSpc>
                <a:spcPct val="100000"/>
              </a:lnSpc>
              <a:spcBef>
                <a:spcPts val="625"/>
              </a:spcBef>
              <a:tabLst>
                <a:tab pos="299085" algn="l"/>
              </a:tabLst>
            </a:pPr>
            <a:r>
              <a:rPr sz="1300" spc="-5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300" spc="-5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İkinci bayraksa (M biti, More Fragment), 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parçalanıp birçok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datagram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hâlinde gönderilen 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verinin en </a:t>
            </a:r>
            <a:r>
              <a:rPr sz="2600" spc="5" dirty="0">
                <a:solidFill>
                  <a:srgbClr val="1A1A6F"/>
                </a:solidFill>
                <a:latin typeface="Arial"/>
                <a:cs typeface="Arial"/>
              </a:rPr>
              <a:t>son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olduğunu belirtir.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Üçüncüsü, saklı  tutulmuştur.</a:t>
            </a:r>
            <a:endParaRPr sz="26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10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Ip</a:t>
            </a:r>
            <a:r>
              <a:rPr spc="-85" dirty="0"/>
              <a:t> </a:t>
            </a:r>
            <a:r>
              <a:rPr dirty="0"/>
              <a:t>Yapısı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993444" y="1395425"/>
            <a:ext cx="7440930" cy="406907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marR="407670" indent="-287020">
              <a:lnSpc>
                <a:spcPct val="100000"/>
              </a:lnSpc>
              <a:spcBef>
                <a:spcPts val="105"/>
              </a:spcBef>
              <a:tabLst>
                <a:tab pos="299085" algn="l"/>
              </a:tabLst>
            </a:pPr>
            <a:r>
              <a:rPr sz="1300" spc="-5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300" spc="-5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600" b="1" spc="5" dirty="0">
                <a:solidFill>
                  <a:srgbClr val="1A1A6F"/>
                </a:solidFill>
                <a:latin typeface="Arial"/>
                <a:cs typeface="Arial"/>
              </a:rPr>
              <a:t>Yaşam </a:t>
            </a:r>
            <a:r>
              <a:rPr sz="2600" b="1" spc="-5" dirty="0">
                <a:solidFill>
                  <a:srgbClr val="1A1A6F"/>
                </a:solidFill>
                <a:latin typeface="Arial"/>
                <a:cs typeface="Arial"/>
              </a:rPr>
              <a:t>süresi </a:t>
            </a:r>
            <a:r>
              <a:rPr sz="2600" b="1" dirty="0">
                <a:solidFill>
                  <a:srgbClr val="1A1A6F"/>
                </a:solidFill>
                <a:latin typeface="Arial"/>
                <a:cs typeface="Arial"/>
              </a:rPr>
              <a:t>(Time to Live):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Bilginin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ağ  üzerinde ne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kadar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dolaştığını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gösterir. Yaşam  süresi değeri,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bilginin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geçtiği her sistemde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bir  azalır; sıfıra ulaşırsa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kaybolmuş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olduğu  varsayılarak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ağdan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çıkarılır.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Bu durum sonsuz 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döngülerin oluşmasını</a:t>
            </a:r>
            <a:r>
              <a:rPr sz="2600" spc="-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engeller.</a:t>
            </a:r>
            <a:endParaRPr sz="2600">
              <a:latin typeface="Arial"/>
              <a:cs typeface="Arial"/>
            </a:endParaRPr>
          </a:p>
          <a:p>
            <a:pPr marL="299085" marR="5080" indent="-287020">
              <a:lnSpc>
                <a:spcPct val="100000"/>
              </a:lnSpc>
              <a:spcBef>
                <a:spcPts val="630"/>
              </a:spcBef>
              <a:tabLst>
                <a:tab pos="299085" algn="l"/>
              </a:tabLst>
            </a:pPr>
            <a:r>
              <a:rPr sz="1300" spc="-5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300" spc="-5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600" b="1" dirty="0">
                <a:solidFill>
                  <a:srgbClr val="1A1A6F"/>
                </a:solidFill>
                <a:latin typeface="Arial"/>
                <a:cs typeface="Arial"/>
              </a:rPr>
              <a:t>Protokol (Protocol):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Hangi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ulaşım protokolünün  kullanıldığını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gösterir.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Alıcı tarafın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IP katmanı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bu 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alana bakarak paketin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bir üstünde bulunan  protokollerden hangisine iletileceğini</a:t>
            </a:r>
            <a:r>
              <a:rPr sz="2600" spc="-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anlar.</a:t>
            </a:r>
            <a:endParaRPr sz="26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11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Ip</a:t>
            </a:r>
            <a:r>
              <a:rPr spc="-85" dirty="0"/>
              <a:t> </a:t>
            </a:r>
            <a:r>
              <a:rPr dirty="0"/>
              <a:t>Yapısı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993444" y="1395424"/>
            <a:ext cx="7567930" cy="4464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99085" algn="l"/>
              </a:tabLst>
            </a:pPr>
            <a:r>
              <a:rPr sz="1400" spc="5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400" spc="5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800" b="1" spc="-5" dirty="0">
                <a:solidFill>
                  <a:srgbClr val="1A1A6F"/>
                </a:solidFill>
                <a:latin typeface="Arial"/>
                <a:cs typeface="Arial"/>
              </a:rPr>
              <a:t>Başlık </a:t>
            </a:r>
            <a:r>
              <a:rPr sz="2800" b="1" spc="-10" dirty="0">
                <a:solidFill>
                  <a:srgbClr val="1A1A6F"/>
                </a:solidFill>
                <a:latin typeface="Arial"/>
                <a:cs typeface="Arial"/>
              </a:rPr>
              <a:t>kontrolü </a:t>
            </a:r>
            <a:r>
              <a:rPr sz="2800" b="1" dirty="0">
                <a:solidFill>
                  <a:srgbClr val="1A1A6F"/>
                </a:solidFill>
                <a:latin typeface="Arial"/>
                <a:cs typeface="Arial"/>
              </a:rPr>
              <a:t>(Header</a:t>
            </a:r>
            <a:r>
              <a:rPr sz="2800" b="1" spc="6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1A1A6F"/>
                </a:solidFill>
                <a:latin typeface="Arial"/>
                <a:cs typeface="Arial"/>
              </a:rPr>
              <a:t>Checksum):</a:t>
            </a:r>
            <a:endParaRPr sz="2800">
              <a:latin typeface="Arial"/>
              <a:cs typeface="Arial"/>
            </a:endParaRPr>
          </a:p>
          <a:p>
            <a:pPr marL="299085" marR="59055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Gönderilen bilgide hata olup olmadığı kontrol  edilir. Eğer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paket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hatalı bir başlığa sahipse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bu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paket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yok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 edilir.</a:t>
            </a:r>
            <a:endParaRPr sz="2800">
              <a:latin typeface="Arial"/>
              <a:cs typeface="Arial"/>
            </a:endParaRPr>
          </a:p>
          <a:p>
            <a:pPr marL="299085" marR="5080" indent="-287020">
              <a:lnSpc>
                <a:spcPct val="100000"/>
              </a:lnSpc>
              <a:spcBef>
                <a:spcPts val="675"/>
              </a:spcBef>
              <a:tabLst>
                <a:tab pos="299085" algn="l"/>
              </a:tabLst>
            </a:pPr>
            <a:r>
              <a:rPr sz="14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4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800" b="1" spc="-10" dirty="0">
                <a:solidFill>
                  <a:srgbClr val="1A1A6F"/>
                </a:solidFill>
                <a:latin typeface="Arial"/>
                <a:cs typeface="Arial"/>
              </a:rPr>
              <a:t>Kaynak </a:t>
            </a:r>
            <a:r>
              <a:rPr sz="2800" b="1" spc="-5" dirty="0">
                <a:solidFill>
                  <a:srgbClr val="1A1A6F"/>
                </a:solidFill>
                <a:latin typeface="Arial"/>
                <a:cs typeface="Arial"/>
              </a:rPr>
              <a:t>adresi (Gönderici IP Adresi-Source  Address):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Bilginin hangi adresten  gönderildiğini</a:t>
            </a:r>
            <a:r>
              <a:rPr sz="2800" spc="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belirtir.</a:t>
            </a:r>
            <a:endParaRPr sz="2800">
              <a:latin typeface="Arial"/>
              <a:cs typeface="Arial"/>
            </a:endParaRPr>
          </a:p>
          <a:p>
            <a:pPr marL="299085" marR="78105" indent="-287020">
              <a:lnSpc>
                <a:spcPct val="100000"/>
              </a:lnSpc>
              <a:spcBef>
                <a:spcPts val="675"/>
              </a:spcBef>
              <a:tabLst>
                <a:tab pos="299085" algn="l"/>
              </a:tabLst>
            </a:pPr>
            <a:r>
              <a:rPr sz="14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4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800" b="1" spc="-5" dirty="0">
                <a:solidFill>
                  <a:srgbClr val="1A1A6F"/>
                </a:solidFill>
                <a:latin typeface="Arial"/>
                <a:cs typeface="Arial"/>
              </a:rPr>
              <a:t>Varış adresi </a:t>
            </a:r>
            <a:r>
              <a:rPr sz="2800" b="1" dirty="0">
                <a:solidFill>
                  <a:srgbClr val="1A1A6F"/>
                </a:solidFill>
                <a:latin typeface="Arial"/>
                <a:cs typeface="Arial"/>
              </a:rPr>
              <a:t>(Destination </a:t>
            </a:r>
            <a:r>
              <a:rPr sz="2800" b="1" spc="-5" dirty="0">
                <a:solidFill>
                  <a:srgbClr val="1A1A6F"/>
                </a:solidFill>
                <a:latin typeface="Arial"/>
                <a:cs typeface="Arial"/>
              </a:rPr>
              <a:t>Address):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Bilginin  gönderildiği yerin adresini yani hedef adresi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belirtir.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12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Ip</a:t>
            </a:r>
            <a:r>
              <a:rPr spc="-85" dirty="0"/>
              <a:t> </a:t>
            </a:r>
            <a:r>
              <a:rPr dirty="0"/>
              <a:t>Yapısı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>
            <a:spLocks noGrp="1"/>
          </p:cNvSpPr>
          <p:nvPr>
            <p:ph idx="4294967295"/>
          </p:nvPr>
        </p:nvSpPr>
        <p:spPr>
          <a:xfrm>
            <a:off x="0" y="1066800"/>
            <a:ext cx="8229600" cy="4308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28980" marR="5080" indent="-342900">
              <a:lnSpc>
                <a:spcPct val="100000"/>
              </a:lnSpc>
              <a:spcBef>
                <a:spcPts val="95"/>
              </a:spcBef>
              <a:buFont typeface="Wingdings" panose="05000000000000000000" pitchFamily="2" charset="2"/>
              <a:buChar char="v"/>
              <a:tabLst>
                <a:tab pos="673735" algn="l"/>
              </a:tabLst>
            </a:pPr>
            <a:r>
              <a:rPr sz="3000" dirty="0" err="1" smtClean="0"/>
              <a:t>Seçenekler</a:t>
            </a:r>
            <a:r>
              <a:rPr sz="3000" dirty="0" smtClean="0"/>
              <a:t> </a:t>
            </a:r>
            <a:r>
              <a:rPr sz="3000" dirty="0"/>
              <a:t>(Options): Bu alan farklı amaçlar  için kullanılır. Farklı IP sürümlerine kolaylık  sağlamak için düzenlenmiştir. Sürüm 4 için  planlanan seçenekler güvenlik, kaynak  yönlendirme, yolun kaydedilmesi, zaman  bilgilerinin tutulması içindir. İlgili bilgiler</a:t>
            </a:r>
          </a:p>
          <a:p>
            <a:pPr marL="673100">
              <a:lnSpc>
                <a:spcPct val="100000"/>
              </a:lnSpc>
              <a:spcBef>
                <a:spcPts val="5"/>
              </a:spcBef>
            </a:pPr>
            <a:r>
              <a:rPr sz="3000" dirty="0"/>
              <a:t>gerektiğinde seçenekler bölümüne eklenir.</a:t>
            </a:r>
          </a:p>
          <a:p>
            <a:pPr marL="728980" marR="445770" indent="-342900">
              <a:lnSpc>
                <a:spcPct val="100000"/>
              </a:lnSpc>
              <a:spcBef>
                <a:spcPts val="675"/>
              </a:spcBef>
              <a:buFont typeface="Wingdings" panose="05000000000000000000" pitchFamily="2" charset="2"/>
              <a:buChar char="v"/>
              <a:tabLst>
                <a:tab pos="673735" algn="l"/>
              </a:tabLst>
            </a:pPr>
            <a:r>
              <a:rPr sz="3000" dirty="0" smtClean="0"/>
              <a:t>TCP/IP </a:t>
            </a:r>
            <a:r>
              <a:rPr sz="3000" dirty="0"/>
              <a:t>başlığı ve bilgi: Bir üst katmandan  gelen veriyi içerir.</a:t>
            </a: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13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Ip</a:t>
            </a:r>
            <a:r>
              <a:rPr spc="-85" dirty="0"/>
              <a:t> </a:t>
            </a:r>
            <a:r>
              <a:rPr dirty="0"/>
              <a:t>Yapısı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809865" cy="49307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410845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Ipv4 adresi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toplam 32 bittir,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8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bitlik</a:t>
            </a:r>
            <a:r>
              <a:rPr sz="3200" spc="-9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4 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bölümden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 oluşur.</a:t>
            </a:r>
            <a:endParaRPr sz="32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690"/>
              </a:spcBef>
            </a:pPr>
            <a:r>
              <a:rPr sz="2800" b="1" dirty="0">
                <a:solidFill>
                  <a:srgbClr val="1A1A6F"/>
                </a:solidFill>
                <a:latin typeface="Arial"/>
                <a:cs typeface="Arial"/>
              </a:rPr>
              <a:t>11010011.10101011.00010101.10011001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405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8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bitlik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her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bir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bölüme oktet adı</a:t>
            </a:r>
            <a:r>
              <a:rPr sz="2800" spc="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verilir.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70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adresleri ikilik (binary)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düzende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yazılır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ancak  kolay okumak ve yazmak için onluk düzene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(decimal)</a:t>
            </a:r>
            <a:r>
              <a:rPr sz="2800" spc="1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çevirilir.</a:t>
            </a:r>
            <a:endParaRPr sz="2800">
              <a:latin typeface="Arial"/>
              <a:cs typeface="Arial"/>
            </a:endParaRPr>
          </a:p>
          <a:p>
            <a:pPr marL="262255" algn="ctr">
              <a:lnSpc>
                <a:spcPct val="100000"/>
              </a:lnSpc>
              <a:spcBef>
                <a:spcPts val="680"/>
              </a:spcBef>
            </a:pPr>
            <a:r>
              <a:rPr sz="2800" b="1" dirty="0">
                <a:solidFill>
                  <a:srgbClr val="1A1A6F"/>
                </a:solidFill>
                <a:latin typeface="Arial"/>
                <a:cs typeface="Arial"/>
              </a:rPr>
              <a:t>11010011.10101011.00010101.10011001</a:t>
            </a:r>
            <a:endParaRPr sz="2800">
              <a:latin typeface="Arial"/>
              <a:cs typeface="Arial"/>
            </a:endParaRPr>
          </a:p>
          <a:p>
            <a:pPr marL="259715" algn="ctr">
              <a:lnSpc>
                <a:spcPct val="100000"/>
              </a:lnSpc>
              <a:spcBef>
                <a:spcPts val="670"/>
              </a:spcBef>
            </a:pPr>
            <a:r>
              <a:rPr sz="2800" b="1" dirty="0">
                <a:solidFill>
                  <a:srgbClr val="1A1A6F"/>
                </a:solidFill>
                <a:latin typeface="Arial"/>
                <a:cs typeface="Arial"/>
              </a:rPr>
              <a:t>201.171.21.153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548383" y="2924555"/>
            <a:ext cx="1440180" cy="433070"/>
          </a:xfrm>
          <a:custGeom>
            <a:avLst/>
            <a:gdLst/>
            <a:ahLst/>
            <a:cxnLst/>
            <a:rect l="l" t="t" r="r" b="b"/>
            <a:pathLst>
              <a:path w="1440180" h="433070">
                <a:moveTo>
                  <a:pt x="1440180" y="0"/>
                </a:moveTo>
                <a:lnTo>
                  <a:pt x="1438343" y="68397"/>
                </a:lnTo>
                <a:lnTo>
                  <a:pt x="1433226" y="127802"/>
                </a:lnTo>
                <a:lnTo>
                  <a:pt x="1425421" y="174650"/>
                </a:lnTo>
                <a:lnTo>
                  <a:pt x="1404111" y="216408"/>
                </a:lnTo>
                <a:lnTo>
                  <a:pt x="743585" y="216408"/>
                </a:lnTo>
                <a:lnTo>
                  <a:pt x="732177" y="227441"/>
                </a:lnTo>
                <a:lnTo>
                  <a:pt x="722275" y="258165"/>
                </a:lnTo>
                <a:lnTo>
                  <a:pt x="714470" y="305013"/>
                </a:lnTo>
                <a:lnTo>
                  <a:pt x="709353" y="364418"/>
                </a:lnTo>
                <a:lnTo>
                  <a:pt x="707516" y="432816"/>
                </a:lnTo>
                <a:lnTo>
                  <a:pt x="705680" y="364418"/>
                </a:lnTo>
                <a:lnTo>
                  <a:pt x="700563" y="305013"/>
                </a:lnTo>
                <a:lnTo>
                  <a:pt x="692758" y="258165"/>
                </a:lnTo>
                <a:lnTo>
                  <a:pt x="682856" y="227441"/>
                </a:lnTo>
                <a:lnTo>
                  <a:pt x="671448" y="216408"/>
                </a:lnTo>
                <a:lnTo>
                  <a:pt x="36068" y="216408"/>
                </a:lnTo>
                <a:lnTo>
                  <a:pt x="24660" y="205374"/>
                </a:lnTo>
                <a:lnTo>
                  <a:pt x="14758" y="174650"/>
                </a:lnTo>
                <a:lnTo>
                  <a:pt x="6953" y="127802"/>
                </a:lnTo>
                <a:lnTo>
                  <a:pt x="1836" y="68397"/>
                </a:lnTo>
                <a:lnTo>
                  <a:pt x="0" y="0"/>
                </a:lnTo>
              </a:path>
            </a:pathLst>
          </a:custGeom>
          <a:ln w="9144">
            <a:solidFill>
              <a:srgbClr val="2C62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416552" y="5792723"/>
            <a:ext cx="169163" cy="1706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Slayt Numarası Yer Tutucus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14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Ipv4 </a:t>
            </a:r>
            <a:r>
              <a:rPr spc="-5" dirty="0"/>
              <a:t>Yayınlar</a:t>
            </a:r>
            <a:r>
              <a:rPr spc="-75" dirty="0"/>
              <a:t> </a:t>
            </a:r>
            <a:r>
              <a:rPr spc="-5" dirty="0"/>
              <a:t>(CAST)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364730" cy="14903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b="1" spc="-5" dirty="0">
                <a:solidFill>
                  <a:srgbClr val="1A1A6F"/>
                </a:solidFill>
                <a:latin typeface="Arial"/>
                <a:cs typeface="Arial"/>
              </a:rPr>
              <a:t>Unicast: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Tek bir yöne yapılan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yayındır.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Kaynak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cihaz mesajı,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hedefi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belirli olan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yöne</a:t>
            </a:r>
            <a:r>
              <a:rPr sz="3200" spc="-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yollar.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115567" y="3140964"/>
            <a:ext cx="6371844" cy="14569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15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Ipv4 </a:t>
            </a:r>
            <a:r>
              <a:rPr spc="-5" dirty="0"/>
              <a:t>Yayınlar</a:t>
            </a:r>
            <a:r>
              <a:rPr spc="-75" dirty="0"/>
              <a:t> </a:t>
            </a:r>
            <a:r>
              <a:rPr spc="-5" dirty="0"/>
              <a:t>(CAST)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3901"/>
            <a:ext cx="7943215" cy="32277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SzPct val="96666"/>
              <a:buFont typeface="Wingdings"/>
              <a:buChar char=""/>
              <a:tabLst>
                <a:tab pos="356235" algn="l"/>
              </a:tabLst>
            </a:pPr>
            <a:r>
              <a:rPr sz="3000" b="1" dirty="0">
                <a:solidFill>
                  <a:srgbClr val="1A1A6F"/>
                </a:solidFill>
                <a:latin typeface="Arial"/>
                <a:cs typeface="Arial"/>
              </a:rPr>
              <a:t>Broadcast </a:t>
            </a:r>
            <a:r>
              <a:rPr sz="3000" b="1" spc="-5" dirty="0">
                <a:solidFill>
                  <a:srgbClr val="1A1A6F"/>
                </a:solidFill>
                <a:latin typeface="Arial"/>
                <a:cs typeface="Arial"/>
              </a:rPr>
              <a:t>: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Her yöne yapılan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yayındır.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Belirli 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bir hedef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yoktur, kaynak cihaz mesajı  sistemdeki tüm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cihazlara gönderir.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Ağa 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bağlanan bilgisayar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çevresindeki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diğer  bilgisayarları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tanımak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için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sinyal</a:t>
            </a:r>
            <a:r>
              <a:rPr sz="3000" spc="-5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yayar.</a:t>
            </a:r>
            <a:endParaRPr sz="3000">
              <a:latin typeface="Arial"/>
              <a:cs typeface="Arial"/>
            </a:endParaRPr>
          </a:p>
          <a:p>
            <a:pPr marL="355600" marR="580390">
              <a:lnSpc>
                <a:spcPct val="100000"/>
              </a:lnSpc>
              <a:spcBef>
                <a:spcPts val="5"/>
              </a:spcBef>
            </a:pP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Bilgisayarlar ağa ilk girişlerinde broadcast  yayın</a:t>
            </a:r>
            <a:r>
              <a:rPr sz="3000" spc="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yaparlar.</a:t>
            </a:r>
            <a:endParaRPr sz="30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124455" y="4652771"/>
            <a:ext cx="4637532" cy="13152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16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Ipv4 </a:t>
            </a:r>
            <a:r>
              <a:rPr spc="-5" dirty="0"/>
              <a:t>Yayınlar</a:t>
            </a:r>
            <a:r>
              <a:rPr spc="-75" dirty="0"/>
              <a:t> </a:t>
            </a:r>
            <a:r>
              <a:rPr spc="-5" dirty="0"/>
              <a:t>(CAST)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3901"/>
            <a:ext cx="7638415" cy="176466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99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b="1" spc="-5" dirty="0">
                <a:solidFill>
                  <a:srgbClr val="1A1A6F"/>
                </a:solidFill>
                <a:latin typeface="Arial"/>
                <a:cs typeface="Arial"/>
              </a:rPr>
              <a:t>Multicast </a:t>
            </a:r>
            <a:r>
              <a:rPr sz="3000" b="1" spc="-5" dirty="0">
                <a:solidFill>
                  <a:srgbClr val="1A1A6F"/>
                </a:solidFill>
                <a:latin typeface="Arial"/>
                <a:cs typeface="Arial"/>
              </a:rPr>
              <a:t>: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Çok yöne yapılan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yayındır.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Kaynak  cihaz, mesajı ağda belirlediği hedef cihazlara  gönderir. Böylece ağda gereksiz bir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trafik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oluşmaz.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196083" y="3645408"/>
            <a:ext cx="4677156" cy="15133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17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Adres</a:t>
            </a:r>
            <a:r>
              <a:rPr spc="-75" dirty="0"/>
              <a:t> </a:t>
            </a:r>
            <a:r>
              <a:rPr spc="-5" dirty="0"/>
              <a:t>Türleri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813040" cy="46120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27432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b="1" dirty="0">
                <a:solidFill>
                  <a:srgbClr val="1A1A6F"/>
                </a:solidFill>
                <a:latin typeface="Arial"/>
                <a:cs typeface="Arial"/>
              </a:rPr>
              <a:t>Özel </a:t>
            </a:r>
            <a:r>
              <a:rPr sz="3200" b="1" spc="-5" dirty="0">
                <a:solidFill>
                  <a:srgbClr val="1A1A6F"/>
                </a:solidFill>
                <a:latin typeface="Arial"/>
                <a:cs typeface="Arial"/>
              </a:rPr>
              <a:t>Adresler: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Bazı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adresler belirli  amaçlarda kullanılmak üzere</a:t>
            </a:r>
            <a:r>
              <a:rPr sz="3200" spc="-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ayrılmıştır.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Bunlara özel adresler denir.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adresler  internete bağlı olmayan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makinelerde,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ya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da internet bağlantısını proxy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server</a:t>
            </a:r>
            <a:r>
              <a:rPr sz="3200" spc="-9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veya  NAT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aracılığıyla sağlayan iç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networkte 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bulunan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makinelerde</a:t>
            </a:r>
            <a:r>
              <a:rPr sz="3200" spc="-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kullanılabilir.</a:t>
            </a:r>
            <a:endParaRPr sz="3200">
              <a:latin typeface="Arial"/>
              <a:cs typeface="Arial"/>
            </a:endParaRPr>
          </a:p>
          <a:p>
            <a:pPr marL="355600" marR="798195" indent="-342900">
              <a:lnSpc>
                <a:spcPct val="100000"/>
              </a:lnSpc>
              <a:spcBef>
                <a:spcPts val="77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Yani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adresler internete direk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bağlı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makinelerde</a:t>
            </a:r>
            <a:r>
              <a:rPr sz="3200" spc="-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kullanılamaz.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18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Adres</a:t>
            </a:r>
            <a:r>
              <a:rPr spc="-75" dirty="0"/>
              <a:t> </a:t>
            </a:r>
            <a:r>
              <a:rPr spc="-5" dirty="0"/>
              <a:t>Türleri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09077"/>
            <a:ext cx="8019415" cy="4610100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413384">
              <a:lnSpc>
                <a:spcPct val="100000"/>
              </a:lnSpc>
              <a:spcBef>
                <a:spcPts val="775"/>
              </a:spcBef>
            </a:pPr>
            <a:r>
              <a:rPr sz="2800" b="1" spc="-5" dirty="0">
                <a:solidFill>
                  <a:srgbClr val="1A1A6F"/>
                </a:solidFill>
                <a:latin typeface="Arial"/>
                <a:cs typeface="Arial"/>
              </a:rPr>
              <a:t>Bazı özel </a:t>
            </a:r>
            <a:r>
              <a:rPr sz="2800" b="1" dirty="0">
                <a:solidFill>
                  <a:srgbClr val="1A1A6F"/>
                </a:solidFill>
                <a:latin typeface="Arial"/>
                <a:cs typeface="Arial"/>
              </a:rPr>
              <a:t>IP</a:t>
            </a:r>
            <a:r>
              <a:rPr sz="2800" b="1" spc="-1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1A1A6F"/>
                </a:solidFill>
                <a:latin typeface="Arial"/>
                <a:cs typeface="Arial"/>
              </a:rPr>
              <a:t>adresleri:</a:t>
            </a:r>
            <a:endParaRPr sz="2800">
              <a:latin typeface="Arial"/>
              <a:cs typeface="Arial"/>
            </a:endParaRPr>
          </a:p>
          <a:p>
            <a:pPr marL="413384">
              <a:lnSpc>
                <a:spcPct val="100000"/>
              </a:lnSpc>
              <a:spcBef>
                <a:spcPts val="675"/>
              </a:spcBef>
            </a:pPr>
            <a:r>
              <a:rPr sz="2800" b="1" spc="-5" dirty="0">
                <a:solidFill>
                  <a:srgbClr val="1A1A6F"/>
                </a:solidFill>
                <a:latin typeface="Arial"/>
                <a:cs typeface="Arial"/>
              </a:rPr>
              <a:t>10.0.0.0 -</a:t>
            </a:r>
            <a:r>
              <a:rPr sz="2800" b="1" spc="1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1A1A6F"/>
                </a:solidFill>
                <a:latin typeface="Arial"/>
                <a:cs typeface="Arial"/>
              </a:rPr>
              <a:t>10.255.255.254</a:t>
            </a:r>
            <a:endParaRPr sz="2800">
              <a:latin typeface="Arial"/>
              <a:cs typeface="Arial"/>
            </a:endParaRPr>
          </a:p>
          <a:p>
            <a:pPr marL="413384">
              <a:lnSpc>
                <a:spcPct val="100000"/>
              </a:lnSpc>
              <a:spcBef>
                <a:spcPts val="675"/>
              </a:spcBef>
            </a:pPr>
            <a:r>
              <a:rPr sz="2800" b="1" dirty="0">
                <a:solidFill>
                  <a:srgbClr val="1A1A6F"/>
                </a:solidFill>
                <a:latin typeface="Arial"/>
                <a:cs typeface="Arial"/>
              </a:rPr>
              <a:t>172.16.0.0 </a:t>
            </a:r>
            <a:r>
              <a:rPr sz="2800" b="1" spc="-5" dirty="0">
                <a:solidFill>
                  <a:srgbClr val="1A1A6F"/>
                </a:solidFill>
                <a:latin typeface="Arial"/>
                <a:cs typeface="Arial"/>
              </a:rPr>
              <a:t>-</a:t>
            </a:r>
            <a:r>
              <a:rPr sz="2800" b="1" spc="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1A1A6F"/>
                </a:solidFill>
                <a:latin typeface="Arial"/>
                <a:cs typeface="Arial"/>
              </a:rPr>
              <a:t>172.31.255.254</a:t>
            </a:r>
            <a:endParaRPr sz="2800">
              <a:latin typeface="Arial"/>
              <a:cs typeface="Arial"/>
            </a:endParaRPr>
          </a:p>
          <a:p>
            <a:pPr marL="413384">
              <a:lnSpc>
                <a:spcPct val="100000"/>
              </a:lnSpc>
              <a:spcBef>
                <a:spcPts val="675"/>
              </a:spcBef>
            </a:pPr>
            <a:r>
              <a:rPr sz="2800" b="1" dirty="0">
                <a:solidFill>
                  <a:srgbClr val="1A1A6F"/>
                </a:solidFill>
                <a:latin typeface="Arial"/>
                <a:cs typeface="Arial"/>
              </a:rPr>
              <a:t>192.168.0.0 </a:t>
            </a:r>
            <a:r>
              <a:rPr sz="2800" b="1" spc="-5" dirty="0">
                <a:solidFill>
                  <a:srgbClr val="1A1A6F"/>
                </a:solidFill>
                <a:latin typeface="Arial"/>
                <a:cs typeface="Arial"/>
              </a:rPr>
              <a:t>-</a:t>
            </a:r>
            <a:r>
              <a:rPr sz="2800" b="1" spc="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1A1A6F"/>
                </a:solidFill>
                <a:latin typeface="Arial"/>
                <a:cs typeface="Arial"/>
              </a:rPr>
              <a:t>192.168.255.254</a:t>
            </a:r>
            <a:endParaRPr sz="2800">
              <a:latin typeface="Arial"/>
              <a:cs typeface="Arial"/>
            </a:endParaRPr>
          </a:p>
          <a:p>
            <a:pPr marL="469900" marR="5080" indent="-457200">
              <a:lnSpc>
                <a:spcPct val="100000"/>
              </a:lnSpc>
              <a:spcBef>
                <a:spcPts val="750"/>
              </a:spcBef>
              <a:buFont typeface="Wingdings"/>
              <a:buChar char=""/>
              <a:tabLst>
                <a:tab pos="470534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Örneğin bankalar geniş ağlara sahiptir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bankacılık işlemlerinin yürümesi için kendi 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aralarında bağlantının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olması</a:t>
            </a:r>
            <a:r>
              <a:rPr sz="3200" spc="-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yeterlidir.</a:t>
            </a:r>
            <a:endParaRPr sz="3200">
              <a:latin typeface="Arial"/>
              <a:cs typeface="Arial"/>
            </a:endParaRPr>
          </a:p>
          <a:p>
            <a:pPr marL="469900" marR="1470660">
              <a:lnSpc>
                <a:spcPct val="100000"/>
              </a:lnSpc>
              <a:spcBef>
                <a:spcPts val="5"/>
              </a:spcBef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Bu tip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kurumlar özel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</a:t>
            </a:r>
            <a:r>
              <a:rPr sz="3200" spc="-8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adreslerini  kullanırlar.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19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103623" y="6518859"/>
            <a:ext cx="93789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1A1A6F"/>
                </a:solidFill>
                <a:latin typeface="Arial"/>
                <a:cs typeface="Arial"/>
              </a:rPr>
              <a:t>AKÜ</a:t>
            </a:r>
            <a:r>
              <a:rPr sz="1200" spc="-7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1A1A6F"/>
                </a:solidFill>
                <a:latin typeface="Arial"/>
                <a:cs typeface="Arial"/>
              </a:rPr>
              <a:t>UEMYO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TCP/IP </a:t>
            </a:r>
            <a:r>
              <a:rPr spc="-5" dirty="0"/>
              <a:t>ADRESİNİN</a:t>
            </a:r>
            <a:r>
              <a:rPr spc="-60" dirty="0"/>
              <a:t> </a:t>
            </a:r>
            <a:r>
              <a:rPr spc="-10" dirty="0"/>
              <a:t>SINIFLARI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35940" y="1392377"/>
            <a:ext cx="7990205" cy="36366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Ağ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üzerinde haberleşecek her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sistem</a:t>
            </a:r>
            <a:r>
              <a:rPr sz="3200" spc="-1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birer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adresi</a:t>
            </a:r>
            <a:r>
              <a:rPr sz="3200" spc="-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kullanır.</a:t>
            </a:r>
            <a:endParaRPr sz="3200">
              <a:latin typeface="Arial"/>
              <a:cs typeface="Arial"/>
            </a:endParaRPr>
          </a:p>
          <a:p>
            <a:pPr marL="355600" marR="1040765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Bu IP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adreslerinin her biri birbirinden  farklıdır.</a:t>
            </a:r>
            <a:endParaRPr sz="3200">
              <a:latin typeface="Arial"/>
              <a:cs typeface="Arial"/>
            </a:endParaRPr>
          </a:p>
          <a:p>
            <a:pPr marL="355600" marR="24130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adresleme,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TCP/IP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protokol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kümesinin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yönlendirme katmanı (3.katman) protokolü  ile</a:t>
            </a:r>
            <a:r>
              <a:rPr sz="3200" spc="-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kullanılır.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Altbilgi Yer Tutucusu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Adres</a:t>
            </a:r>
            <a:r>
              <a:rPr spc="-75" dirty="0"/>
              <a:t> </a:t>
            </a:r>
            <a:r>
              <a:rPr spc="-5" dirty="0"/>
              <a:t>Türleri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8018780" cy="41243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900" marR="5080" indent="-457200">
              <a:lnSpc>
                <a:spcPct val="100000"/>
              </a:lnSpc>
              <a:spcBef>
                <a:spcPts val="105"/>
              </a:spcBef>
              <a:buFont typeface="Wingdings"/>
              <a:buChar char=""/>
              <a:tabLst>
                <a:tab pos="470534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Sistemde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 adresi alamayan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bir cihaz</a:t>
            </a:r>
            <a:r>
              <a:rPr sz="3200" spc="-114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var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ise 0.0.0.0 adresini alır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yeni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  adresi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alana kadar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ile devam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eder.</a:t>
            </a:r>
            <a:endParaRPr sz="3200">
              <a:latin typeface="Arial"/>
              <a:cs typeface="Arial"/>
            </a:endParaRPr>
          </a:p>
          <a:p>
            <a:pPr marL="469900" marR="165100" indent="-457200">
              <a:lnSpc>
                <a:spcPct val="100000"/>
              </a:lnSpc>
              <a:spcBef>
                <a:spcPts val="775"/>
              </a:spcBef>
              <a:buFont typeface="Wingdings"/>
              <a:buChar char=""/>
              <a:tabLst>
                <a:tab pos="470534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Eğer bir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adresinin host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kısmı sıfır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“0”  ise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ağ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ortamını tanımlamış</a:t>
            </a:r>
            <a:r>
              <a:rPr sz="3200" spc="-8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olur.</a:t>
            </a:r>
            <a:endParaRPr sz="3200">
              <a:latin typeface="Arial"/>
              <a:cs typeface="Arial"/>
            </a:endParaRPr>
          </a:p>
          <a:p>
            <a:pPr marL="469900" marR="1650364" indent="-457200">
              <a:lnSpc>
                <a:spcPct val="100000"/>
              </a:lnSpc>
              <a:spcBef>
                <a:spcPts val="770"/>
              </a:spcBef>
              <a:buFont typeface="Wingdings"/>
              <a:buChar char=""/>
              <a:tabLst>
                <a:tab pos="470534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Router’lar ağ tablolarına bakarak  yönlendirme</a:t>
            </a:r>
            <a:r>
              <a:rPr sz="3200" spc="-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yaparlar.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20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Adres</a:t>
            </a:r>
            <a:r>
              <a:rPr spc="-75" dirty="0"/>
              <a:t> </a:t>
            </a:r>
            <a:r>
              <a:rPr spc="-5" dirty="0"/>
              <a:t>Türleri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296150" cy="42214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900" marR="117475" indent="-457200">
              <a:lnSpc>
                <a:spcPct val="100000"/>
              </a:lnSpc>
              <a:spcBef>
                <a:spcPts val="105"/>
              </a:spcBef>
              <a:buFont typeface="Wingdings"/>
              <a:buChar char=""/>
              <a:tabLst>
                <a:tab pos="470534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Bir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IP adresinin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host kısmı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255 ise</a:t>
            </a:r>
            <a:r>
              <a:rPr sz="3200" spc="-9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bu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bir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broadcast</a:t>
            </a:r>
            <a:r>
              <a:rPr sz="3200" spc="-6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adrestir.</a:t>
            </a:r>
            <a:endParaRPr sz="32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spcBef>
                <a:spcPts val="770"/>
              </a:spcBef>
              <a:buFont typeface="Wingdings"/>
              <a:buChar char=""/>
              <a:tabLst>
                <a:tab pos="470534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Ağ’daki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tüm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host’lara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yayın</a:t>
            </a:r>
            <a:r>
              <a:rPr sz="3200" spc="-6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yapar.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1A1A6F"/>
              </a:buClr>
              <a:buFont typeface="Wingdings"/>
              <a:buChar char=""/>
            </a:pPr>
            <a:endParaRPr sz="4650">
              <a:latin typeface="Times New Roman"/>
              <a:cs typeface="Times New Roman"/>
            </a:endParaRPr>
          </a:p>
          <a:p>
            <a:pPr marL="469900" marR="5080" indent="-457200">
              <a:lnSpc>
                <a:spcPct val="100000"/>
              </a:lnSpc>
              <a:buFont typeface="Wingdings"/>
              <a:buChar char=""/>
              <a:tabLst>
                <a:tab pos="470534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adresi 224 ile başlıyor ise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multicast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adrestir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yani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ağda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belirlenen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hedef cihazlara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bir kerede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mesaj  göndermeyi</a:t>
            </a:r>
            <a:r>
              <a:rPr sz="3200" spc="-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sağlar.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21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Adres</a:t>
            </a:r>
            <a:r>
              <a:rPr spc="-75" dirty="0"/>
              <a:t> </a:t>
            </a:r>
            <a:r>
              <a:rPr spc="-5" dirty="0"/>
              <a:t>Türleri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589520" cy="25634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900" marR="5080" indent="-457200">
              <a:lnSpc>
                <a:spcPct val="100000"/>
              </a:lnSpc>
              <a:spcBef>
                <a:spcPts val="105"/>
              </a:spcBef>
              <a:buFont typeface="Wingdings"/>
              <a:buChar char=""/>
              <a:tabLst>
                <a:tab pos="470534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127.0.0.1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adresi yerel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hostu</a:t>
            </a:r>
            <a:r>
              <a:rPr sz="3200" spc="-10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tanımlayan  Loopback</a:t>
            </a:r>
            <a:r>
              <a:rPr sz="3200" spc="-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adrestir.</a:t>
            </a:r>
            <a:endParaRPr sz="3200">
              <a:latin typeface="Arial"/>
              <a:cs typeface="Arial"/>
            </a:endParaRPr>
          </a:p>
          <a:p>
            <a:pPr marL="469900" marR="411480" indent="-457200">
              <a:lnSpc>
                <a:spcPct val="100000"/>
              </a:lnSpc>
              <a:spcBef>
                <a:spcPts val="770"/>
              </a:spcBef>
              <a:buFont typeface="Wingdings"/>
              <a:buChar char=""/>
              <a:tabLst>
                <a:tab pos="470534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TCP/IP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adresinin düzgün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çalışıp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çalışmadığını kontrol etmek amacıyla  kullanılır.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22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Genel</a:t>
            </a:r>
            <a:r>
              <a:rPr spc="-60" dirty="0"/>
              <a:t> </a:t>
            </a:r>
            <a:r>
              <a:rPr spc="-5" dirty="0"/>
              <a:t>Adresler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8013700" cy="19780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Genel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adresler, özel adresler gibi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önceden  belirlenmiş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amaçlar için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değil,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ağa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bağlı</a:t>
            </a:r>
            <a:endParaRPr sz="3200">
              <a:latin typeface="Arial"/>
              <a:cs typeface="Arial"/>
            </a:endParaRPr>
          </a:p>
          <a:p>
            <a:pPr marL="355600" marR="1240790">
              <a:lnSpc>
                <a:spcPct val="100000"/>
              </a:lnSpc>
              <a:spcBef>
                <a:spcPts val="5"/>
              </a:spcBef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tüm cihazların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birbirleriyle</a:t>
            </a:r>
            <a:r>
              <a:rPr sz="3200" spc="-9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iletişimde  bulunabilmelerini</a:t>
            </a:r>
            <a:r>
              <a:rPr sz="3200" spc="-1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sağlar.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23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3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Ip Sınıfları ve Subnet</a:t>
            </a:r>
            <a:r>
              <a:rPr spc="-10" dirty="0"/>
              <a:t> </a:t>
            </a:r>
            <a:r>
              <a:rPr spc="-5" dirty="0"/>
              <a:t>Mask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3901"/>
            <a:ext cx="7940675" cy="33191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SzPct val="96666"/>
              <a:buFont typeface="Wingdings"/>
              <a:buChar char=""/>
              <a:tabLst>
                <a:tab pos="356235" algn="l"/>
              </a:tabLst>
            </a:pP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Kurulacak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bir ağ sisteminde</a:t>
            </a:r>
            <a:r>
              <a:rPr sz="3000" spc="-5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yönlendirmelerin 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mesaj alış-verişlerinin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düzgün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bir şekilde  yapılabilmesi için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adres</a:t>
            </a:r>
            <a:r>
              <a:rPr sz="3000" spc="-6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yapısının</a:t>
            </a:r>
            <a:endParaRPr sz="30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sınıflandırılması</a:t>
            </a:r>
            <a:r>
              <a:rPr sz="3000" spc="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gerekmektedir.</a:t>
            </a:r>
            <a:endParaRPr sz="3000">
              <a:latin typeface="Arial"/>
              <a:cs typeface="Arial"/>
            </a:endParaRPr>
          </a:p>
          <a:p>
            <a:pPr marL="355600" marR="596900" indent="-342900">
              <a:lnSpc>
                <a:spcPct val="100000"/>
              </a:lnSpc>
              <a:spcBef>
                <a:spcPts val="720"/>
              </a:spcBef>
              <a:buSzPct val="96666"/>
              <a:buFont typeface="Wingdings"/>
              <a:buChar char=""/>
              <a:tabLst>
                <a:tab pos="356235" algn="l"/>
              </a:tabLst>
            </a:pP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Kullanılan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sınıfında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önemli olan ağdaki 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ihtiyacın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en üst düzeyde karşılanabiliyor 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olmasıdır.</a:t>
            </a:r>
            <a:endParaRPr sz="3000">
              <a:latin typeface="Arial"/>
              <a:cs typeface="Arial"/>
            </a:endParaRPr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24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3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Ip Sınıfları ve Subnet</a:t>
            </a:r>
            <a:r>
              <a:rPr spc="-10" dirty="0"/>
              <a:t> </a:t>
            </a:r>
            <a:r>
              <a:rPr spc="-5" dirty="0"/>
              <a:t>Mask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3400" y="1179638"/>
            <a:ext cx="4236720" cy="51479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60960" indent="-342900">
              <a:lnSpc>
                <a:spcPct val="100000"/>
              </a:lnSpc>
              <a:spcBef>
                <a:spcPts val="100"/>
              </a:spcBef>
              <a:buSzPct val="96666"/>
              <a:buFont typeface="Wingdings"/>
              <a:buChar char=""/>
              <a:tabLst>
                <a:tab pos="356235" algn="l"/>
              </a:tabLst>
            </a:pP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Adres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uzayı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A, B,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C,</a:t>
            </a:r>
            <a:r>
              <a:rPr sz="3000" spc="-9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D 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E olarak 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adlandırılan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sınıflara 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ayrılmıştır.</a:t>
            </a:r>
            <a:endParaRPr sz="3000" dirty="0">
              <a:latin typeface="Arial"/>
              <a:cs typeface="Arial"/>
            </a:endParaRPr>
          </a:p>
          <a:p>
            <a:pPr marL="355600" marR="1189990" indent="-342900">
              <a:lnSpc>
                <a:spcPct val="100000"/>
              </a:lnSpc>
              <a:spcBef>
                <a:spcPts val="725"/>
              </a:spcBef>
              <a:buSzPct val="96666"/>
              <a:buFont typeface="Wingdings"/>
              <a:buChar char=""/>
              <a:tabLst>
                <a:tab pos="356235" algn="l"/>
              </a:tabLst>
            </a:pP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adreslerinin 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s</a:t>
            </a:r>
            <a:r>
              <a:rPr sz="3000" spc="-25" dirty="0">
                <a:solidFill>
                  <a:srgbClr val="1A1A6F"/>
                </a:solidFill>
                <a:latin typeface="Arial"/>
                <a:cs typeface="Arial"/>
              </a:rPr>
              <a:t>ı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n</a:t>
            </a:r>
            <a:r>
              <a:rPr sz="3000" spc="-25" dirty="0">
                <a:solidFill>
                  <a:srgbClr val="1A1A6F"/>
                </a:solidFill>
                <a:latin typeface="Arial"/>
                <a:cs typeface="Arial"/>
              </a:rPr>
              <a:t>ı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fland</a:t>
            </a:r>
            <a:r>
              <a:rPr sz="3000" spc="-25" dirty="0">
                <a:solidFill>
                  <a:srgbClr val="1A1A6F"/>
                </a:solidFill>
                <a:latin typeface="Arial"/>
                <a:cs typeface="Arial"/>
              </a:rPr>
              <a:t>ı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r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ı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lma</a:t>
            </a:r>
            <a:r>
              <a:rPr sz="3000" spc="5" dirty="0">
                <a:solidFill>
                  <a:srgbClr val="1A1A6F"/>
                </a:solidFill>
                <a:latin typeface="Arial"/>
                <a:cs typeface="Arial"/>
              </a:rPr>
              <a:t>s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ı</a:t>
            </a:r>
            <a:endParaRPr sz="3000" dirty="0">
              <a:latin typeface="Arial"/>
              <a:cs typeface="Arial"/>
            </a:endParaRPr>
          </a:p>
          <a:p>
            <a:pPr marL="355600" marR="5080">
              <a:lnSpc>
                <a:spcPct val="100000"/>
              </a:lnSpc>
              <a:spcBef>
                <a:spcPts val="5"/>
              </a:spcBef>
            </a:pP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sayesinde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ağdaki</a:t>
            </a:r>
            <a:r>
              <a:rPr sz="3000" spc="-14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trafik  ve router’lara  yerleştirilen 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yönlendirme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bilgileri 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azalmıştır.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076444" y="2348483"/>
            <a:ext cx="3742944" cy="28102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Slayt Numarası Yer Tutucus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25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3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Ip Sınıfları ve Subnet</a:t>
            </a:r>
            <a:r>
              <a:rPr spc="-10" dirty="0"/>
              <a:t> </a:t>
            </a:r>
            <a:r>
              <a:rPr spc="-5" dirty="0"/>
              <a:t>Mask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5424"/>
            <a:ext cx="7672705" cy="21596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Bu yöntemde adresler aşağıdaki şekilde  görüldüğü gibi iki parçaya ayrılır; parçanın  soldaki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kısmı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ağ adresi (network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address),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sağdaki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kısmı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ise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sistem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adresi </a:t>
            </a:r>
            <a:r>
              <a:rPr sz="2800" spc="5" dirty="0">
                <a:solidFill>
                  <a:srgbClr val="1A1A6F"/>
                </a:solidFill>
                <a:latin typeface="Arial"/>
                <a:cs typeface="Arial"/>
              </a:rPr>
              <a:t>(host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address)  olarak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adlandırılır.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72311" y="3717035"/>
            <a:ext cx="7266432" cy="21595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26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3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Ip Sınıfları ve Subnet</a:t>
            </a:r>
            <a:r>
              <a:rPr spc="-10" dirty="0"/>
              <a:t> </a:t>
            </a:r>
            <a:r>
              <a:rPr spc="-5" dirty="0"/>
              <a:t>Mask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5424"/>
            <a:ext cx="7910195" cy="4464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178435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Yönlendiriciler yani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router’lar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IP adreslerinin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ağ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kısımlarına bakarak yönlendirme işlemlerini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yaparlar.</a:t>
            </a:r>
            <a:endParaRPr sz="2800">
              <a:latin typeface="Arial"/>
              <a:cs typeface="Arial"/>
            </a:endParaRPr>
          </a:p>
          <a:p>
            <a:pPr marL="355600" marR="285115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Sistem adresi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kısmı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ise ağın içindeki  bilgisayarların adreslerini gösterir. Yani sistem  adresi yerel iletişimi sağlarken, ağlar</a:t>
            </a:r>
            <a:r>
              <a:rPr sz="2800" spc="4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arası</a:t>
            </a:r>
            <a:endParaRPr sz="28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iletişimde ağ adresi</a:t>
            </a:r>
            <a:r>
              <a:rPr sz="2800" spc="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kullanılır.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Bir bilgisayar hangi ağda olduğunu anlamak için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subnet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mask’ı kullanır. Subnet mask yanlış  girilirse bilgisayarın ağla olan iletişimi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de</a:t>
            </a:r>
            <a:r>
              <a:rPr sz="2800" spc="7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kopar.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27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3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Ip Sınıfları ve Subnet</a:t>
            </a:r>
            <a:r>
              <a:rPr spc="-10" dirty="0"/>
              <a:t> </a:t>
            </a:r>
            <a:r>
              <a:rPr spc="-5" dirty="0"/>
              <a:t>Mask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5424"/>
            <a:ext cx="7769859" cy="3525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Bir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host’un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gerçek ağ adresini ve host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adresini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bulabilmek için yani kaç bitinin ağ’a kaç bitinin  host’a ait olduğunu bulabilmek için IP adresi ve  IP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sınıfına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ait ağ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maskesi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mantıksal </a:t>
            </a:r>
            <a:r>
              <a:rPr sz="2800" b="1" spc="-5" dirty="0">
                <a:solidFill>
                  <a:srgbClr val="1A1A6F"/>
                </a:solidFill>
                <a:latin typeface="Arial"/>
                <a:cs typeface="Arial"/>
              </a:rPr>
              <a:t>VE (AND)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işlemine</a:t>
            </a:r>
            <a:r>
              <a:rPr sz="2800" spc="1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sokulur.</a:t>
            </a:r>
            <a:endParaRPr sz="2800">
              <a:latin typeface="Arial"/>
              <a:cs typeface="Arial"/>
            </a:endParaRPr>
          </a:p>
          <a:p>
            <a:pPr marL="355600" marR="561975" indent="-342900">
              <a:lnSpc>
                <a:spcPct val="100000"/>
              </a:lnSpc>
              <a:spcBef>
                <a:spcPts val="680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b="1" spc="-5" dirty="0">
                <a:solidFill>
                  <a:srgbClr val="1A1A6F"/>
                </a:solidFill>
                <a:latin typeface="Arial"/>
                <a:cs typeface="Arial"/>
              </a:rPr>
              <a:t>Örnek: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123.34.0.1 adresinin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ağ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maskesi  255.255.0.0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ise,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ilgili IP adresin ağ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kısmı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ve  sistem adresi aşağıdaki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gibi</a:t>
            </a:r>
            <a:r>
              <a:rPr sz="2800" spc="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hesaplanır;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28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3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Ip Sınıfları ve Subnet</a:t>
            </a:r>
            <a:r>
              <a:rPr spc="-10" dirty="0"/>
              <a:t> </a:t>
            </a:r>
            <a:r>
              <a:rPr spc="-5" dirty="0"/>
              <a:t>Mask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20700" y="3580639"/>
            <a:ext cx="7985759" cy="2159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b="1" spc="-5" dirty="0">
                <a:solidFill>
                  <a:srgbClr val="1A1A6F"/>
                </a:solidFill>
                <a:latin typeface="Arial"/>
                <a:cs typeface="Arial"/>
              </a:rPr>
              <a:t>Not: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IP adresi ile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ağ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maskesi bitleri </a:t>
            </a:r>
            <a:r>
              <a:rPr sz="2800" b="1" spc="-5" dirty="0">
                <a:solidFill>
                  <a:srgbClr val="1A1A6F"/>
                </a:solidFill>
                <a:latin typeface="Arial"/>
                <a:cs typeface="Arial"/>
              </a:rPr>
              <a:t>VE (AND)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işlemine sokulur. Böylece ağ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maskesinin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0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(sıfır)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olan bitleri aynı seviyedeki IP adres</a:t>
            </a:r>
            <a:r>
              <a:rPr sz="2800" spc="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bitlerini</a:t>
            </a:r>
            <a:endParaRPr sz="2800">
              <a:latin typeface="Arial"/>
              <a:cs typeface="Arial"/>
            </a:endParaRPr>
          </a:p>
          <a:p>
            <a:pPr marL="355600" marR="898525">
              <a:lnSpc>
                <a:spcPct val="100000"/>
              </a:lnSpc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sıfırlar; 1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olan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bitleri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ise,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aynı seviyedeki IP  adres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bitlerini etkilemez.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81000" y="1219200"/>
            <a:ext cx="8514588" cy="23530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29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103623" y="6518859"/>
            <a:ext cx="93789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1A1A6F"/>
                </a:solidFill>
                <a:latin typeface="Arial"/>
                <a:cs typeface="Arial"/>
              </a:rPr>
              <a:t>AKÜ</a:t>
            </a:r>
            <a:r>
              <a:rPr sz="1200" spc="-7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1A1A6F"/>
                </a:solidFill>
                <a:latin typeface="Arial"/>
                <a:cs typeface="Arial"/>
              </a:rPr>
              <a:t>UEMYO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Ipv4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35940" y="1393901"/>
            <a:ext cx="7898765" cy="48736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92710" indent="-342900">
              <a:lnSpc>
                <a:spcPct val="100000"/>
              </a:lnSpc>
              <a:spcBef>
                <a:spcPts val="100"/>
              </a:spcBef>
              <a:buSzPct val="96666"/>
              <a:buFont typeface="Wingdings"/>
              <a:buChar char=""/>
              <a:tabLst>
                <a:tab pos="356235" algn="l"/>
              </a:tabLst>
            </a:pP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Bilgisayarların birbirleri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ile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doğru bir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şekilde 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iletişim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kurabilmesi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için aynı dili</a:t>
            </a:r>
            <a:r>
              <a:rPr sz="3000" spc="-15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konuşmaları 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gerekmektedir.</a:t>
            </a:r>
            <a:endParaRPr sz="3000">
              <a:latin typeface="Arial"/>
              <a:cs typeface="Arial"/>
            </a:endParaRPr>
          </a:p>
          <a:p>
            <a:pPr marL="355600" marR="936625" indent="-342900">
              <a:lnSpc>
                <a:spcPct val="100000"/>
              </a:lnSpc>
              <a:spcBef>
                <a:spcPts val="725"/>
              </a:spcBef>
              <a:buSzPct val="96666"/>
              <a:buFont typeface="Wingdings"/>
              <a:buChar char=""/>
              <a:tabLst>
                <a:tab pos="356235" algn="l"/>
              </a:tabLst>
            </a:pP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adresi, bu iletişimin doğru bir şekilde  kurulmasını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sağlar.</a:t>
            </a:r>
            <a:endParaRPr sz="3000">
              <a:latin typeface="Arial"/>
              <a:cs typeface="Arial"/>
            </a:endParaRPr>
          </a:p>
          <a:p>
            <a:pPr marL="355600" marR="158115" indent="-342900">
              <a:lnSpc>
                <a:spcPct val="100000"/>
              </a:lnSpc>
              <a:spcBef>
                <a:spcPts val="720"/>
              </a:spcBef>
              <a:buSzPct val="96666"/>
              <a:buFont typeface="Wingdings"/>
              <a:buChar char=""/>
              <a:tabLst>
                <a:tab pos="356235" algn="l"/>
              </a:tabLst>
            </a:pP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İletişimin düzgün bir şekilde kurulabilmesi  için, ağa bağlanan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tüm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cihazların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IP 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adreslerinin birbirinden farklı olması</a:t>
            </a:r>
            <a:r>
              <a:rPr sz="3000" spc="-1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gerekir.</a:t>
            </a:r>
            <a:endParaRPr sz="30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25"/>
              </a:spcBef>
              <a:buSzPct val="96666"/>
              <a:buFont typeface="Wingdings"/>
              <a:buChar char=""/>
              <a:tabLst>
                <a:tab pos="356235" algn="l"/>
              </a:tabLst>
            </a:pP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Sistemde aynı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adresine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sahip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birden</a:t>
            </a:r>
            <a:r>
              <a:rPr sz="3000" spc="-1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fazla  cihaz varsa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iletişim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kurulamaz ve</a:t>
            </a:r>
            <a:r>
              <a:rPr sz="3000" spc="-10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çakışma</a:t>
            </a:r>
            <a:endParaRPr sz="3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9144" y="6241796"/>
            <a:ext cx="241681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meydana</a:t>
            </a:r>
            <a:r>
              <a:rPr sz="3000" spc="-8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gelir</a:t>
            </a:r>
            <a:endParaRPr sz="3000">
              <a:latin typeface="Arial"/>
              <a:cs typeface="Arial"/>
            </a:endParaRPr>
          </a:p>
        </p:txBody>
      </p:sp>
      <p:sp>
        <p:nvSpPr>
          <p:cNvPr id="13" name="Altbilgi Yer Tutucusu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14" name="Slayt Numarası Yer Tutucus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3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002060"/>
                </a:solidFill>
              </a:rPr>
              <a:t>Ip Sınıfları ve Subnet</a:t>
            </a:r>
            <a:r>
              <a:rPr spc="-10" dirty="0">
                <a:solidFill>
                  <a:srgbClr val="002060"/>
                </a:solidFill>
              </a:rPr>
              <a:t> </a:t>
            </a:r>
            <a:r>
              <a:rPr spc="-5" dirty="0">
                <a:solidFill>
                  <a:srgbClr val="002060"/>
                </a:solidFill>
              </a:rPr>
              <a:t>Mask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/>
          <p:nvPr/>
        </p:nvSpPr>
        <p:spPr>
          <a:xfrm>
            <a:off x="611123" y="1988819"/>
            <a:ext cx="8028431" cy="39608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30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3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002060"/>
                </a:solidFill>
              </a:rPr>
              <a:t>Ip Sınıfları ve Subnet</a:t>
            </a:r>
            <a:r>
              <a:rPr spc="-10" dirty="0">
                <a:solidFill>
                  <a:srgbClr val="002060"/>
                </a:solidFill>
              </a:rPr>
              <a:t> </a:t>
            </a:r>
            <a:r>
              <a:rPr spc="-5" dirty="0">
                <a:solidFill>
                  <a:srgbClr val="002060"/>
                </a:solidFill>
              </a:rPr>
              <a:t>Mask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/>
          <p:nvPr/>
        </p:nvSpPr>
        <p:spPr>
          <a:xfrm>
            <a:off x="684276" y="2028443"/>
            <a:ext cx="7775447" cy="34259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31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3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Ip Sınıfları ve Subnet</a:t>
            </a:r>
            <a:r>
              <a:rPr spc="-10" dirty="0"/>
              <a:t> </a:t>
            </a:r>
            <a:r>
              <a:rPr spc="-5" dirty="0"/>
              <a:t>Mask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5424"/>
            <a:ext cx="7962900" cy="22447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896619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Sınıflamalı adreslemede A,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B,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C ve D ve E  olarak adlandırılan 5 değişik sınıf</a:t>
            </a:r>
            <a:r>
              <a:rPr sz="2800" spc="7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vardır.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Her sınıf,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farklı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büyüklükte ağlara cevap verecek  ölçüde IP adresine sahip olup A en</a:t>
            </a:r>
            <a:r>
              <a:rPr sz="2800" spc="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büyük</a:t>
            </a:r>
            <a:endParaRPr sz="28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olanıdır. E sınıfı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saklı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tutulmuştur.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979676" y="3810000"/>
            <a:ext cx="4905756" cy="18196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32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3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002060"/>
                </a:solidFill>
              </a:rPr>
              <a:t>Ip Sınıfları ve Subnet</a:t>
            </a:r>
            <a:r>
              <a:rPr spc="-10" dirty="0">
                <a:solidFill>
                  <a:srgbClr val="002060"/>
                </a:solidFill>
              </a:rPr>
              <a:t> </a:t>
            </a:r>
            <a:r>
              <a:rPr spc="-5" dirty="0">
                <a:solidFill>
                  <a:srgbClr val="002060"/>
                </a:solidFill>
              </a:rPr>
              <a:t>Mask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/>
          <p:nvPr/>
        </p:nvSpPr>
        <p:spPr>
          <a:xfrm>
            <a:off x="1043939" y="1845564"/>
            <a:ext cx="7146035" cy="36225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33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3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Ip Sınıfları ve Subnet</a:t>
            </a:r>
            <a:r>
              <a:rPr spc="-10" dirty="0"/>
              <a:t> </a:t>
            </a:r>
            <a:r>
              <a:rPr spc="-5" dirty="0"/>
              <a:t>Mask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903845" cy="31489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2667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Her sınıf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için tanımlanabilecek</a:t>
            </a:r>
            <a:r>
              <a:rPr sz="3200" spc="-9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maksimum  sayıda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bilgisayar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adedi</a:t>
            </a:r>
            <a:r>
              <a:rPr sz="3200" spc="-6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vardır.</a:t>
            </a:r>
            <a:endParaRPr sz="3200">
              <a:latin typeface="Arial"/>
              <a:cs typeface="Arial"/>
            </a:endParaRPr>
          </a:p>
          <a:p>
            <a:pPr marL="355600" marR="188595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bilgisayarlar internet ortamında</a:t>
            </a:r>
            <a:r>
              <a:rPr sz="3200" spc="-1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“host”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diye</a:t>
            </a:r>
            <a:r>
              <a:rPr sz="3200" spc="-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adlandırılır.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Her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sınıf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için tanımlanabilecek host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sayısı şekilsel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olarak aşağıda</a:t>
            </a:r>
            <a:r>
              <a:rPr sz="3200" spc="-114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belirtilmiştir.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34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3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002060"/>
                </a:solidFill>
              </a:rPr>
              <a:t>Ip Sınıfları ve Subnet</a:t>
            </a:r>
            <a:r>
              <a:rPr spc="-10" dirty="0">
                <a:solidFill>
                  <a:srgbClr val="002060"/>
                </a:solidFill>
              </a:rPr>
              <a:t> </a:t>
            </a:r>
            <a:r>
              <a:rPr spc="-5" dirty="0">
                <a:solidFill>
                  <a:srgbClr val="002060"/>
                </a:solidFill>
              </a:rPr>
              <a:t>Mask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/>
          <p:nvPr/>
        </p:nvSpPr>
        <p:spPr>
          <a:xfrm>
            <a:off x="684276" y="1484375"/>
            <a:ext cx="7929372" cy="22448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35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A</a:t>
            </a:r>
            <a:r>
              <a:rPr spc="-95" dirty="0"/>
              <a:t> </a:t>
            </a:r>
            <a:r>
              <a:rPr spc="-5" dirty="0"/>
              <a:t>Sınıfı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8014970" cy="47097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2667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sınıfı adres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16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milyon kullanıcı adresi  barındıran geniş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ağlar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için kullanılan adres  sınıfıdır.</a:t>
            </a:r>
            <a:endParaRPr sz="3200">
              <a:latin typeface="Arial"/>
              <a:cs typeface="Arial"/>
            </a:endParaRPr>
          </a:p>
          <a:p>
            <a:pPr marL="355600" marR="433705" indent="-342900">
              <a:lnSpc>
                <a:spcPct val="100000"/>
              </a:lnSpc>
              <a:spcBef>
                <a:spcPts val="77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Sadece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ilk oktet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ağı temsil eder diğer</a:t>
            </a:r>
            <a:r>
              <a:rPr sz="3200" spc="-6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üç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oktet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kullanıcıları temsil</a:t>
            </a:r>
            <a:r>
              <a:rPr sz="3200" spc="-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eder.</a:t>
            </a:r>
            <a:endParaRPr sz="3200">
              <a:latin typeface="Arial"/>
              <a:cs typeface="Arial"/>
            </a:endParaRPr>
          </a:p>
          <a:p>
            <a:pPr marL="355600" marR="211454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488950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İlk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bit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her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zaman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“0” dır. 127.0.0.0</a:t>
            </a:r>
            <a:r>
              <a:rPr sz="3200" spc="-7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adresi  haricinde her adresi</a:t>
            </a:r>
            <a:r>
              <a:rPr sz="3200" spc="-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kullanabilir.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6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ise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makinelerin kendilerine paket 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göndererek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test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amaçlı</a:t>
            </a:r>
            <a:r>
              <a:rPr sz="3200" spc="-6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kullanılır.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36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 </a:t>
            </a:r>
            <a:r>
              <a:rPr spc="-5" dirty="0"/>
              <a:t>Sınıfı</a:t>
            </a:r>
            <a:r>
              <a:rPr spc="-80" dirty="0"/>
              <a:t> </a:t>
            </a:r>
            <a:r>
              <a:rPr spc="-5" dirty="0"/>
              <a:t>Adres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5424"/>
            <a:ext cx="8047355" cy="45497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1017905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sınıfı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adres 4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oktetin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ilk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ikisini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kullanarak  adresleme yapan</a:t>
            </a:r>
            <a:r>
              <a:rPr sz="2800" spc="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sınıftır.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İlk oktetin ilk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iki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biti her zaman “10” dır. Buda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128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ile 191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arasındaki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adresleri kullanabileceği  anlamına</a:t>
            </a:r>
            <a:r>
              <a:rPr sz="2800" spc="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gelir.</a:t>
            </a:r>
            <a:endParaRPr sz="2800">
              <a:latin typeface="Arial"/>
              <a:cs typeface="Arial"/>
            </a:endParaRPr>
          </a:p>
          <a:p>
            <a:pPr marL="355600" marR="34417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 sınıfı her biri 65 534 bilgisayar içeren 16 382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tane alt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ağa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izin</a:t>
            </a:r>
            <a:r>
              <a:rPr sz="2800" spc="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verir.</a:t>
            </a:r>
            <a:endParaRPr sz="2800">
              <a:latin typeface="Arial"/>
              <a:cs typeface="Arial"/>
            </a:endParaRPr>
          </a:p>
          <a:p>
            <a:pPr marL="355600" marR="502920" indent="-342900">
              <a:lnSpc>
                <a:spcPct val="100000"/>
              </a:lnSpc>
              <a:spcBef>
                <a:spcPts val="675"/>
              </a:spcBef>
              <a:buClr>
                <a:srgbClr val="1A1A6F"/>
              </a:buClr>
              <a:buFont typeface="Wingdings"/>
              <a:buChar char=""/>
              <a:tabLst>
                <a:tab pos="455295" algn="l"/>
              </a:tabLst>
            </a:pPr>
            <a:r>
              <a:rPr dirty="0"/>
              <a:t>	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tür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adres alanı büyük ve orta büyüklükte  ağlar için kullanılır. Birçok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büyük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üniversite ve  ISS’ ler bu tür adres alanına</a:t>
            </a:r>
            <a:r>
              <a:rPr sz="2800" spc="6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sahiptir.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37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 </a:t>
            </a:r>
            <a:r>
              <a:rPr spc="-5" dirty="0"/>
              <a:t>Sınıfı</a:t>
            </a:r>
            <a:r>
              <a:rPr spc="-80" dirty="0"/>
              <a:t> </a:t>
            </a:r>
            <a:r>
              <a:rPr spc="-5" dirty="0"/>
              <a:t>Adres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295058"/>
            <a:ext cx="7451090" cy="236791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75920" indent="-363220">
              <a:lnSpc>
                <a:spcPct val="100000"/>
              </a:lnSpc>
              <a:spcBef>
                <a:spcPts val="869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C sınıfı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küçük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ağlar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için</a:t>
            </a:r>
            <a:r>
              <a:rPr sz="3200" spc="-7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kullanılır.</a:t>
            </a:r>
            <a:endParaRPr sz="3200">
              <a:latin typeface="Arial"/>
              <a:cs typeface="Arial"/>
            </a:endParaRPr>
          </a:p>
          <a:p>
            <a:pPr marL="375920" indent="-36322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En fazla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254 kullanıcılı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ağlar</a:t>
            </a:r>
            <a:r>
              <a:rPr sz="3200" spc="-5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içindir.</a:t>
            </a:r>
            <a:endParaRPr sz="3200">
              <a:latin typeface="Arial"/>
              <a:cs typeface="Arial"/>
            </a:endParaRPr>
          </a:p>
          <a:p>
            <a:pPr marL="375920" indent="-36322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İlk oktetin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ilk üç biti “110”</a:t>
            </a:r>
            <a:r>
              <a:rPr sz="3200" spc="-6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dır.</a:t>
            </a:r>
            <a:endParaRPr sz="3200">
              <a:latin typeface="Arial"/>
              <a:cs typeface="Arial"/>
            </a:endParaRPr>
          </a:p>
          <a:p>
            <a:pPr marL="375920" indent="-36322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192 ile 223 arasını</a:t>
            </a:r>
            <a:r>
              <a:rPr sz="3200" spc="-5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kullanabilir.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38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D </a:t>
            </a:r>
            <a:r>
              <a:rPr spc="-5" dirty="0"/>
              <a:t>ve </a:t>
            </a:r>
            <a:r>
              <a:rPr dirty="0"/>
              <a:t>E </a:t>
            </a:r>
            <a:r>
              <a:rPr spc="-5" dirty="0"/>
              <a:t>Sınıfı</a:t>
            </a:r>
            <a:r>
              <a:rPr spc="-85" dirty="0"/>
              <a:t> </a:t>
            </a:r>
            <a:r>
              <a:rPr spc="-5" dirty="0"/>
              <a:t>Adres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969250" cy="42214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208915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D sınıfı adreste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ilk dört bit “1110” dır.</a:t>
            </a:r>
            <a:r>
              <a:rPr sz="3200" spc="-114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224  ile 239 arasını</a:t>
            </a:r>
            <a:r>
              <a:rPr sz="3200" spc="-6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kullanabilir.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IETF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(Internet Engineering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Task Force) E  sınıfı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adresleri kendi özel araştırmaları için  kendilerine</a:t>
            </a:r>
            <a:r>
              <a:rPr sz="3200" spc="-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ayırmışlardır.</a:t>
            </a:r>
            <a:endParaRPr sz="3200">
              <a:latin typeface="Arial"/>
              <a:cs typeface="Arial"/>
            </a:endParaRPr>
          </a:p>
          <a:p>
            <a:pPr marL="375920" indent="-363220">
              <a:lnSpc>
                <a:spcPct val="100000"/>
              </a:lnSpc>
              <a:spcBef>
                <a:spcPts val="77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E sınıfı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internette</a:t>
            </a:r>
            <a:r>
              <a:rPr sz="3200" spc="-7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kullanılamaz.</a:t>
            </a:r>
            <a:endParaRPr sz="3200">
              <a:latin typeface="Arial"/>
              <a:cs typeface="Arial"/>
            </a:endParaRPr>
          </a:p>
          <a:p>
            <a:pPr marL="355600" marR="1179830" indent="-342900">
              <a:lnSpc>
                <a:spcPct val="100000"/>
              </a:lnSpc>
              <a:spcBef>
                <a:spcPts val="76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240 ile 255 arası bu adres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sınıfı</a:t>
            </a:r>
            <a:r>
              <a:rPr sz="3200" spc="-1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için  ayrılmıştır.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39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Ipv4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381000" y="1058544"/>
            <a:ext cx="3145155" cy="5220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69850" indent="-342900">
              <a:lnSpc>
                <a:spcPct val="100000"/>
              </a:lnSpc>
              <a:spcBef>
                <a:spcPts val="100"/>
              </a:spcBef>
              <a:buFont typeface="Wingdings"/>
              <a:buChar char=""/>
              <a:tabLst>
                <a:tab pos="356235" algn="l"/>
              </a:tabLst>
            </a:pP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Günümüzde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yaygın  olarak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Ipv4</a:t>
            </a:r>
            <a:r>
              <a:rPr sz="2400" spc="-5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(İnternet  Protokol Versiyon4)  adresleme tipi 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kullanılmaktadır.</a:t>
            </a:r>
            <a:endParaRPr sz="2400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580"/>
              </a:spcBef>
              <a:buFont typeface="Wingdings"/>
              <a:buChar char=""/>
              <a:tabLst>
                <a:tab pos="356235" algn="l"/>
              </a:tabLst>
            </a:pP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Ipv6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Haziran 2012  tarihinden itibaren  yaygın kullanıma 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açılmıştır.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2021 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yılına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kadar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internet 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kullanıcılarının 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yaklaşık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yarısının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bu 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sisteme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geçeceği  düşünülmektedir.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707891" y="1865375"/>
            <a:ext cx="5327903" cy="36073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4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05384" y="2205227"/>
            <a:ext cx="8281416" cy="29611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Unvan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 </a:t>
            </a:r>
            <a:r>
              <a:rPr lang="es-ES" spc="-5" dirty="0"/>
              <a:t>ve </a:t>
            </a:r>
            <a:r>
              <a:rPr lang="es-ES" dirty="0"/>
              <a:t>E </a:t>
            </a:r>
            <a:r>
              <a:rPr lang="es-ES" spc="-5" dirty="0"/>
              <a:t>Sınıfı</a:t>
            </a:r>
            <a:r>
              <a:rPr lang="es-ES" spc="-85" dirty="0"/>
              <a:t> </a:t>
            </a:r>
            <a:r>
              <a:rPr lang="es-ES" spc="-5" dirty="0"/>
              <a:t>Adres</a:t>
            </a:r>
            <a:endParaRPr lang="tr-TR" dirty="0"/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4" name="Slayt Numarası Yer Tutucus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40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1- Ağ Temelleri Ders Modülleri– MEGEP MEB (2011)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41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1005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Ipv4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5424"/>
            <a:ext cx="8004175" cy="42081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Bu IP adresleme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sistemi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toplam 32 bitten oluşur.  32 bit, sekizerlik gruplara ayrılarak</a:t>
            </a:r>
            <a:r>
              <a:rPr sz="2800" spc="5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gösterilir.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Her bir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sekizerlik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gruba </a:t>
            </a:r>
            <a:r>
              <a:rPr sz="2800" b="1" spc="-5" dirty="0">
                <a:solidFill>
                  <a:srgbClr val="1A1A6F"/>
                </a:solidFill>
                <a:latin typeface="Arial"/>
                <a:cs typeface="Arial"/>
              </a:rPr>
              <a:t>oktet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adı</a:t>
            </a:r>
            <a:r>
              <a:rPr sz="2800" spc="8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verilir.</a:t>
            </a:r>
            <a:endParaRPr sz="2800">
              <a:latin typeface="Arial"/>
              <a:cs typeface="Arial"/>
            </a:endParaRPr>
          </a:p>
          <a:p>
            <a:pPr marL="355600" marR="23495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Her bir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adresinde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toplam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4 adet oktet vardır.  Bu rakamlar 0 ile 255</a:t>
            </a:r>
            <a:r>
              <a:rPr sz="2800" spc="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arasındadır.</a:t>
            </a:r>
            <a:endParaRPr sz="2800">
              <a:latin typeface="Arial"/>
              <a:cs typeface="Arial"/>
            </a:endParaRPr>
          </a:p>
          <a:p>
            <a:pPr marL="355600" marR="535305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Örneğin 192.175.32.4 bir IP adresidir. Her bir  oktet nokta ile birbirinden</a:t>
            </a:r>
            <a:r>
              <a:rPr sz="2800" spc="4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ayrılır.</a:t>
            </a:r>
            <a:endParaRPr sz="2800">
              <a:latin typeface="Arial"/>
              <a:cs typeface="Arial"/>
            </a:endParaRPr>
          </a:p>
          <a:p>
            <a:pPr marL="355600" marR="11176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Ipv4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adresleme ile </a:t>
            </a:r>
            <a:r>
              <a:rPr sz="2800" spc="5" dirty="0">
                <a:solidFill>
                  <a:srgbClr val="1A1A6F"/>
                </a:solidFill>
                <a:latin typeface="Arial"/>
                <a:cs typeface="Arial"/>
              </a:rPr>
              <a:t>2</a:t>
            </a:r>
            <a:r>
              <a:rPr sz="2775" spc="7" baseline="25525" dirty="0">
                <a:solidFill>
                  <a:srgbClr val="1A1A6F"/>
                </a:solidFill>
                <a:latin typeface="Arial"/>
                <a:cs typeface="Arial"/>
              </a:rPr>
              <a:t>32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yani 4 milyardan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fazla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adres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üretilebilmektedir.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5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Ip</a:t>
            </a:r>
            <a:r>
              <a:rPr spc="-85" dirty="0"/>
              <a:t> </a:t>
            </a:r>
            <a:r>
              <a:rPr dirty="0"/>
              <a:t>Yapısı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858125" cy="14903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Aşağıda bir Ipv4 paketinin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yapısı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gösterilmiştir.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paketlerine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datagram adı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verilir.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260347" y="2852927"/>
            <a:ext cx="7056120" cy="35356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6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Ip</a:t>
            </a:r>
            <a:r>
              <a:rPr spc="-85" dirty="0"/>
              <a:t> </a:t>
            </a:r>
            <a:r>
              <a:rPr dirty="0"/>
              <a:t>Yapısı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987030" cy="3145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22352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paketindeki alanların içerikleri aşağıda  belirtilmiştir.</a:t>
            </a:r>
            <a:endParaRPr sz="3200">
              <a:latin typeface="Arial"/>
              <a:cs typeface="Arial"/>
            </a:endParaRPr>
          </a:p>
          <a:p>
            <a:pPr marL="756285" marR="5080" indent="-287020">
              <a:lnSpc>
                <a:spcPct val="100000"/>
              </a:lnSpc>
              <a:spcBef>
                <a:spcPts val="650"/>
              </a:spcBef>
              <a:tabLst>
                <a:tab pos="756285" algn="l"/>
              </a:tabLst>
            </a:pPr>
            <a:r>
              <a:rPr sz="1300" spc="-5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300" spc="-5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600" b="1" dirty="0">
                <a:solidFill>
                  <a:srgbClr val="1A1A6F"/>
                </a:solidFill>
                <a:latin typeface="Arial"/>
                <a:cs typeface="Arial"/>
              </a:rPr>
              <a:t>Sürüm (Version):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Bilgi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alışverişinde kullanılan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IP  sisteminin hangi sürüm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olduğunu</a:t>
            </a:r>
            <a:r>
              <a:rPr sz="2600" spc="-6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gösterir.</a:t>
            </a:r>
            <a:endParaRPr sz="2600">
              <a:latin typeface="Arial"/>
              <a:cs typeface="Arial"/>
            </a:endParaRPr>
          </a:p>
          <a:p>
            <a:pPr marL="756285" marR="557530" indent="-287020">
              <a:lnSpc>
                <a:spcPct val="100000"/>
              </a:lnSpc>
              <a:spcBef>
                <a:spcPts val="625"/>
              </a:spcBef>
              <a:tabLst>
                <a:tab pos="756285" algn="l"/>
              </a:tabLst>
            </a:pPr>
            <a:r>
              <a:rPr sz="1300" spc="-5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300" spc="-5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600" b="1" spc="-5" dirty="0">
                <a:solidFill>
                  <a:srgbClr val="1A1A6F"/>
                </a:solidFill>
                <a:latin typeface="Arial"/>
                <a:cs typeface="Arial"/>
              </a:rPr>
              <a:t>Başlık </a:t>
            </a:r>
            <a:r>
              <a:rPr sz="2600" b="1" dirty="0">
                <a:solidFill>
                  <a:srgbClr val="1A1A6F"/>
                </a:solidFill>
                <a:latin typeface="Arial"/>
                <a:cs typeface="Arial"/>
              </a:rPr>
              <a:t>uzunluğu (IP Header Length):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Başlık 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uzunluğunu gösterir.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Başlık uzunluğu  değişebilmektedir.</a:t>
            </a:r>
            <a:endParaRPr sz="26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7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Ip</a:t>
            </a:r>
            <a:r>
              <a:rPr spc="-85" dirty="0"/>
              <a:t> </a:t>
            </a:r>
            <a:r>
              <a:rPr dirty="0"/>
              <a:t>Yapısı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993444" y="1396949"/>
            <a:ext cx="7514590" cy="4751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marR="213995" indent="-287020">
              <a:lnSpc>
                <a:spcPct val="100000"/>
              </a:lnSpc>
              <a:spcBef>
                <a:spcPts val="95"/>
              </a:spcBef>
              <a:tabLst>
                <a:tab pos="299085" algn="l"/>
              </a:tabLst>
            </a:pPr>
            <a:r>
              <a:rPr sz="1250" spc="-5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250" spc="-5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500" b="1" spc="-5" dirty="0">
                <a:solidFill>
                  <a:srgbClr val="1A1A6F"/>
                </a:solidFill>
                <a:latin typeface="Arial"/>
                <a:cs typeface="Arial"/>
              </a:rPr>
              <a:t>Servis tipi </a:t>
            </a:r>
            <a:r>
              <a:rPr sz="2500" b="1" spc="-10" dirty="0">
                <a:solidFill>
                  <a:srgbClr val="1A1A6F"/>
                </a:solidFill>
                <a:latin typeface="Arial"/>
                <a:cs typeface="Arial"/>
              </a:rPr>
              <a:t>(Type </a:t>
            </a:r>
            <a:r>
              <a:rPr sz="2500" b="1" spc="-5" dirty="0">
                <a:solidFill>
                  <a:srgbClr val="1A1A6F"/>
                </a:solidFill>
                <a:latin typeface="Arial"/>
                <a:cs typeface="Arial"/>
              </a:rPr>
              <a:t>of </a:t>
            </a:r>
            <a:r>
              <a:rPr sz="2500" b="1" dirty="0">
                <a:solidFill>
                  <a:srgbClr val="1A1A6F"/>
                </a:solidFill>
                <a:latin typeface="Arial"/>
                <a:cs typeface="Arial"/>
              </a:rPr>
              <a:t>Service): </a:t>
            </a:r>
            <a:r>
              <a:rPr sz="2500" spc="-5" dirty="0">
                <a:solidFill>
                  <a:srgbClr val="1A1A6F"/>
                </a:solidFill>
                <a:latin typeface="Arial"/>
                <a:cs typeface="Arial"/>
              </a:rPr>
              <a:t>Gönderilen bilginin  hangi servis tipine ait olduğunu gösterir. Örneğin  </a:t>
            </a:r>
            <a:r>
              <a:rPr sz="2500" spc="-10" dirty="0">
                <a:solidFill>
                  <a:srgbClr val="1A1A6F"/>
                </a:solidFill>
                <a:latin typeface="Arial"/>
                <a:cs typeface="Arial"/>
              </a:rPr>
              <a:t>bilginin </a:t>
            </a:r>
            <a:r>
              <a:rPr sz="2500" spc="-5" dirty="0">
                <a:solidFill>
                  <a:srgbClr val="1A1A6F"/>
                </a:solidFill>
                <a:latin typeface="Arial"/>
                <a:cs typeface="Arial"/>
              </a:rPr>
              <a:t>müzik, video ya </a:t>
            </a:r>
            <a:r>
              <a:rPr sz="2500" dirty="0">
                <a:solidFill>
                  <a:srgbClr val="1A1A6F"/>
                </a:solidFill>
                <a:latin typeface="Arial"/>
                <a:cs typeface="Arial"/>
              </a:rPr>
              <a:t>da </a:t>
            </a:r>
            <a:r>
              <a:rPr sz="2500" spc="-5" dirty="0">
                <a:solidFill>
                  <a:srgbClr val="1A1A6F"/>
                </a:solidFill>
                <a:latin typeface="Arial"/>
                <a:cs typeface="Arial"/>
              </a:rPr>
              <a:t>bir metin dosyası </a:t>
            </a:r>
            <a:r>
              <a:rPr sz="2500" spc="-10" dirty="0">
                <a:solidFill>
                  <a:srgbClr val="1A1A6F"/>
                </a:solidFill>
                <a:latin typeface="Arial"/>
                <a:cs typeface="Arial"/>
              </a:rPr>
              <a:t>olup  olmadığı hakkında bilgi</a:t>
            </a:r>
            <a:r>
              <a:rPr sz="2500" spc="4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500" spc="-5" dirty="0">
                <a:solidFill>
                  <a:srgbClr val="1A1A6F"/>
                </a:solidFill>
                <a:latin typeface="Arial"/>
                <a:cs typeface="Arial"/>
              </a:rPr>
              <a:t>verir.</a:t>
            </a:r>
            <a:endParaRPr sz="2500">
              <a:latin typeface="Arial"/>
              <a:cs typeface="Arial"/>
            </a:endParaRPr>
          </a:p>
          <a:p>
            <a:pPr marL="299085" marR="5080" indent="-287020">
              <a:lnSpc>
                <a:spcPct val="100000"/>
              </a:lnSpc>
              <a:spcBef>
                <a:spcPts val="605"/>
              </a:spcBef>
              <a:tabLst>
                <a:tab pos="299085" algn="l"/>
              </a:tabLst>
            </a:pPr>
            <a:r>
              <a:rPr sz="1250" spc="-5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250" spc="-5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500" b="1" spc="-5" dirty="0">
                <a:solidFill>
                  <a:srgbClr val="1A1A6F"/>
                </a:solidFill>
                <a:latin typeface="Arial"/>
                <a:cs typeface="Arial"/>
              </a:rPr>
              <a:t>Toplam uzunluk (Total Length): </a:t>
            </a:r>
            <a:r>
              <a:rPr sz="2500" spc="-5" dirty="0">
                <a:solidFill>
                  <a:srgbClr val="1A1A6F"/>
                </a:solidFill>
                <a:latin typeface="Arial"/>
                <a:cs typeface="Arial"/>
              </a:rPr>
              <a:t>Tüm IP paketinin  (başlık ve veri dâhil) uzunluğunu byte cinsinden  belirtir.</a:t>
            </a:r>
            <a:endParaRPr sz="2500">
              <a:latin typeface="Arial"/>
              <a:cs typeface="Arial"/>
            </a:endParaRPr>
          </a:p>
          <a:p>
            <a:pPr marL="299085" marR="67945" indent="-287020" algn="just">
              <a:lnSpc>
                <a:spcPct val="100000"/>
              </a:lnSpc>
              <a:spcBef>
                <a:spcPts val="605"/>
              </a:spcBef>
            </a:pPr>
            <a:r>
              <a:rPr sz="1250" spc="-5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250" spc="-5" dirty="0">
                <a:solidFill>
                  <a:srgbClr val="3067D2"/>
                </a:solidFill>
                <a:latin typeface="Times New Roman"/>
                <a:cs typeface="Times New Roman"/>
              </a:rPr>
              <a:t> </a:t>
            </a:r>
            <a:r>
              <a:rPr sz="2500" b="1" spc="-5" dirty="0">
                <a:solidFill>
                  <a:srgbClr val="1A1A6F"/>
                </a:solidFill>
                <a:latin typeface="Arial"/>
                <a:cs typeface="Arial"/>
              </a:rPr>
              <a:t>Tanımlama (Identification): </a:t>
            </a:r>
            <a:r>
              <a:rPr sz="2500" spc="-5" dirty="0">
                <a:solidFill>
                  <a:srgbClr val="1A1A6F"/>
                </a:solidFill>
                <a:latin typeface="Arial"/>
                <a:cs typeface="Arial"/>
              </a:rPr>
              <a:t>Kullanıcı karşı tarafla  </a:t>
            </a:r>
            <a:r>
              <a:rPr sz="2500" spc="-10" dirty="0">
                <a:solidFill>
                  <a:srgbClr val="1A1A6F"/>
                </a:solidFill>
                <a:latin typeface="Arial"/>
                <a:cs typeface="Arial"/>
              </a:rPr>
              <a:t>etkileşim </a:t>
            </a:r>
            <a:r>
              <a:rPr sz="2500" spc="-5" dirty="0">
                <a:solidFill>
                  <a:srgbClr val="1A1A6F"/>
                </a:solidFill>
                <a:latin typeface="Arial"/>
                <a:cs typeface="Arial"/>
              </a:rPr>
              <a:t>içindeyken, mesajlar </a:t>
            </a:r>
            <a:r>
              <a:rPr sz="2500" spc="-10" dirty="0">
                <a:solidFill>
                  <a:srgbClr val="1A1A6F"/>
                </a:solidFill>
                <a:latin typeface="Arial"/>
                <a:cs typeface="Arial"/>
              </a:rPr>
              <a:t>parçalanarak </a:t>
            </a:r>
            <a:r>
              <a:rPr sz="2500" spc="-5" dirty="0">
                <a:solidFill>
                  <a:srgbClr val="1A1A6F"/>
                </a:solidFill>
                <a:latin typeface="Arial"/>
                <a:cs typeface="Arial"/>
              </a:rPr>
              <a:t>bir çok  datagram </a:t>
            </a:r>
            <a:r>
              <a:rPr sz="2500" spc="-10" dirty="0">
                <a:solidFill>
                  <a:srgbClr val="1A1A6F"/>
                </a:solidFill>
                <a:latin typeface="Arial"/>
                <a:cs typeface="Arial"/>
              </a:rPr>
              <a:t>içinde gönderilebilir. </a:t>
            </a:r>
            <a:r>
              <a:rPr sz="2500" dirty="0">
                <a:solidFill>
                  <a:srgbClr val="1A1A6F"/>
                </a:solidFill>
                <a:latin typeface="Arial"/>
                <a:cs typeface="Arial"/>
              </a:rPr>
              <a:t>Yani </a:t>
            </a:r>
            <a:r>
              <a:rPr sz="2500" spc="-5" dirty="0">
                <a:solidFill>
                  <a:srgbClr val="1A1A6F"/>
                </a:solidFill>
                <a:latin typeface="Arial"/>
                <a:cs typeface="Arial"/>
              </a:rPr>
              <a:t>aynı</a:t>
            </a:r>
            <a:r>
              <a:rPr sz="2500" spc="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500" spc="-5" dirty="0">
                <a:solidFill>
                  <a:srgbClr val="1A1A6F"/>
                </a:solidFill>
                <a:latin typeface="Arial"/>
                <a:cs typeface="Arial"/>
              </a:rPr>
              <a:t>kullanıcı</a:t>
            </a:r>
            <a:endParaRPr sz="2500">
              <a:latin typeface="Arial"/>
              <a:cs typeface="Arial"/>
            </a:endParaRPr>
          </a:p>
          <a:p>
            <a:pPr marL="299085" marR="711835">
              <a:lnSpc>
                <a:spcPct val="100000"/>
              </a:lnSpc>
            </a:pPr>
            <a:r>
              <a:rPr sz="2500" spc="-5" dirty="0">
                <a:solidFill>
                  <a:srgbClr val="1A1A6F"/>
                </a:solidFill>
                <a:latin typeface="Arial"/>
                <a:cs typeface="Arial"/>
              </a:rPr>
              <a:t>tarafından gönderilen mesaj farklı datagramlar  </a:t>
            </a:r>
            <a:r>
              <a:rPr sz="2500" spc="-10" dirty="0">
                <a:solidFill>
                  <a:srgbClr val="1A1A6F"/>
                </a:solidFill>
                <a:latin typeface="Arial"/>
                <a:cs typeface="Arial"/>
              </a:rPr>
              <a:t>içinde</a:t>
            </a:r>
            <a:r>
              <a:rPr sz="2500" spc="-1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500" spc="-10" dirty="0">
                <a:solidFill>
                  <a:srgbClr val="1A1A6F"/>
                </a:solidFill>
                <a:latin typeface="Arial"/>
                <a:cs typeface="Arial"/>
              </a:rPr>
              <a:t>bulunabilir.</a:t>
            </a:r>
            <a:endParaRPr sz="25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8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Ip</a:t>
            </a:r>
            <a:r>
              <a:rPr spc="-85" dirty="0"/>
              <a:t> </a:t>
            </a:r>
            <a:r>
              <a:rPr dirty="0"/>
              <a:t>Yapısı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993444" y="1395425"/>
            <a:ext cx="7444105" cy="28803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marR="27940" indent="-287020">
              <a:lnSpc>
                <a:spcPct val="100000"/>
              </a:lnSpc>
              <a:spcBef>
                <a:spcPts val="105"/>
              </a:spcBef>
              <a:tabLst>
                <a:tab pos="299085" algn="l"/>
              </a:tabLst>
            </a:pPr>
            <a:r>
              <a:rPr sz="1300" spc="-5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300" spc="-5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600" b="1" spc="-5" dirty="0">
                <a:solidFill>
                  <a:srgbClr val="1A1A6F"/>
                </a:solidFill>
                <a:latin typeface="Arial"/>
                <a:cs typeface="Arial"/>
              </a:rPr>
              <a:t>Bayrak </a:t>
            </a:r>
            <a:r>
              <a:rPr sz="2600" b="1" dirty="0">
                <a:solidFill>
                  <a:srgbClr val="1A1A6F"/>
                </a:solidFill>
                <a:latin typeface="Arial"/>
                <a:cs typeface="Arial"/>
              </a:rPr>
              <a:t>bitleri (Flags):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Bilgi maksimum Bir  datagram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parçalanıp parçalanmadığı,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onun  parçalanma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izninin olup olmadığı gibi bilgilere ait 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kodlar</a:t>
            </a:r>
            <a:r>
              <a:rPr sz="2600" spc="-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taşır.</a:t>
            </a:r>
            <a:endParaRPr sz="2600">
              <a:latin typeface="Arial"/>
              <a:cs typeface="Arial"/>
            </a:endParaRPr>
          </a:p>
          <a:p>
            <a:pPr marL="299085" marR="5080" indent="-287020">
              <a:lnSpc>
                <a:spcPct val="100000"/>
              </a:lnSpc>
              <a:spcBef>
                <a:spcPts val="630"/>
              </a:spcBef>
              <a:tabLst>
                <a:tab pos="299085" algn="l"/>
              </a:tabLst>
            </a:pPr>
            <a:r>
              <a:rPr sz="1300" spc="-5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300" spc="-5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Üç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tane olan bayrak bitlerinden ilki (D biti –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Don’t 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Fragment),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içinde bulunduğu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datagramın kaç  parçadan oluştuğunu</a:t>
            </a:r>
            <a:r>
              <a:rPr sz="2600" spc="-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belirtir.</a:t>
            </a:r>
            <a:endParaRPr sz="26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9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MYO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MYO" id="{D8215618-A6B4-4840-A8AF-6A1674FE9DCA}" vid="{CF697EED-BB01-4411-A691-07731E57A95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NMYO</Template>
  <TotalTime>8</TotalTime>
  <Words>1439</Words>
  <Application>Microsoft Office PowerPoint</Application>
  <PresentationFormat>Ekran Gösterisi (4:3)</PresentationFormat>
  <Paragraphs>233</Paragraphs>
  <Slides>41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41</vt:i4>
      </vt:variant>
    </vt:vector>
  </HeadingPairs>
  <TitlesOfParts>
    <vt:vector size="47" baseType="lpstr">
      <vt:lpstr>Arial</vt:lpstr>
      <vt:lpstr>Calibri</vt:lpstr>
      <vt:lpstr>Times New Roman</vt:lpstr>
      <vt:lpstr>Wingdings</vt:lpstr>
      <vt:lpstr>Wingdings 2</vt:lpstr>
      <vt:lpstr>NMYO</vt:lpstr>
      <vt:lpstr>IP ADRESLEME</vt:lpstr>
      <vt:lpstr>TCP/IP ADRESİNİN SINIFLARI</vt:lpstr>
      <vt:lpstr>Ipv4</vt:lpstr>
      <vt:lpstr>Ipv4</vt:lpstr>
      <vt:lpstr>Ipv4</vt:lpstr>
      <vt:lpstr>Ip Yapısı</vt:lpstr>
      <vt:lpstr>Ip Yapısı</vt:lpstr>
      <vt:lpstr>Ip Yapısı</vt:lpstr>
      <vt:lpstr>Ip Yapısı</vt:lpstr>
      <vt:lpstr>Ip Yapısı</vt:lpstr>
      <vt:lpstr>Ip Yapısı</vt:lpstr>
      <vt:lpstr>Ip Yapısı</vt:lpstr>
      <vt:lpstr>Ip Yapısı</vt:lpstr>
      <vt:lpstr>Ip Yapısı</vt:lpstr>
      <vt:lpstr>Ipv4 Yayınlar (CAST)</vt:lpstr>
      <vt:lpstr>Ipv4 Yayınlar (CAST)</vt:lpstr>
      <vt:lpstr>Ipv4 Yayınlar (CAST)</vt:lpstr>
      <vt:lpstr>Adres Türleri</vt:lpstr>
      <vt:lpstr>Adres Türleri</vt:lpstr>
      <vt:lpstr>Adres Türleri</vt:lpstr>
      <vt:lpstr>Adres Türleri</vt:lpstr>
      <vt:lpstr>Adres Türleri</vt:lpstr>
      <vt:lpstr>Genel Adresler</vt:lpstr>
      <vt:lpstr>Ip Sınıfları ve Subnet Mask</vt:lpstr>
      <vt:lpstr>Ip Sınıfları ve Subnet Mask</vt:lpstr>
      <vt:lpstr>Ip Sınıfları ve Subnet Mask</vt:lpstr>
      <vt:lpstr>Ip Sınıfları ve Subnet Mask</vt:lpstr>
      <vt:lpstr>Ip Sınıfları ve Subnet Mask</vt:lpstr>
      <vt:lpstr>Ip Sınıfları ve Subnet Mask</vt:lpstr>
      <vt:lpstr>Ip Sınıfları ve Subnet Mask</vt:lpstr>
      <vt:lpstr>Ip Sınıfları ve Subnet Mask</vt:lpstr>
      <vt:lpstr>Ip Sınıfları ve Subnet Mask</vt:lpstr>
      <vt:lpstr>Ip Sınıfları ve Subnet Mask</vt:lpstr>
      <vt:lpstr>Ip Sınıfları ve Subnet Mask</vt:lpstr>
      <vt:lpstr>Ip Sınıfları ve Subnet Mask</vt:lpstr>
      <vt:lpstr>A Sınıfı</vt:lpstr>
      <vt:lpstr>B Sınıfı Adres</vt:lpstr>
      <vt:lpstr>C Sınıfı Adres</vt:lpstr>
      <vt:lpstr>D ve E Sınıfı Adres</vt:lpstr>
      <vt:lpstr>D ve E Sınıfı Adres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Gln</dc:creator>
  <cp:lastModifiedBy>Windows Kullanıcısı</cp:lastModifiedBy>
  <cp:revision>3</cp:revision>
  <dcterms:created xsi:type="dcterms:W3CDTF">2019-02-08T10:48:35Z</dcterms:created>
  <dcterms:modified xsi:type="dcterms:W3CDTF">2020-01-29T10:27:02Z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2017-12-05T00:00:00Z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2019-02-08T00:00:00Z</vt:filetime>
  </property>
</Properties>
</file>