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305" r:id="rId3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6D035-0501-4DE7-9D4E-E299A29966AA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E5A5D-573F-4567-8F2F-FB66F0600A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9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571C00A-DD19-44D0-A6FD-618C98FD56D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84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AA69C1-AA85-49C8-AD8B-AE82DCC289D4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070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006620-4A44-4D72-8D1C-B5438AAEBA8A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600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77C8360C-53C9-43E1-80E7-2E5CCB7F1A95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17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AAAA5-6519-4918-931B-024228913689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0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2656E33-9AB0-44DD-8693-DD750B9262A9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53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1B99217-0ADB-42F8-8E86-0F1236A30A8A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10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B31CED-5109-45D6-A2AD-7D2D34CDF4BC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74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D63C89-9FD7-4169-8B2A-B887207C458E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3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İçin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BE93E44-A3FA-4336-80CD-1C8FBD437DB7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66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186A0F7-05A1-4944-A13F-DF1E98F9AE68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38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BF9377F-100D-4961-99C7-3350E85B85CC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907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197388-DE94-4789-81C6-A08F94761C99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28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73B3BB0-5657-4B47-88D8-1C19F2FD5CD5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43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343900" y="0"/>
            <a:ext cx="0" cy="1752600"/>
          </a:xfrm>
          <a:custGeom>
            <a:avLst/>
            <a:gdLst/>
            <a:ahLst/>
            <a:cxnLst/>
            <a:rect l="l" t="t" r="r" b="b"/>
            <a:pathLst>
              <a:path h="1752600">
                <a:moveTo>
                  <a:pt x="0" y="0"/>
                </a:moveTo>
                <a:lnTo>
                  <a:pt x="0" y="1752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15149" y="4928533"/>
            <a:ext cx="2494662" cy="1340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892542" y="1814271"/>
            <a:ext cx="101726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2060"/>
                </a:solidFill>
                <a:latin typeface="Arial"/>
                <a:cs typeface="Arial"/>
              </a:rPr>
              <a:t>13.Hafta</a:t>
            </a:r>
            <a:endParaRPr sz="200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8" name="Unvan 1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Ağ </a:t>
            </a:r>
            <a:r>
              <a:rPr lang="tr-TR" dirty="0" smtClean="0"/>
              <a:t>Tehditleri</a:t>
            </a:r>
            <a:endParaRPr lang="tr-TR" dirty="0"/>
          </a:p>
        </p:txBody>
      </p:sp>
      <p:sp>
        <p:nvSpPr>
          <p:cNvPr id="19" name="Alt Başlık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</a:t>
            </a:r>
            <a:r>
              <a:rPr lang="tr-TR">
                <a:solidFill>
                  <a:schemeClr val="accent1">
                    <a:lumMod val="75000"/>
                  </a:schemeClr>
                </a:solidFill>
              </a:rPr>
              <a:t>ağ </a:t>
            </a:r>
            <a:r>
              <a:rPr lang="tr-TR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21" name="Slayt Numarası Yer Tutucus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Bilgi</a:t>
            </a:r>
            <a:r>
              <a:rPr spc="-65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Hırsızlığı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1548383" y="2564892"/>
            <a:ext cx="6946392" cy="2852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Kimlik</a:t>
            </a:r>
            <a:r>
              <a:rPr spc="-85" dirty="0"/>
              <a:t> </a:t>
            </a:r>
            <a:r>
              <a:rPr spc="-5" dirty="0"/>
              <a:t>Hırsızlığı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137251"/>
            <a:ext cx="7880984" cy="509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01981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Kimlik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hırsızlığı, kişinin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izni</a:t>
            </a:r>
            <a:r>
              <a:rPr sz="3200" spc="-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olmadan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kişisel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bilgilerinin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elde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edilmesidir.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Kimlik hırsızlığını kullanılarak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kişinin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kredi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numarası, ehliyet numarası,  vatandaşlık numarası,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internet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bankacılığı  bilgileri, e-posta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şifre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parolası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önemli  diğer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kişisel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bilgilerin bir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başkası</a:t>
            </a:r>
            <a:endParaRPr sz="3200" dirty="0">
              <a:latin typeface="Arial"/>
              <a:cs typeface="Arial"/>
            </a:endParaRPr>
          </a:p>
          <a:p>
            <a:pPr marL="355600" marR="111252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tarafından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sağlamak amacı</a:t>
            </a:r>
            <a:r>
              <a:rPr sz="32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  yapılan dolandırıcılık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türüdür.</a:t>
            </a:r>
            <a:endParaRPr sz="3200" dirty="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TCK’ye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göre bu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suç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sayılmaktadır.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Kimlik</a:t>
            </a:r>
            <a:r>
              <a:rPr spc="-85" dirty="0"/>
              <a:t> </a:t>
            </a:r>
            <a:r>
              <a:rPr spc="-5" dirty="0"/>
              <a:t>Hırsızlığı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066800"/>
            <a:ext cx="7971790" cy="4892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Kimlik hırsızlığına uğranılmış ise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birkaç  yoldan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anlaşılabilir:</a:t>
            </a:r>
            <a:endParaRPr sz="32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İzinsiz çevrim içi satın almalar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yapıldığında,</a:t>
            </a:r>
            <a:endParaRPr sz="2800" dirty="0">
              <a:latin typeface="Arial"/>
              <a:cs typeface="Arial"/>
            </a:endParaRPr>
          </a:p>
          <a:p>
            <a:pPr marL="756285" marR="379730" indent="-287020" algn="just">
              <a:lnSpc>
                <a:spcPct val="100000"/>
              </a:lnSpc>
              <a:spcBef>
                <a:spcPts val="675"/>
              </a:spcBef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Kişi üzerinden çeşitli kurumlarda kredi veya  telefon hattı başvuruları sonucu borçlanma  bilgileri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geldiğinde,</a:t>
            </a:r>
            <a:endParaRPr sz="2800" dirty="0">
              <a:latin typeface="Arial"/>
              <a:cs typeface="Arial"/>
            </a:endParaRPr>
          </a:p>
          <a:p>
            <a:pPr marL="756285" marR="1327150" indent="-28702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Kişinin bilgi dahilinde olmadan sosyal  paylaşımlar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olduğunda.</a:t>
            </a:r>
            <a:endParaRPr sz="2800" dirty="0">
              <a:latin typeface="Arial"/>
              <a:cs typeface="Arial"/>
            </a:endParaRPr>
          </a:p>
          <a:p>
            <a:pPr marL="355600" marR="1652270" indent="-342900">
              <a:lnSpc>
                <a:spcPct val="100000"/>
              </a:lnSpc>
              <a:spcBef>
                <a:spcPts val="75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 durumlarda adli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mercilere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başvurmak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gerekmektedir.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Veri </a:t>
            </a:r>
            <a:r>
              <a:rPr spc="-5" dirty="0"/>
              <a:t>Kaybı ve </a:t>
            </a:r>
            <a:r>
              <a:rPr dirty="0"/>
              <a:t>Veri</a:t>
            </a:r>
            <a:r>
              <a:rPr spc="-105" dirty="0"/>
              <a:t> </a:t>
            </a:r>
            <a:r>
              <a:rPr spc="-5" dirty="0"/>
              <a:t>Kullanma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82255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Kişisel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işletmelerde  kullanılan bilgisayarlarda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veriler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elektronik  ortamda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saklanmaktadır.</a:t>
            </a:r>
            <a:endParaRPr sz="3200">
              <a:latin typeface="Arial"/>
              <a:cs typeface="Arial"/>
            </a:endParaRPr>
          </a:p>
          <a:p>
            <a:pPr marL="355600" marR="18732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verilerin erişilemez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kullanılamaz  hâle gelmesine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 kaybı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adı  verilmektedir.</a:t>
            </a:r>
            <a:endParaRPr sz="3200">
              <a:latin typeface="Arial"/>
              <a:cs typeface="Arial"/>
            </a:endParaRPr>
          </a:p>
          <a:p>
            <a:pPr marL="355600" marR="106807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Veriler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ağdaki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bilgisayarlar üzerinde  saklanabilir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yedeklenebilir.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Veri </a:t>
            </a:r>
            <a:r>
              <a:rPr spc="-5" dirty="0"/>
              <a:t>Kaybı ve </a:t>
            </a:r>
            <a:r>
              <a:rPr dirty="0"/>
              <a:t>Veri</a:t>
            </a:r>
            <a:r>
              <a:rPr spc="-105" dirty="0"/>
              <a:t> </a:t>
            </a:r>
            <a:r>
              <a:rPr spc="-5" dirty="0"/>
              <a:t>Kullanma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457200" y="1168466"/>
            <a:ext cx="7747000" cy="5002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8986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Herhangi bir bilgisayar ağına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gönderilen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veri, o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veriyi almaya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yetkisi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olmayan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kişilerce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ele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geçirilebilir.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kişiler iletişimi gizlice gözetleyebilir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 paketini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değiştirebilir.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Bunu birçok metod kullanarak yapabilir.  Örneğin, bilgi iletişiminde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 alıcının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numarasını kullanarak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sanki o alıcıymış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 gönderilen verileri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istediği gibi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kullanabilir.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Hizmet</a:t>
            </a:r>
            <a:r>
              <a:rPr spc="-65" dirty="0"/>
              <a:t> </a:t>
            </a:r>
            <a:r>
              <a:rPr dirty="0"/>
              <a:t>Aksatma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61047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Kişisel 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işletmelerdeki kullanıcıların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yasal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haklarını kullanmalarını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engelleme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32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tanımlanabilir.</a:t>
            </a:r>
            <a:endParaRPr sz="3200">
              <a:latin typeface="Arial"/>
              <a:cs typeface="Arial"/>
            </a:endParaRPr>
          </a:p>
          <a:p>
            <a:pPr marL="355600" marR="116839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haberleşmesinde kullanıcı adı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parolasını kullanamaması, kullanıcıların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web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hizmetine bağlanamaması gibi  durumlarda ağa dışarıdan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müdahale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olduğu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anlaşılabilir.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Ağ İletişim</a:t>
            </a:r>
            <a:r>
              <a:rPr spc="-95" dirty="0"/>
              <a:t> </a:t>
            </a:r>
            <a:r>
              <a:rPr dirty="0"/>
              <a:t>Tehditleri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79071" y="1201006"/>
            <a:ext cx="7950834" cy="5002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Bilişim teknolojilerindeki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gelişmeler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kullanıcılara büyük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kolaylık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sağlarken aynı  zamanda pek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tehdidi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beraberinde  getirmektedir.</a:t>
            </a:r>
            <a:endParaRPr sz="3200" dirty="0">
              <a:latin typeface="Arial"/>
              <a:cs typeface="Arial"/>
            </a:endParaRPr>
          </a:p>
          <a:p>
            <a:pPr marL="355600" marR="7302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İletişim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ağlarında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güvenlik açıkları  kullanıcıların sisteminin ele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geçirmekten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öte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kişisel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büyük firmaların gizli  bilgilerini ele geçirilmesine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bu sayede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maddi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kazançlar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elde etmeye yönelik  olmaya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başlamıştır.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Ağ İletişim</a:t>
            </a:r>
            <a:r>
              <a:rPr spc="-95" dirty="0"/>
              <a:t> </a:t>
            </a:r>
            <a:r>
              <a:rPr dirty="0"/>
              <a:t>Tehditleri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37195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46812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Yeni nesil tehditler kullanıcılardan,  güvensiz ağlardan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kaynaklanabilir.</a:t>
            </a:r>
            <a:endParaRPr sz="3200">
              <a:latin typeface="Arial"/>
              <a:cs typeface="Arial"/>
            </a:endParaRPr>
          </a:p>
          <a:p>
            <a:pPr marL="355600" marR="111125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İnternetin genişlemesi ile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beraber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 uygulaması da beklenmedik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şekilde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genişlemiştir.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gelişmeyle birlikte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kurulup işletmeye  alındıktan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sonra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yönetimi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 güvenliği büyük önem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kazanmıştır.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Ağ İletişim</a:t>
            </a:r>
            <a:r>
              <a:rPr spc="-95" dirty="0"/>
              <a:t> </a:t>
            </a:r>
            <a:r>
              <a:rPr dirty="0"/>
              <a:t>Tehditleri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168466"/>
            <a:ext cx="7994015" cy="5002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1188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Çünkü internete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sistemleri  arasında dolaşan hiçbir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gerekli  önlemler alınmadığı takdirde güvenli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değildir.</a:t>
            </a:r>
            <a:endParaRPr sz="3200" dirty="0">
              <a:latin typeface="Arial"/>
              <a:cs typeface="Arial"/>
            </a:endParaRPr>
          </a:p>
          <a:p>
            <a:pPr marL="355600" marR="77025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güvenilir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biçimde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çalıştırılması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anahtar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sözcük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konumuna gelmiştir.  Çünkü ağın günümüz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teknolojisi ile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kurulup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çalıştırılmasıyla iş bitmemekte  esas iş ağ performansının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</a:t>
            </a:r>
            <a:endParaRPr sz="32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güvenilirliğinin sağlanmasında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bitmektedir.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Ağ İletişim</a:t>
            </a:r>
            <a:r>
              <a:rPr spc="-95" dirty="0"/>
              <a:t> </a:t>
            </a:r>
            <a:r>
              <a:rPr dirty="0"/>
              <a:t>Tehditleri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56855" cy="36366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953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Genellikle ağ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yapısına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yapılan saldırıların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çoğu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ağdan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gelir.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Ağa açılan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bilgisayarın verdiği hizmete  göre ne tür saldırıya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uğrayacağı ve</a:t>
            </a:r>
            <a:r>
              <a:rPr sz="32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  türleri de ortaya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çıkabilir.</a:t>
            </a:r>
            <a:endParaRPr sz="3200">
              <a:latin typeface="Arial"/>
              <a:cs typeface="Arial"/>
            </a:endParaRPr>
          </a:p>
          <a:p>
            <a:pPr marL="355600" marR="77216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yapılan saldırılar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donanıma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 yazılıma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yönelik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1000" y="409134"/>
            <a:ext cx="83820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Ağ</a:t>
            </a:r>
            <a:r>
              <a:rPr b="0" spc="-9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Güvenliği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201006"/>
            <a:ext cx="7993380" cy="451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ağlarının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yaygınlaşması,</a:t>
            </a:r>
            <a:endParaRPr sz="3200" dirty="0">
              <a:latin typeface="Arial"/>
              <a:cs typeface="Arial"/>
            </a:endParaRPr>
          </a:p>
          <a:p>
            <a:pPr marL="355600" marR="158115">
              <a:lnSpc>
                <a:spcPct val="100000"/>
              </a:lnSpc>
              <a:spcBef>
                <a:spcPts val="5"/>
              </a:spcBef>
            </a:pPr>
            <a:r>
              <a:rPr sz="3200" i="1" spc="-5" dirty="0">
                <a:solidFill>
                  <a:srgbClr val="1A1A6F"/>
                </a:solidFill>
                <a:latin typeface="Arial"/>
                <a:cs typeface="Arial"/>
              </a:rPr>
              <a:t>İnternet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aracılığı ile elektronik işletmelerin  ortaya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çıkması 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üzerinden</a:t>
            </a:r>
            <a:endParaRPr sz="3200" dirty="0">
              <a:latin typeface="Arial"/>
              <a:cs typeface="Arial"/>
            </a:endParaRPr>
          </a:p>
          <a:p>
            <a:pPr marL="355600" marR="545465">
              <a:lnSpc>
                <a:spcPct val="100000"/>
              </a:lnSpc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ticaretin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yaygınlaşmasıyla birlikte  bilgisayar ağları oluşabilecek saldırılara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 zayıflık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göstermeye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başlamıştır.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Ağlardaki bu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zayıflıklar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</a:t>
            </a:r>
            <a:r>
              <a:rPr sz="32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uygulamalarında  ürün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kaybına ve şirketlerin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ciddi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anlamda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zarar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görmesine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neden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olmaktadır.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Ağ İletişim</a:t>
            </a:r>
            <a:r>
              <a:rPr spc="-95" dirty="0"/>
              <a:t> </a:t>
            </a:r>
            <a:r>
              <a:rPr dirty="0"/>
              <a:t>Tehditleri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723505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20269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Donanıma yönelik saldırılarda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depolama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kaynaklarına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 cihazlarına yönelik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olabilir.</a:t>
            </a:r>
            <a:endParaRPr sz="3200">
              <a:latin typeface="Arial"/>
              <a:cs typeface="Arial"/>
            </a:endParaRPr>
          </a:p>
          <a:p>
            <a:pPr marL="355600" marR="47942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yönelik saldırılar ise kullanıcı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verilerine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erişim sağlamak için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olabilir.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Potansiyel saldırı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kaynakları,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bilgisayarın  bağlı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olduğu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geniş ağ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üzerinden, </a:t>
            </a:r>
            <a:r>
              <a:rPr sz="3200" i="1" spc="-5" dirty="0">
                <a:solidFill>
                  <a:srgbClr val="1A1A6F"/>
                </a:solidFill>
                <a:latin typeface="Arial"/>
                <a:cs typeface="Arial"/>
              </a:rPr>
              <a:t>İnternet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bağlantısı üzerinden, modem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havuzu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üzerinden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olabilmektedir.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Haricî ve </a:t>
            </a:r>
            <a:r>
              <a:rPr dirty="0"/>
              <a:t>Dâhili</a:t>
            </a:r>
            <a:r>
              <a:rPr spc="-80" dirty="0"/>
              <a:t> </a:t>
            </a:r>
            <a:r>
              <a:rPr dirty="0"/>
              <a:t>Tehditler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3901"/>
            <a:ext cx="8065134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61035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Harici tehditler, ağ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dışında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çalışan  kullanıcılardan gelir.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Bu kişilerin</a:t>
            </a:r>
            <a:r>
              <a:rPr sz="3000" spc="-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bilgisayar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sistemlerine veya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ağa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yetkili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erişimi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bulunmamaktadır.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Harici saldırganlar, ağa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saldırılarını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genellikle  </a:t>
            </a:r>
            <a:r>
              <a:rPr sz="3000" i="1" spc="-5" dirty="0">
                <a:solidFill>
                  <a:srgbClr val="1A1A6F"/>
                </a:solidFill>
                <a:latin typeface="Arial"/>
                <a:cs typeface="Arial"/>
              </a:rPr>
              <a:t>İnternet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üzerinden,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kablosuz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ağlardan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veya  çevirmeli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erişim sunucularından gerçekleştirir.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saldırılar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maddi ve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manevi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zarara yol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açar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engellemek için güvenliğin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arttırılması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gerekir.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Haricî ve </a:t>
            </a:r>
            <a:r>
              <a:rPr dirty="0"/>
              <a:t>Dâhili</a:t>
            </a:r>
            <a:r>
              <a:rPr spc="-80" dirty="0"/>
              <a:t> </a:t>
            </a:r>
            <a:r>
              <a:rPr dirty="0"/>
              <a:t>Tehditler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512684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2382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İstemci-sunucu ortamında ağ yöneticileri çok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savaşın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içindedir.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Ağlarındaki her erişim noktasından saldırılara  açıklar.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İnternet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sayıda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sistemin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birbirine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bağlanmasını sağlayarak kendine özgü  problemleri de beraberinde</a:t>
            </a:r>
            <a:r>
              <a:rPr sz="2800" spc="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getirmiştir.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Haricî ve </a:t>
            </a:r>
            <a:r>
              <a:rPr dirty="0"/>
              <a:t>Dâhili</a:t>
            </a:r>
            <a:r>
              <a:rPr spc="-80" dirty="0"/>
              <a:t> </a:t>
            </a:r>
            <a:r>
              <a:rPr dirty="0"/>
              <a:t>Tehditler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8044180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9972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Dâhili tehditler ise; bir kullanıcının hesabı  üzerinden ağa yetkisiz erişimi olduğunda ya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da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ekipmanına fiziksel erişimi olduğunda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gerçekleşir.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Dâhili saldırgan, ilkeleri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kişileri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tanır.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kişiler  genellikle hangi bilgilerin ve savunmasız  olduğunu ve bu bilgileri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nasıl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elde edebileceğini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Haricî ve </a:t>
            </a:r>
            <a:r>
              <a:rPr dirty="0"/>
              <a:t>Dâhili</a:t>
            </a:r>
            <a:r>
              <a:rPr spc="-80" dirty="0"/>
              <a:t> </a:t>
            </a:r>
            <a:r>
              <a:rPr dirty="0"/>
              <a:t>Tehditler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752715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Fakat,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dahili saldırılar 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zaman kasıtlı</a:t>
            </a:r>
            <a:r>
              <a:rPr sz="28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olmaz.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Bazı durumlarda, dahili bir tehdit,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dışındayken bilmeden dahili ağa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virüs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veya  güvenlik tehdidi getiren güvenilir bir çalışandan  da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gelebilir.</a:t>
            </a:r>
            <a:endParaRPr sz="2800">
              <a:latin typeface="Arial"/>
              <a:cs typeface="Arial"/>
            </a:endParaRPr>
          </a:p>
          <a:p>
            <a:pPr marL="355600" marR="64769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Güvenlik, dâhili ağlarda da önemli bir konudur.  Firma çalışanları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bazen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 hırsızlığı yapabilir  ya da sisteme virüs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bulaştırabilir.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Haricî ve </a:t>
            </a:r>
            <a:r>
              <a:rPr dirty="0"/>
              <a:t>Dâhili</a:t>
            </a:r>
            <a:r>
              <a:rPr spc="-80" dirty="0"/>
              <a:t> </a:t>
            </a:r>
            <a:r>
              <a:rPr dirty="0"/>
              <a:t>Tehditler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8028305" cy="3952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32575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işletmedeki bazı çalışanlar, ağa bağlanmak  için kullandıkları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şifre,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kötü niyetli çalışanlar  (cracker) tarafından tahmin edilebilir şekilde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seçerlerse bu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güvenlik açığı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oluşturur.</a:t>
            </a:r>
            <a:endParaRPr sz="2800">
              <a:latin typeface="Arial"/>
              <a:cs typeface="Arial"/>
            </a:endParaRPr>
          </a:p>
          <a:p>
            <a:pPr marL="355600" marR="34607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Veya yalnızca merkezde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güvenlik duvarı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ile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korunan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bu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merkeze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özel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kiralık devre ile  bağlı bulunan bir şubede, herhangi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bir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kullanıcının telefon hattı ile </a:t>
            </a:r>
            <a:r>
              <a:rPr sz="2800" i="1" spc="-5" dirty="0">
                <a:solidFill>
                  <a:srgbClr val="1A1A6F"/>
                </a:solidFill>
                <a:latin typeface="Arial"/>
                <a:cs typeface="Arial"/>
              </a:rPr>
              <a:t>İnternet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 bağlanması  da bir güvenlik açığı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oluşturabilir.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Haricî ve </a:t>
            </a:r>
            <a:r>
              <a:rPr dirty="0"/>
              <a:t>Dâhili</a:t>
            </a:r>
            <a:r>
              <a:rPr spc="-80" dirty="0"/>
              <a:t> </a:t>
            </a:r>
            <a:r>
              <a:rPr dirty="0"/>
              <a:t>Tehditler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729220" cy="4378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191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Bazı firma çalışanları da yanlışlıkla </a:t>
            </a:r>
            <a:r>
              <a:rPr sz="2800" i="1" dirty="0">
                <a:solidFill>
                  <a:srgbClr val="1A1A6F"/>
                </a:solidFill>
                <a:latin typeface="Arial"/>
                <a:cs typeface="Arial"/>
              </a:rPr>
              <a:t>İnternet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ten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 da floppy diskten bir belge yüklerken  bilgisayara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virüs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bulaştırabilir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kendi  bilgisayarına bulaştırdığı virüsün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farkına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varmadan ağ içindeki diğer bilgisayarlarla bilgi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alışverişi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 bu virüsü tüm ağa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yayabilir.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soruna karşı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alınabilecek önlem, tüm  bilgisayarlara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virüs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koruma programı yüklemek  ve bir belge yüklerken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ekrana uyarı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mesajları  gelmesini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sağlamaktır.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Haricî ve </a:t>
            </a:r>
            <a:r>
              <a:rPr dirty="0"/>
              <a:t>Dâhili</a:t>
            </a:r>
            <a:r>
              <a:rPr spc="-80" dirty="0"/>
              <a:t> </a:t>
            </a:r>
            <a:r>
              <a:rPr dirty="0"/>
              <a:t>Tehditler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8025765" cy="3952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9756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İşletmede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çalışan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meraklı kullanıcılar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casus  gibidir.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kullanıcı diğer çalışanlarla arasındaki rekabet  nedeniyle, erişim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yetkisine sahip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olmadığı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birtakım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gizli bilgilere ulaşmaya çalışır.  Mesajlara ya da maaş bilgilerine erişmek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masum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olabilir ancak önemli ve gizli finansal  bilgilere ulaşmak, o şirket için büyük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tehlike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oluşturabilir.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Haricî ve </a:t>
            </a:r>
            <a:r>
              <a:rPr dirty="0">
                <a:solidFill>
                  <a:srgbClr val="002060"/>
                </a:solidFill>
              </a:rPr>
              <a:t>Dâhili</a:t>
            </a:r>
            <a:r>
              <a:rPr spc="-80" dirty="0">
                <a:solidFill>
                  <a:srgbClr val="002060"/>
                </a:solidFill>
              </a:rPr>
              <a:t> </a:t>
            </a:r>
            <a:r>
              <a:rPr dirty="0">
                <a:solidFill>
                  <a:srgbClr val="002060"/>
                </a:solidFill>
              </a:rPr>
              <a:t>Tehditler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2310383" y="2199132"/>
            <a:ext cx="4523232" cy="33710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08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Ağ</a:t>
            </a:r>
            <a:r>
              <a:rPr b="0" spc="-9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Güvenliği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1548383" y="2133600"/>
            <a:ext cx="5256275" cy="3607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Ağ</a:t>
            </a:r>
            <a:r>
              <a:rPr b="0" spc="-9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Güvenliği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1814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452245" indent="-342900" algn="just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 ağı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kişisel 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 ilişkileri  arasında bilgi akışını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sağlayan ve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düzenleyen bir iletişim aracı hâline  gelmiştir.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 üzerinde bilgi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kaybı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olabilir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veya  gizlilik ihlal edilebilir. İnternet üzerindeki bu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tür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güvenlik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açıklıkları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kullanıcıları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güvensizleştirebilir.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Ağ</a:t>
            </a:r>
            <a:r>
              <a:rPr b="0" spc="-9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Güvenliği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561580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4483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sorun da web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tabanlı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şirketler</a:t>
            </a:r>
            <a:r>
              <a:rPr sz="3200" spc="-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 büyük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risk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tür güvenlik açıklıklarına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önlem  almak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kişisel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kullanıcılar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şirketler için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gündeme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gelmiştir.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Ağ Saldırı</a:t>
            </a:r>
            <a:r>
              <a:rPr spc="-70" dirty="0"/>
              <a:t> </a:t>
            </a:r>
            <a:r>
              <a:rPr spc="-5" dirty="0"/>
              <a:t>Riskleri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97397" y="1137251"/>
            <a:ext cx="7968615" cy="509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5532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kablosuz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tüm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 ağları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günlük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kullanımda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önemli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tutmaktadır.</a:t>
            </a:r>
            <a:endParaRPr sz="3200" dirty="0">
              <a:latin typeface="Arial"/>
              <a:cs typeface="Arial"/>
            </a:endParaRPr>
          </a:p>
          <a:p>
            <a:pPr marL="355600" marR="7112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sektöründe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çalışanlar,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zamanın  çoğunu bilgisayar başında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geçirmektedir.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Aynı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zamanda bireyler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kuruluşlar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</a:t>
            </a:r>
            <a:r>
              <a:rPr sz="3200" spc="-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sektörde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çalışanlar gibi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e-posta,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düzenleme, dosya yönetimi, hesaplama  gibi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işlevler için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bilgisayarları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ağlarını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kullanmaktadır.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Ağ Saldırı</a:t>
            </a:r>
            <a:r>
              <a:rPr spc="-70" dirty="0"/>
              <a:t> </a:t>
            </a:r>
            <a:r>
              <a:rPr spc="-5" dirty="0"/>
              <a:t>Riskleri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61959" cy="451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9847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Güvensiz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yetkisiz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kişinin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saldırısı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yüksek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maliyetli ağ kesintilerine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yol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 açabilir.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Saldırıyı gerçekleştirenler,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yazılımın  zayıflıkları,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 adına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  kullanıcıya ait parolayı tahmin etme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donanım saldırıları gibi daha düşük düzeyli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teknik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yöntemlerle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kolayca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ağa erişim  kazanabilir.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Bilgi</a:t>
            </a:r>
            <a:r>
              <a:rPr spc="-65" dirty="0"/>
              <a:t> </a:t>
            </a:r>
            <a:r>
              <a:rPr spc="-5" dirty="0"/>
              <a:t>Hırsızlığı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4227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984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 hırsızlığı izinsiz ağa erişimin,  korumalı ağ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bilgilerini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elde etmek amacıyla  kullanıldığı bir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saldırıdır.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Saldırgan,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sunucuda 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bilgisayarda,  daha önce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kimlik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doğrulaması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çaldığı  bilgileri kullanabilir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dosyalarda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saklanan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verileri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okuyabilir.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Bilgi</a:t>
            </a:r>
            <a:r>
              <a:rPr spc="-65" dirty="0"/>
              <a:t> </a:t>
            </a:r>
            <a:r>
              <a:rPr spc="-5" dirty="0"/>
              <a:t>Hırsızlığı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113121"/>
            <a:ext cx="8044180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Saldırgan, ağ iletişimlerini izleyen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 veriyi  yakalayan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aygıt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program olan,  donanım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yazılım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tabanlı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paket yoklayıcı  kullanarak ağ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ortamında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geçiş hâlindeki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veriyi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çalabilir.</a:t>
            </a:r>
            <a:endParaRPr sz="3000" dirty="0">
              <a:latin typeface="Arial"/>
              <a:cs typeface="Arial"/>
            </a:endParaRPr>
          </a:p>
          <a:p>
            <a:pPr marL="355600" marR="554355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tür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yapılan bilgi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hırsızlığı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yasak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olarak  ülkemizde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suç kabul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edilmektedir.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Tescilli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bilgilerin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çalınması,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bilgisayar kullanarak  ekonomik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dolandırıcılık,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ağların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sabotajı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Türkiye Cumhuriyeti</a:t>
            </a:r>
            <a:r>
              <a:rPr sz="30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kanunlarında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suç kabul</a:t>
            </a:r>
            <a:r>
              <a:rPr sz="30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edilmektedir.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18</TotalTime>
  <Words>1245</Words>
  <Application>Microsoft Office PowerPoint</Application>
  <PresentationFormat>Ekran Gösterisi (4:3)</PresentationFormat>
  <Paragraphs>156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Wingdings 2</vt:lpstr>
      <vt:lpstr>NMYO</vt:lpstr>
      <vt:lpstr>Ağ Tehditleri</vt:lpstr>
      <vt:lpstr>Ağ Güvenliği</vt:lpstr>
      <vt:lpstr>Ağ Güvenliği</vt:lpstr>
      <vt:lpstr>Ağ Güvenliği</vt:lpstr>
      <vt:lpstr>Ağ Güvenliği</vt:lpstr>
      <vt:lpstr>Ağ Saldırı Riskleri</vt:lpstr>
      <vt:lpstr>Ağ Saldırı Riskleri</vt:lpstr>
      <vt:lpstr>Bilgi Hırsızlığı</vt:lpstr>
      <vt:lpstr>Bilgi Hırsızlığı</vt:lpstr>
      <vt:lpstr>Bilgi Hırsızlığı</vt:lpstr>
      <vt:lpstr>Kimlik Hırsızlığı</vt:lpstr>
      <vt:lpstr>Kimlik Hırsızlığı</vt:lpstr>
      <vt:lpstr>Veri Kaybı ve Veri Kullanma</vt:lpstr>
      <vt:lpstr>Veri Kaybı ve Veri Kullanma</vt:lpstr>
      <vt:lpstr>Hizmet Aksatma</vt:lpstr>
      <vt:lpstr>Ağ İletişim Tehditleri</vt:lpstr>
      <vt:lpstr>Ağ İletişim Tehditleri</vt:lpstr>
      <vt:lpstr>Ağ İletişim Tehditleri</vt:lpstr>
      <vt:lpstr>Ağ İletişim Tehditleri</vt:lpstr>
      <vt:lpstr>Ağ İletişim Tehditleri</vt:lpstr>
      <vt:lpstr>Haricî ve Dâhili Tehditler</vt:lpstr>
      <vt:lpstr>Haricî ve Dâhili Tehditler</vt:lpstr>
      <vt:lpstr>Haricî ve Dâhili Tehditler</vt:lpstr>
      <vt:lpstr>Haricî ve Dâhili Tehditler</vt:lpstr>
      <vt:lpstr>Haricî ve Dâhili Tehditler</vt:lpstr>
      <vt:lpstr>Haricî ve Dâhili Tehditler</vt:lpstr>
      <vt:lpstr>Haricî ve Dâhili Tehditler</vt:lpstr>
      <vt:lpstr>Haricî ve Dâhili Tehditler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/>
  <cp:lastModifiedBy>Windows Kullanıcısı</cp:lastModifiedBy>
  <cp:revision>7</cp:revision>
  <dcterms:created xsi:type="dcterms:W3CDTF">2019-02-08T11:32:31Z</dcterms:created>
  <dcterms:modified xsi:type="dcterms:W3CDTF">2020-01-29T12:51:22Z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