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73"/>
  </p:notesMasterIdLst>
  <p:sldIdLst>
    <p:sldId id="372" r:id="rId2"/>
    <p:sldId id="325" r:id="rId3"/>
    <p:sldId id="301" r:id="rId4"/>
    <p:sldId id="302" r:id="rId5"/>
    <p:sldId id="328" r:id="rId6"/>
    <p:sldId id="329" r:id="rId7"/>
    <p:sldId id="330" r:id="rId8"/>
    <p:sldId id="331" r:id="rId9"/>
    <p:sldId id="343" r:id="rId10"/>
    <p:sldId id="303" r:id="rId11"/>
    <p:sldId id="383" r:id="rId12"/>
    <p:sldId id="384" r:id="rId13"/>
    <p:sldId id="304" r:id="rId14"/>
    <p:sldId id="340" r:id="rId15"/>
    <p:sldId id="306" r:id="rId16"/>
    <p:sldId id="380" r:id="rId17"/>
    <p:sldId id="347" r:id="rId18"/>
    <p:sldId id="348" r:id="rId19"/>
    <p:sldId id="349" r:id="rId20"/>
    <p:sldId id="350" r:id="rId21"/>
    <p:sldId id="351" r:id="rId22"/>
    <p:sldId id="352" r:id="rId23"/>
    <p:sldId id="342" r:id="rId24"/>
    <p:sldId id="309" r:id="rId25"/>
    <p:sldId id="310" r:id="rId26"/>
    <p:sldId id="311" r:id="rId27"/>
    <p:sldId id="312" r:id="rId28"/>
    <p:sldId id="313" r:id="rId29"/>
    <p:sldId id="314" r:id="rId30"/>
    <p:sldId id="344" r:id="rId31"/>
    <p:sldId id="345" r:id="rId32"/>
    <p:sldId id="346" r:id="rId33"/>
    <p:sldId id="385" r:id="rId34"/>
    <p:sldId id="315" r:id="rId35"/>
    <p:sldId id="341" r:id="rId36"/>
    <p:sldId id="316" r:id="rId37"/>
    <p:sldId id="317" r:id="rId38"/>
    <p:sldId id="318" r:id="rId39"/>
    <p:sldId id="319" r:id="rId40"/>
    <p:sldId id="320" r:id="rId41"/>
    <p:sldId id="321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86" r:id="rId56"/>
    <p:sldId id="381" r:id="rId57"/>
    <p:sldId id="382" r:id="rId58"/>
    <p:sldId id="373" r:id="rId59"/>
    <p:sldId id="367" r:id="rId60"/>
    <p:sldId id="322" r:id="rId61"/>
    <p:sldId id="256" r:id="rId62"/>
    <p:sldId id="295" r:id="rId63"/>
    <p:sldId id="296" r:id="rId64"/>
    <p:sldId id="374" r:id="rId65"/>
    <p:sldId id="298" r:id="rId66"/>
    <p:sldId id="375" r:id="rId67"/>
    <p:sldId id="299" r:id="rId68"/>
    <p:sldId id="300" r:id="rId69"/>
    <p:sldId id="369" r:id="rId70"/>
    <p:sldId id="376" r:id="rId71"/>
    <p:sldId id="387" r:id="rId72"/>
  </p:sldIdLst>
  <p:sldSz cx="9144000" cy="6858000" type="screen4x3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2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402" autoAdjust="0"/>
    <p:restoredTop sz="86812" autoAdjust="0"/>
  </p:normalViewPr>
  <p:slideViewPr>
    <p:cSldViewPr>
      <p:cViewPr varScale="1">
        <p:scale>
          <a:sx n="79" d="100"/>
          <a:sy n="79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</a:lstStyle>
          <a:p>
            <a:pPr>
              <a:defRPr/>
            </a:pPr>
            <a:fld id="{BBBC85C7-30C4-4B9F-A17A-946FA56618C2}" type="datetime1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69636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23" charset="0"/>
                <a:ea typeface="ＭＳ Ｐゴシック" pitchFamily="-123" charset="-128"/>
                <a:cs typeface="ＭＳ Ｐゴシック" pitchFamily="-123" charset="-128"/>
              </a:defRPr>
            </a:lvl1pPr>
          </a:lstStyle>
          <a:p>
            <a:pPr>
              <a:defRPr/>
            </a:pPr>
            <a:fld id="{CC0D2A95-E8FE-4C1D-A81E-147CB3D76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29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23" charset="0"/>
        <a:ea typeface="ＭＳ Ｐゴシック" pitchFamily="-123" charset="-128"/>
        <a:cs typeface="ＭＳ Ｐゴシック" pitchFamily="-12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23" charset="0"/>
        <a:ea typeface="ＭＳ Ｐゴシック" pitchFamily="-123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23" charset="0"/>
        <a:ea typeface="ＭＳ Ｐゴシック" pitchFamily="-123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23" charset="0"/>
        <a:ea typeface="ＭＳ Ｐゴシック" pitchFamily="-123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23" charset="0"/>
        <a:ea typeface="ＭＳ Ｐゴシック" pitchFamily="-123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866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52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6364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11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D2A95-E8FE-4C1D-A81E-147CB3D7622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4952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854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32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8070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5547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243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831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075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471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2041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300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07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0731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119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112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4847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2242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084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752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798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848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81929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D2A95-E8FE-4C1D-A81E-147CB3D7622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65901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43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472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9174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1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20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14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0D2A95-E8FE-4C1D-A81E-147CB3D7622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1992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368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01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EE427-AB82-4A1B-BE25-AF28DDEDD235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CD602-CC40-4597-A714-74CC144C31F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3 Serbest Form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5" name="14 Serbest Form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6" name="12 Serbest Form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7" name="15 Serbest Form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8" name="16 Serbest Form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9" name="17 Serbest Form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0" name="18 Serbest Form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1" name="19 Serbest Form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2" name="20 Serbest Form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3" name="21 Serbest Form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4" name="22 Serbest Form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5" name="23 Serbest Form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6" name="24 Serbest Form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7" name="25 Serbest Form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8" name="26 Serbest Form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</a:endParaRPr>
          </a:p>
        </p:txBody>
      </p:sp>
      <p:sp>
        <p:nvSpPr>
          <p:cNvPr id="19" name="6 Dikdörtgen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0" name="7 Dikdörtgen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1" name="8 Dikdörtgen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2" name="9 Dikdörtgen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10 Dikdörtgen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4" name="11 Dikdörtgen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2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6EC1B-AC7E-4851-ADFE-C3CD02DE9B16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2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0DDC-1B53-4484-A78A-4D96946353D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B8577-83DB-4B17-B500-0D374F8229C1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B8D6A-F3B2-40FE-91D3-38F07F8AA8F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4 Dikdörtgen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15 Dikdörtgen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16 Dikdörtgen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17 Dikdörtgen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18 Dikdörtgen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19 Dikdörtgen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20 Dikdörtgen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21 Dikdörtgen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28 Dikdörtgen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29 Dikdörtgen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33C0E-8F5F-4239-848C-67DD53B819B9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1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E7D64-1B77-4890-BF42-DC04B79E68C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E0DE-52F4-4CE0-8669-5D11A31A3B94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4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A6C24-7D1B-4AE2-8511-EBD97534928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3138E-0D2B-4A9E-9395-BFE2DB9B7C90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3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F4CE-9486-4DB0-8F99-7025CFF65DB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F679A-838C-4FE9-8EC6-F04832A43722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6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BA9A8-4ED9-44D6-A30E-951AD253BB6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 Dikdörtgen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6" name="8 Düz Bağlayıcı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9 Grup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14 Düz Bağlayıcı"/>
            <p:cNvCxnSpPr/>
            <p:nvPr/>
          </p:nvCxnSpPr>
          <p:spPr>
            <a:xfrm rot="16200000">
              <a:off x="66596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15 Düz Bağlayıcı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16 Düz Bağlayıcı"/>
            <p:cNvCxnSpPr/>
            <p:nvPr/>
          </p:nvCxnSpPr>
          <p:spPr>
            <a:xfrm rot="5400000" flipH="1">
              <a:off x="67406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13 Grup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10 Düz Bağlayıcı"/>
            <p:cNvCxnSpPr/>
            <p:nvPr/>
          </p:nvCxnSpPr>
          <p:spPr>
            <a:xfrm rot="16200000">
              <a:off x="6659693" y="1288707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1 Düz Bağlayıcı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2 Düz Bağlayıcı"/>
            <p:cNvCxnSpPr/>
            <p:nvPr/>
          </p:nvCxnSpPr>
          <p:spPr>
            <a:xfrm rot="5400000" flipH="1">
              <a:off x="6740613" y="12877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17 Grup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18 Düz Bağlayıcı"/>
            <p:cNvCxnSpPr/>
            <p:nvPr/>
          </p:nvCxnSpPr>
          <p:spPr>
            <a:xfrm rot="16200000">
              <a:off x="6659692" y="12887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9 Düz Bağlayıcı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20 Düz Bağlayıcı"/>
            <p:cNvCxnSpPr/>
            <p:nvPr/>
          </p:nvCxnSpPr>
          <p:spPr>
            <a:xfrm rot="5400000" flipH="1">
              <a:off x="6740612" y="12877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Başlık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4 Veri Yer Tutucusu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FB6A-526D-42FC-A15C-BD59B3A49969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20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1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F1ED4-5676-4887-BD08-5B2A7601D0E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AED69-F7A0-472E-AA17-0994AAEB99B6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7922B-4C3D-4401-818E-E19ED82DD65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1027" name="12 Metin Yer Tutucusu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 smtClean="0"/>
          </a:p>
        </p:txBody>
      </p:sp>
      <p:sp>
        <p:nvSpPr>
          <p:cNvPr id="18" name="3 Veri Yer Tutucusu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8E67256-3A48-4900-A207-3719AF9E5625}" type="datetimeFigureOut">
              <a:rPr lang="tr-TR"/>
              <a:pPr>
                <a:defRPr/>
              </a:pPr>
              <a:t>29.1.2020</a:t>
            </a:fld>
            <a:endParaRPr lang="tr-TR"/>
          </a:p>
        </p:txBody>
      </p:sp>
      <p:sp>
        <p:nvSpPr>
          <p:cNvPr id="19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0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B44B40-9DAB-4840-A9DA-52AA743AA5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6" r:id="rId2"/>
    <p:sldLayoutId id="2147483751" r:id="rId3"/>
    <p:sldLayoutId id="2147483757" r:id="rId4"/>
    <p:sldLayoutId id="2147483752" r:id="rId5"/>
    <p:sldLayoutId id="2147483753" r:id="rId6"/>
    <p:sldLayoutId id="2147483754" r:id="rId7"/>
    <p:sldLayoutId id="2147483758" r:id="rId8"/>
    <p:sldLayoutId id="2147483755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pitchFamily="-123" charset="-128"/>
          <a:cs typeface="ＭＳ Ｐゴシック" pitchFamily="-12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pitchFamily="-123" charset="-128"/>
          <a:cs typeface="ＭＳ Ｐゴシック" pitchFamily="-12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pitchFamily="-123" charset="-128"/>
          <a:cs typeface="ＭＳ Ｐゴシック" pitchFamily="-12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Arial" pitchFamily="34" charset="0"/>
          <a:ea typeface="ＭＳ Ｐゴシック" pitchFamily="-123" charset="-128"/>
          <a:cs typeface="ＭＳ Ｐゴシック" pitchFamily="-12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1559397" TargetMode="External"/><Relationship Id="rId2" Type="http://schemas.openxmlformats.org/officeDocument/2006/relationships/hyperlink" Target="https://www.ncbi.nlm.nih.gov/pubmed/24651340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27088" y="1700213"/>
            <a:ext cx="7772400" cy="4572000"/>
          </a:xfrm>
        </p:spPr>
        <p:txBody>
          <a:bodyPr/>
          <a:lstStyle/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 smtClean="0"/>
          </a:p>
          <a:p>
            <a:pPr algn="ctr">
              <a:buFont typeface="Wingdings" pitchFamily="2" charset="2"/>
              <a:buNone/>
              <a:defRPr/>
            </a:pPr>
            <a:endParaRPr lang="tr-TR" sz="3200" dirty="0" smtClean="0">
              <a:solidFill>
                <a:schemeClr val="accent3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tr-TR" sz="3600" dirty="0" err="1" smtClean="0">
                <a:solidFill>
                  <a:schemeClr val="accent3"/>
                </a:solidFill>
              </a:rPr>
              <a:t>Endodontik</a:t>
            </a:r>
            <a:r>
              <a:rPr lang="tr-TR" sz="3600" dirty="0" smtClean="0">
                <a:solidFill>
                  <a:schemeClr val="accent3"/>
                </a:solidFill>
              </a:rPr>
              <a:t> Olarak Tedavi Edilmiş Dişlerin </a:t>
            </a:r>
            <a:r>
              <a:rPr lang="tr-TR" sz="3600" dirty="0" err="1" smtClean="0">
                <a:solidFill>
                  <a:schemeClr val="accent3"/>
                </a:solidFill>
              </a:rPr>
              <a:t>Protetik</a:t>
            </a:r>
            <a:r>
              <a:rPr lang="tr-TR" sz="3600" dirty="0" smtClean="0">
                <a:solidFill>
                  <a:schemeClr val="accent3"/>
                </a:solidFill>
              </a:rPr>
              <a:t> Tedavisi</a:t>
            </a:r>
          </a:p>
          <a:p>
            <a:pPr algn="ctr">
              <a:buFont typeface="Wingdings" pitchFamily="2" charset="2"/>
              <a:buNone/>
              <a:defRPr/>
            </a:pPr>
            <a:endParaRPr lang="tr-TR" sz="3200" dirty="0" smtClean="0">
              <a:solidFill>
                <a:schemeClr val="accent3"/>
              </a:solidFill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tr-TR" dirty="0" err="1" smtClean="0"/>
              <a:t>Prof.Dr</a:t>
            </a:r>
            <a:r>
              <a:rPr lang="tr-TR" dirty="0" smtClean="0"/>
              <a:t>.Hakan TERZİOĞLU</a:t>
            </a:r>
          </a:p>
          <a:p>
            <a:pPr>
              <a:defRPr/>
            </a:pPr>
            <a:endParaRPr lang="tr-T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60350"/>
            <a:ext cx="36083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Documents and Settings\HAKAN\Desktop\imagesCAI31ZB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549275"/>
            <a:ext cx="2524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5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tr-TR" dirty="0" smtClean="0"/>
              <a:t>		</a:t>
            </a:r>
          </a:p>
          <a:p>
            <a:pPr eaLnBrk="1" hangingPunct="1">
              <a:buFont typeface="Arial" pitchFamily="34" charset="0"/>
              <a:buNone/>
            </a:pPr>
            <a:r>
              <a:rPr lang="tr-TR" sz="3600" dirty="0" smtClean="0"/>
              <a:t>Post kor restorasyonlarının yapım teknikleri</a:t>
            </a:r>
          </a:p>
          <a:p>
            <a:pPr eaLnBrk="1" hangingPunct="1">
              <a:buFont typeface="Arial" pitchFamily="34" charset="0"/>
              <a:buNone/>
            </a:pPr>
            <a:r>
              <a:rPr lang="tr-TR" dirty="0" smtClean="0"/>
              <a:t>		</a:t>
            </a:r>
          </a:p>
          <a:p>
            <a:pPr eaLnBrk="1" hangingPunct="1">
              <a:buFont typeface="Arial" pitchFamily="34" charset="0"/>
              <a:buNone/>
            </a:pPr>
            <a:endParaRPr lang="tr-TR" dirty="0" smtClean="0"/>
          </a:p>
          <a:p>
            <a:pPr eaLnBrk="1" hangingPunct="1">
              <a:buFont typeface="Arial" pitchFamily="34" charset="0"/>
              <a:buNone/>
            </a:pPr>
            <a:endParaRPr lang="tr-TR" dirty="0" smtClean="0"/>
          </a:p>
          <a:p>
            <a:pPr eaLnBrk="1" hangingPunct="1">
              <a:buFont typeface="Arial" pitchFamily="34" charset="0"/>
              <a:buNone/>
            </a:pPr>
            <a:r>
              <a:rPr lang="tr-TR" dirty="0" smtClean="0"/>
              <a:t> -</a:t>
            </a:r>
            <a:r>
              <a:rPr lang="tr-TR" sz="4000" dirty="0" err="1" smtClean="0"/>
              <a:t>İndirekt</a:t>
            </a:r>
            <a:r>
              <a:rPr lang="tr-TR" sz="4000" dirty="0" smtClean="0"/>
              <a:t> teknik</a:t>
            </a:r>
          </a:p>
          <a:p>
            <a:pPr eaLnBrk="1" hangingPunct="1">
              <a:buFont typeface="Arial" pitchFamily="34" charset="0"/>
              <a:buNone/>
            </a:pPr>
            <a:r>
              <a:rPr lang="tr-TR" sz="4000" dirty="0" smtClean="0"/>
              <a:t>-Direkt teknik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İndirekt</a:t>
            </a:r>
            <a:r>
              <a:rPr lang="tr-TR" dirty="0" smtClean="0"/>
              <a:t> Teknik 1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53" y="1265991"/>
            <a:ext cx="6241362" cy="559200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9004" y="2967185"/>
            <a:ext cx="2710123" cy="218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15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İndirekt</a:t>
            </a:r>
            <a:r>
              <a:rPr lang="tr-TR" dirty="0" smtClean="0"/>
              <a:t> Teknik 2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/>
          <a:srcRect b="43466"/>
          <a:stretch/>
        </p:blipFill>
        <p:spPr>
          <a:xfrm>
            <a:off x="251520" y="1474453"/>
            <a:ext cx="6137164" cy="234137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70" y="3995006"/>
            <a:ext cx="3810000" cy="2540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74" r="12818"/>
          <a:stretch/>
        </p:blipFill>
        <p:spPr>
          <a:xfrm>
            <a:off x="6424950" y="1474293"/>
            <a:ext cx="2323514" cy="234169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251520" y="4941168"/>
            <a:ext cx="1584176" cy="92333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2"/>
                </a:solidFill>
              </a:rPr>
              <a:t>Post boşluğunun </a:t>
            </a:r>
          </a:p>
          <a:p>
            <a:r>
              <a:rPr lang="tr-TR" sz="1800" dirty="0" smtClean="0">
                <a:solidFill>
                  <a:schemeClr val="bg2"/>
                </a:solidFill>
              </a:rPr>
              <a:t>ölçüsü</a:t>
            </a:r>
            <a:endParaRPr lang="tr-TR" sz="1800" dirty="0">
              <a:solidFill>
                <a:schemeClr val="bg2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464" y="3995006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71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7543800" cy="85725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dirty="0">
                <a:latin typeface="+mj-lt"/>
              </a:rPr>
              <a:t>“</a:t>
            </a:r>
            <a:r>
              <a:rPr lang="tr-TR" sz="3200" dirty="0" smtClean="0">
                <a:latin typeface="+mj-lt"/>
              </a:rPr>
              <a:t>Post-Kor” </a:t>
            </a:r>
            <a:r>
              <a:rPr lang="tr-TR" sz="3200" dirty="0">
                <a:latin typeface="+mj-lt"/>
              </a:rPr>
              <a:t>restorasyonların yapım  tekniği. </a:t>
            </a:r>
          </a:p>
        </p:txBody>
      </p:sp>
      <p:sp>
        <p:nvSpPr>
          <p:cNvPr id="15363" name="Text Placeholder 3"/>
          <p:cNvSpPr>
            <a:spLocks noGrp="1"/>
          </p:cNvSpPr>
          <p:nvPr>
            <p:ph type="body" idx="2"/>
          </p:nvPr>
        </p:nvSpPr>
        <p:spPr>
          <a:xfrm>
            <a:off x="285750" y="1428750"/>
            <a:ext cx="4429125" cy="4691063"/>
          </a:xfrm>
        </p:spPr>
        <p:txBody>
          <a:bodyPr/>
          <a:lstStyle/>
          <a:p>
            <a:pPr marL="53975" eaLnBrk="1" hangingPunct="1"/>
            <a:endParaRPr lang="tr-TR" sz="2800" smtClean="0">
              <a:solidFill>
                <a:srgbClr val="FFFFFF"/>
              </a:solidFill>
            </a:endParaRPr>
          </a:p>
          <a:p>
            <a:pPr marL="53975" eaLnBrk="1" hangingPunct="1"/>
            <a:r>
              <a:rPr lang="tr-TR" sz="2800" smtClean="0">
                <a:solidFill>
                  <a:srgbClr val="FFFFFF"/>
                </a:solidFill>
              </a:rPr>
              <a:t>Kök kanalının hazırlanması:</a:t>
            </a:r>
          </a:p>
          <a:p>
            <a:pPr marL="53975" eaLnBrk="1" hangingPunct="1"/>
            <a:r>
              <a:rPr lang="tr-TR" sz="2800" smtClean="0">
                <a:solidFill>
                  <a:srgbClr val="FFFFFF"/>
                </a:solidFill>
              </a:rPr>
              <a:t>    Kök kanalı öncelikle gates glidden frezleri ile önceden belirlenen noktaya kadar boşaltılır.</a:t>
            </a:r>
          </a:p>
          <a:p>
            <a:pPr marL="53975" eaLnBrk="1" hangingPunct="1"/>
            <a:r>
              <a:rPr lang="tr-TR" sz="2800" smtClean="0">
                <a:solidFill>
                  <a:srgbClr val="FFFFFF"/>
                </a:solidFill>
              </a:rPr>
              <a:t>    </a:t>
            </a:r>
          </a:p>
        </p:txBody>
      </p:sp>
      <p:pic>
        <p:nvPicPr>
          <p:cNvPr id="15364" name="Picture 2" descr="H:\images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62588" y="3011488"/>
            <a:ext cx="1419225" cy="14192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7543800" cy="85725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>
                <a:latin typeface="+mj-lt"/>
              </a:rPr>
              <a:t>“Post-Core” restorasyonların yapım  tekniği. </a:t>
            </a:r>
          </a:p>
        </p:txBody>
      </p:sp>
      <p:sp>
        <p:nvSpPr>
          <p:cNvPr id="16387" name="Text Placeholder 3"/>
          <p:cNvSpPr>
            <a:spLocks noGrp="1"/>
          </p:cNvSpPr>
          <p:nvPr>
            <p:ph type="body" idx="2"/>
          </p:nvPr>
        </p:nvSpPr>
        <p:spPr>
          <a:xfrm>
            <a:off x="285750" y="1428750"/>
            <a:ext cx="4429125" cy="4691063"/>
          </a:xfrm>
        </p:spPr>
        <p:txBody>
          <a:bodyPr/>
          <a:lstStyle/>
          <a:p>
            <a:pPr marL="53975" eaLnBrk="1" hangingPunct="1"/>
            <a:endParaRPr lang="tr-TR" sz="2800" smtClean="0">
              <a:solidFill>
                <a:srgbClr val="FFFFFF"/>
              </a:solidFill>
            </a:endParaRPr>
          </a:p>
          <a:p>
            <a:pPr marL="53975" eaLnBrk="1" hangingPunct="1"/>
            <a:r>
              <a:rPr lang="tr-TR" sz="2800" smtClean="0">
                <a:solidFill>
                  <a:srgbClr val="FFFFFF"/>
                </a:solidFill>
              </a:rPr>
              <a:t>Kök kanalının hazırlanması:</a:t>
            </a:r>
          </a:p>
          <a:p>
            <a:pPr marL="53975" eaLnBrk="1" hangingPunct="1"/>
            <a:r>
              <a:rPr lang="tr-TR" sz="2800" smtClean="0">
                <a:solidFill>
                  <a:srgbClr val="FFFFFF"/>
                </a:solidFill>
              </a:rPr>
              <a:t>    Daha sonra peezo frezler kullanılarak kanal hem genişletilir hem şekil verilir. Kanal, tam yuvarlak değil oval olacak şekilde yani antirotasyon gösterecek şekilde hazırlanmalıdır.</a:t>
            </a:r>
          </a:p>
          <a:p>
            <a:pPr marL="53975" eaLnBrk="1" hangingPunct="1"/>
            <a:r>
              <a:rPr lang="tr-TR" sz="2800" smtClean="0">
                <a:solidFill>
                  <a:srgbClr val="FFFFFF"/>
                </a:solidFill>
              </a:rPr>
              <a:t>    </a:t>
            </a:r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295400"/>
            <a:ext cx="25908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3" cstate="print"/>
          <a:srcRect t="45322" b="4120"/>
          <a:stretch>
            <a:fillRect/>
          </a:stretch>
        </p:blipFill>
        <p:spPr bwMode="auto">
          <a:xfrm>
            <a:off x="4800600" y="4953000"/>
            <a:ext cx="38798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>
                <a:latin typeface="+mj-lt"/>
              </a:rPr>
              <a:t>Ferrule</a:t>
            </a:r>
            <a:r>
              <a:rPr lang="tr-TR" dirty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effect</a:t>
            </a:r>
            <a:r>
              <a:rPr lang="tr-TR" dirty="0" smtClean="0">
                <a:latin typeface="+mj-lt"/>
              </a:rPr>
              <a:t> (</a:t>
            </a:r>
            <a:r>
              <a:rPr lang="tr-TR" dirty="0" err="1" smtClean="0">
                <a:latin typeface="+mj-lt"/>
              </a:rPr>
              <a:t>Ferrule</a:t>
            </a:r>
            <a:r>
              <a:rPr lang="tr-TR" dirty="0" smtClean="0">
                <a:latin typeface="+mj-lt"/>
              </a:rPr>
              <a:t> Etkisi)</a:t>
            </a:r>
            <a:endParaRPr lang="tr-TR" dirty="0">
              <a:latin typeface="+mj-l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001000" cy="2667000"/>
          </a:xfrm>
        </p:spPr>
        <p:txBody>
          <a:bodyPr/>
          <a:lstStyle/>
          <a:p>
            <a:pPr eaLnBrk="1" hangingPunct="1"/>
            <a:r>
              <a:rPr lang="tr-TR" sz="2400" dirty="0" smtClean="0"/>
              <a:t>Bir diş dokusunu saran kuvvetler demektir</a:t>
            </a:r>
          </a:p>
          <a:p>
            <a:pPr eaLnBrk="1" hangingPunct="1"/>
            <a:r>
              <a:rPr lang="tr-TR" sz="2400" dirty="0" smtClean="0"/>
              <a:t>Eğer kron, kor yapının </a:t>
            </a:r>
            <a:r>
              <a:rPr lang="tr-TR" sz="2400" dirty="0" err="1" smtClean="0"/>
              <a:t>apikal</a:t>
            </a:r>
            <a:r>
              <a:rPr lang="tr-TR" sz="2400" dirty="0" smtClean="0"/>
              <a:t> </a:t>
            </a:r>
            <a:r>
              <a:rPr lang="tr-TR" sz="2400" dirty="0" err="1" smtClean="0"/>
              <a:t>marjinine</a:t>
            </a:r>
            <a:r>
              <a:rPr lang="tr-TR" sz="2400" dirty="0" smtClean="0"/>
              <a:t> kadar uzanır ve sağlam diş yapısını 360 derece sarar ise kron </a:t>
            </a:r>
            <a:r>
              <a:rPr lang="tr-TR" sz="2400" dirty="0" err="1" smtClean="0"/>
              <a:t>vertikal</a:t>
            </a:r>
            <a:r>
              <a:rPr lang="tr-TR" sz="2400" dirty="0" smtClean="0"/>
              <a:t> </a:t>
            </a:r>
            <a:r>
              <a:rPr lang="tr-TR" sz="2400" dirty="0" err="1" smtClean="0"/>
              <a:t>fraktürden</a:t>
            </a:r>
            <a:r>
              <a:rPr lang="tr-TR" sz="2400" dirty="0" smtClean="0"/>
              <a:t> korunmuş olur</a:t>
            </a:r>
          </a:p>
          <a:p>
            <a:pPr eaLnBrk="1" hangingPunct="1"/>
            <a:r>
              <a:rPr lang="tr-TR" sz="2400" dirty="0" smtClean="0"/>
              <a:t>Yapının kırılmaması ve </a:t>
            </a:r>
            <a:r>
              <a:rPr lang="tr-TR" sz="2400" dirty="0" err="1" smtClean="0"/>
              <a:t>ferrule</a:t>
            </a:r>
            <a:r>
              <a:rPr lang="tr-TR" sz="2400" dirty="0" smtClean="0"/>
              <a:t> </a:t>
            </a:r>
            <a:r>
              <a:rPr lang="tr-TR" sz="2400" dirty="0" err="1" smtClean="0"/>
              <a:t>effect</a:t>
            </a:r>
            <a:r>
              <a:rPr lang="tr-TR" sz="2400" dirty="0" smtClean="0"/>
              <a:t> için en az 1mm sağlam diş dokusu çepeçevre kron altında bulunmak zorundadır</a:t>
            </a:r>
          </a:p>
        </p:txBody>
      </p:sp>
      <p:pic>
        <p:nvPicPr>
          <p:cNvPr id="17412" name="3 Resim" descr="2007-09-19_001541.png"/>
          <p:cNvPicPr>
            <a:picLocks noChangeAspect="1"/>
          </p:cNvPicPr>
          <p:nvPr/>
        </p:nvPicPr>
        <p:blipFill>
          <a:blip r:embed="rId2" cstate="print"/>
          <a:srcRect l="41324" t="2924" r="5627" b="73749"/>
          <a:stretch>
            <a:fillRect/>
          </a:stretch>
        </p:blipFill>
        <p:spPr bwMode="auto">
          <a:xfrm>
            <a:off x="1259631" y="3818399"/>
            <a:ext cx="5017343" cy="295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3500438"/>
            <a:ext cx="129698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 smtClean="0"/>
              <a:t>Ferrule</a:t>
            </a:r>
            <a:r>
              <a:rPr lang="tr-TR" sz="3200" dirty="0" smtClean="0"/>
              <a:t> oluşturulmuş ve oluşturulmamış diş</a:t>
            </a:r>
            <a:endParaRPr lang="tr-TR" sz="3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868593"/>
            <a:ext cx="5751936" cy="428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1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79512" y="332656"/>
            <a:ext cx="8786813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Ferrule</a:t>
            </a:r>
            <a:r>
              <a:rPr lang="tr-TR" dirty="0" smtClean="0"/>
              <a:t> etkisi oluşturulmamış bir restorasyon çoğunlukla kök kırıklarına yol açar</a:t>
            </a:r>
          </a:p>
        </p:txBody>
      </p:sp>
      <p:pic>
        <p:nvPicPr>
          <p:cNvPr id="18435" name="3 Resim" descr="2007-09-19_001541.png"/>
          <p:cNvPicPr>
            <a:picLocks noChangeAspect="1"/>
          </p:cNvPicPr>
          <p:nvPr/>
        </p:nvPicPr>
        <p:blipFill>
          <a:blip r:embed="rId3" cstate="print"/>
          <a:srcRect l="5360" t="41667" r="36050" b="34375"/>
          <a:stretch>
            <a:fillRect/>
          </a:stretch>
        </p:blipFill>
        <p:spPr bwMode="auto">
          <a:xfrm>
            <a:off x="1371600" y="3143250"/>
            <a:ext cx="6172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79512" y="548680"/>
            <a:ext cx="8715375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Ferrule</a:t>
            </a:r>
            <a:r>
              <a:rPr lang="tr-TR" dirty="0" smtClean="0"/>
              <a:t> etkisi yaratmanın başka </a:t>
            </a:r>
            <a:r>
              <a:rPr lang="tr-TR" sz="3600" dirty="0" smtClean="0"/>
              <a:t>bir yolu da </a:t>
            </a:r>
            <a:r>
              <a:rPr lang="tr-TR" sz="3600" dirty="0" err="1" smtClean="0"/>
              <a:t>preperasyon</a:t>
            </a:r>
            <a:r>
              <a:rPr lang="tr-TR" sz="3600" dirty="0" smtClean="0"/>
              <a:t> basamağını dişetinin altına taşımaktır.</a:t>
            </a:r>
            <a:endParaRPr lang="tr-TR" dirty="0" smtClean="0"/>
          </a:p>
        </p:txBody>
      </p:sp>
      <p:pic>
        <p:nvPicPr>
          <p:cNvPr id="19459" name="3 Resim" descr="2007-09-19_001541.png"/>
          <p:cNvPicPr>
            <a:picLocks noChangeAspect="1"/>
          </p:cNvPicPr>
          <p:nvPr/>
        </p:nvPicPr>
        <p:blipFill>
          <a:blip r:embed="rId3" cstate="print"/>
          <a:srcRect l="5360" t="73958" r="41631"/>
          <a:stretch>
            <a:fillRect/>
          </a:stretch>
        </p:blipFill>
        <p:spPr bwMode="auto">
          <a:xfrm>
            <a:off x="1042988" y="2781300"/>
            <a:ext cx="6643687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428625" y="476672"/>
            <a:ext cx="8715375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err="1" smtClean="0"/>
              <a:t>Ferrule</a:t>
            </a:r>
            <a:r>
              <a:rPr lang="tr-TR" dirty="0" smtClean="0"/>
              <a:t> etkisi yaratmanın 3.yolu </a:t>
            </a:r>
            <a:r>
              <a:rPr lang="tr-TR" dirty="0" err="1" smtClean="0"/>
              <a:t>periodontal</a:t>
            </a:r>
            <a:r>
              <a:rPr lang="tr-TR" dirty="0" smtClean="0"/>
              <a:t> cerrahi, 4. yolu ise </a:t>
            </a:r>
            <a:r>
              <a:rPr lang="tr-TR" dirty="0" err="1" smtClean="0"/>
              <a:t>ortodontik</a:t>
            </a:r>
            <a:r>
              <a:rPr lang="tr-TR" dirty="0" smtClean="0"/>
              <a:t> sürdürmedir. </a:t>
            </a:r>
          </a:p>
        </p:txBody>
      </p:sp>
      <p:pic>
        <p:nvPicPr>
          <p:cNvPr id="20483" name="3 Resim" descr="2007-09-19_001541.png"/>
          <p:cNvPicPr>
            <a:picLocks noChangeAspect="1"/>
          </p:cNvPicPr>
          <p:nvPr/>
        </p:nvPicPr>
        <p:blipFill>
          <a:blip r:embed="rId3" cstate="print"/>
          <a:srcRect l="5360" t="73958" r="41631"/>
          <a:stretch>
            <a:fillRect/>
          </a:stretch>
        </p:blipFill>
        <p:spPr bwMode="auto">
          <a:xfrm>
            <a:off x="1357313" y="2571750"/>
            <a:ext cx="58642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Post–</a:t>
            </a:r>
            <a:r>
              <a:rPr lang="tr-TR" dirty="0" err="1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core</a:t>
            </a:r>
            <a:r>
              <a:rPr lang="tr-TR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 (Post Kor) nedir ?</a:t>
            </a:r>
            <a:endParaRPr lang="tr-TR" dirty="0">
              <a:solidFill>
                <a:schemeClr val="tx2">
                  <a:satMod val="200000"/>
                </a:schemeClr>
              </a:solidFill>
              <a:latin typeface="+mj-lt"/>
            </a:endParaRPr>
          </a:p>
        </p:txBody>
      </p:sp>
      <p:sp>
        <p:nvSpPr>
          <p:cNvPr id="6147" name="2 İçerik Yer Tutucusu"/>
          <p:cNvSpPr>
            <a:spLocks noGrp="1"/>
          </p:cNvSpPr>
          <p:nvPr>
            <p:ph idx="1"/>
          </p:nvPr>
        </p:nvSpPr>
        <p:spPr>
          <a:xfrm>
            <a:off x="827088" y="2286000"/>
            <a:ext cx="7859712" cy="4572000"/>
          </a:xfrm>
        </p:spPr>
        <p:txBody>
          <a:bodyPr/>
          <a:lstStyle/>
          <a:p>
            <a:pPr marL="68263" indent="0" algn="just" eaLnBrk="1" hangingPunct="1">
              <a:buNone/>
            </a:pPr>
            <a:r>
              <a:rPr lang="tr-TR" dirty="0" smtClean="0"/>
              <a:t>Post-kor, kronunun büyük kısmını kaybetmiş bir dişin kök kanalı içine yerleştirilmiş bir </a:t>
            </a:r>
            <a:r>
              <a:rPr lang="tr-TR" dirty="0" err="1" smtClean="0"/>
              <a:t>post’tan</a:t>
            </a:r>
            <a:r>
              <a:rPr lang="tr-TR" dirty="0" smtClean="0"/>
              <a:t> destek alarak kron kısmının oluşturulması demektir.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4572000"/>
            <a:ext cx="2214240" cy="191091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618" y="4572000"/>
            <a:ext cx="2375318" cy="190685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438400"/>
            <a:ext cx="525780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ağ Ok 1"/>
          <p:cNvSpPr/>
          <p:nvPr/>
        </p:nvSpPr>
        <p:spPr>
          <a:xfrm>
            <a:off x="2915816" y="47757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ol Ok 2"/>
          <p:cNvSpPr/>
          <p:nvPr/>
        </p:nvSpPr>
        <p:spPr>
          <a:xfrm>
            <a:off x="4849223" y="477579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2411760" y="898145"/>
            <a:ext cx="46746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dirty="0" err="1" smtClean="0"/>
              <a:t>Ferrule</a:t>
            </a:r>
            <a:r>
              <a:rPr lang="tr-TR" sz="6000" dirty="0" smtClean="0"/>
              <a:t> Etkisi</a:t>
            </a:r>
            <a:endParaRPr lang="tr-TR" sz="6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600" dirty="0" smtClean="0"/>
              <a:t>Post kor yapılmaya karar verildiyse</a:t>
            </a:r>
          </a:p>
        </p:txBody>
      </p:sp>
      <p:sp>
        <p:nvSpPr>
          <p:cNvPr id="22531" name="2 İçerik Yer Tutucusu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 eaLnBrk="1" hangingPunct="1"/>
            <a:r>
              <a:rPr lang="tr-TR" dirty="0" smtClean="0"/>
              <a:t>Kanalın gutta </a:t>
            </a:r>
            <a:r>
              <a:rPr lang="tr-TR" dirty="0" err="1" smtClean="0"/>
              <a:t>perka</a:t>
            </a:r>
            <a:r>
              <a:rPr lang="tr-TR" dirty="0" smtClean="0"/>
              <a:t> ya da kanal patı ile doldurulmuş olması gerekir.</a:t>
            </a:r>
          </a:p>
          <a:p>
            <a:pPr eaLnBrk="1" hangingPunct="1"/>
            <a:r>
              <a:rPr lang="tr-TR" dirty="0" smtClean="0"/>
              <a:t>Post kor yapılmış tek köklü dişler hareketli protezlere en son ayak olarak kullanılmamalıdır.</a:t>
            </a:r>
          </a:p>
          <a:p>
            <a:pPr eaLnBrk="1" hangingPunct="1"/>
            <a:r>
              <a:rPr lang="tr-TR" dirty="0" smtClean="0"/>
              <a:t>Post kor yapılmış tek köklü dişler uzun gövde boşluklarını destekleyen köprülerde ayak olamazlar.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600" dirty="0" smtClean="0"/>
              <a:t>Post kor yapılmaya karar verildiyse</a:t>
            </a:r>
          </a:p>
        </p:txBody>
      </p:sp>
      <p:sp>
        <p:nvSpPr>
          <p:cNvPr id="23555" name="2 İçerik Yer Tutucusu"/>
          <p:cNvSpPr>
            <a:spLocks noGrp="1"/>
          </p:cNvSpPr>
          <p:nvPr>
            <p:ph idx="4294967295"/>
          </p:nvPr>
        </p:nvSpPr>
        <p:spPr>
          <a:xfrm>
            <a:off x="611560" y="2257053"/>
            <a:ext cx="7772400" cy="4572000"/>
          </a:xfrm>
        </p:spPr>
        <p:txBody>
          <a:bodyPr/>
          <a:lstStyle/>
          <a:p>
            <a:pPr eaLnBrk="1" hangingPunct="1"/>
            <a:r>
              <a:rPr lang="tr-TR" dirty="0" smtClean="0"/>
              <a:t>Kor (</a:t>
            </a:r>
            <a:r>
              <a:rPr lang="tr-TR" dirty="0" err="1" smtClean="0"/>
              <a:t>Core</a:t>
            </a:r>
            <a:r>
              <a:rPr lang="tr-TR" dirty="0" smtClean="0"/>
              <a:t>) malzemesi olarak amalgam her zaman için </a:t>
            </a:r>
            <a:r>
              <a:rPr lang="tr-TR" dirty="0" err="1" smtClean="0"/>
              <a:t>kompozitlerden</a:t>
            </a:r>
            <a:r>
              <a:rPr lang="tr-TR" dirty="0" smtClean="0"/>
              <a:t> daha dirençlidir. </a:t>
            </a:r>
          </a:p>
          <a:p>
            <a:pPr eaLnBrk="1" hangingPunct="1"/>
            <a:r>
              <a:rPr lang="tr-TR" dirty="0" smtClean="0"/>
              <a:t>Cam </a:t>
            </a:r>
            <a:r>
              <a:rPr lang="tr-TR" dirty="0" err="1" smtClean="0"/>
              <a:t>iyonomer</a:t>
            </a:r>
            <a:r>
              <a:rPr lang="tr-TR" dirty="0" smtClean="0"/>
              <a:t> simanlar kor malzemesi olarak kullanılmamalıdır.</a:t>
            </a:r>
          </a:p>
          <a:p>
            <a:pPr eaLnBrk="1" hangingPunct="1"/>
            <a:endParaRPr lang="tr-TR" dirty="0" smtClean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100CANON\ardita 001.jpg"/>
          <p:cNvPicPr>
            <a:picLocks noChangeAspect="1" noChangeArrowheads="1"/>
          </p:cNvPicPr>
          <p:nvPr/>
        </p:nvPicPr>
        <p:blipFill>
          <a:blip r:embed="rId2" cstate="print"/>
          <a:srcRect l="29417" t="9723" r="8788" b="20708"/>
          <a:stretch>
            <a:fillRect/>
          </a:stretch>
        </p:blipFill>
        <p:spPr bwMode="auto">
          <a:xfrm>
            <a:off x="2209800" y="1905000"/>
            <a:ext cx="500062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895600" y="762000"/>
            <a:ext cx="3348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DÖKÜM POST YAPIMI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DCIM\100CANON\IMG_2165.JPG"/>
          <p:cNvPicPr>
            <a:picLocks noChangeAspect="1" noChangeArrowheads="1"/>
          </p:cNvPicPr>
          <p:nvPr/>
        </p:nvPicPr>
        <p:blipFill>
          <a:blip r:embed="rId2" cstate="print"/>
          <a:srcRect l="21284" t="21059" r="23100" b="24924"/>
          <a:stretch>
            <a:fillRect/>
          </a:stretch>
        </p:blipFill>
        <p:spPr bwMode="auto">
          <a:xfrm>
            <a:off x="2571750" y="1928813"/>
            <a:ext cx="378618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F:\100CANON\ardita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000" t="11111" r="14000" b="38272"/>
          <a:stretch>
            <a:fillRect/>
          </a:stretch>
        </p:blipFill>
        <p:spPr>
          <a:xfrm>
            <a:off x="2000250" y="1285875"/>
            <a:ext cx="5159375" cy="450056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100CANON\ardita 012.jpg"/>
          <p:cNvPicPr>
            <a:picLocks noChangeAspect="1" noChangeArrowheads="1"/>
          </p:cNvPicPr>
          <p:nvPr/>
        </p:nvPicPr>
        <p:blipFill>
          <a:blip r:embed="rId2" cstate="print"/>
          <a:srcRect l="33334" t="30000" r="28787" b="21666"/>
          <a:stretch>
            <a:fillRect/>
          </a:stretch>
        </p:blipFill>
        <p:spPr bwMode="auto">
          <a:xfrm>
            <a:off x="2786063" y="1357313"/>
            <a:ext cx="36337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00CANON\IMG_2020.JPG"/>
          <p:cNvPicPr>
            <a:picLocks noChangeAspect="1" noChangeArrowheads="1"/>
          </p:cNvPicPr>
          <p:nvPr/>
        </p:nvPicPr>
        <p:blipFill>
          <a:blip r:embed="rId2" cstate="print"/>
          <a:srcRect l="19511" t="16853" r="30081" b="26965"/>
          <a:stretch>
            <a:fillRect/>
          </a:stretch>
        </p:blipFill>
        <p:spPr bwMode="auto">
          <a:xfrm>
            <a:off x="2000250" y="1357313"/>
            <a:ext cx="5500688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DCIM\100CANON\IMG_2173.JPG"/>
          <p:cNvPicPr>
            <a:picLocks noChangeAspect="1" noChangeArrowheads="1"/>
          </p:cNvPicPr>
          <p:nvPr/>
        </p:nvPicPr>
        <p:blipFill>
          <a:blip r:embed="rId2" cstate="print"/>
          <a:srcRect l="25282" t="23438" r="17729" b="19797"/>
          <a:stretch>
            <a:fillRect/>
          </a:stretch>
        </p:blipFill>
        <p:spPr bwMode="auto">
          <a:xfrm>
            <a:off x="1714500" y="1071563"/>
            <a:ext cx="592931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>
                <a:latin typeface="+mj-lt"/>
              </a:rPr>
              <a:t>Post </a:t>
            </a:r>
            <a:r>
              <a:rPr lang="tr-TR" dirty="0" smtClean="0">
                <a:latin typeface="+mj-lt"/>
              </a:rPr>
              <a:t>kor </a:t>
            </a:r>
            <a:r>
              <a:rPr lang="tr-TR" dirty="0">
                <a:latin typeface="+mj-lt"/>
              </a:rPr>
              <a:t>sistemlerin sınıflaması 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68263" indent="0" eaLnBrk="1" hangingPunct="1">
              <a:buNone/>
            </a:pPr>
            <a:r>
              <a:rPr lang="tr-TR" dirty="0" smtClean="0"/>
              <a:t>   A)Metalik                        </a:t>
            </a:r>
          </a:p>
          <a:p>
            <a:pPr marL="68263" indent="0" eaLnBrk="1" hangingPunct="1">
              <a:buNone/>
            </a:pPr>
            <a:r>
              <a:rPr lang="tr-TR" dirty="0"/>
              <a:t> </a:t>
            </a:r>
            <a:r>
              <a:rPr lang="tr-TR" dirty="0" smtClean="0"/>
              <a:t>      1-Döküm</a:t>
            </a:r>
          </a:p>
          <a:p>
            <a:pPr marL="68263" indent="0" eaLnBrk="1" hangingPunct="1">
              <a:buNone/>
            </a:pPr>
            <a:r>
              <a:rPr lang="tr-TR" dirty="0" smtClean="0"/>
              <a:t>       2-Prefabrik</a:t>
            </a:r>
          </a:p>
          <a:p>
            <a:pPr marL="68263" indent="0" eaLnBrk="1" hangingPunct="1">
              <a:buNone/>
            </a:pPr>
            <a:r>
              <a:rPr lang="tr-TR" dirty="0"/>
              <a:t> </a:t>
            </a:r>
            <a:r>
              <a:rPr lang="tr-TR" dirty="0" smtClean="0"/>
              <a:t> B)Metalik Olmayanlar      </a:t>
            </a:r>
          </a:p>
          <a:p>
            <a:pPr marL="454025" lvl="1" indent="0" eaLnBrk="1" hangingPunct="1">
              <a:buNone/>
            </a:pPr>
            <a:r>
              <a:rPr lang="tr-TR" dirty="0"/>
              <a:t> </a:t>
            </a:r>
            <a:r>
              <a:rPr lang="tr-TR" dirty="0" smtClean="0"/>
              <a:t>  1-Seramik</a:t>
            </a:r>
          </a:p>
          <a:p>
            <a:pPr marL="454025" lvl="1" indent="0" eaLnBrk="1" hangingPunct="1">
              <a:buNone/>
            </a:pPr>
            <a:r>
              <a:rPr lang="tr-TR" dirty="0" smtClean="0"/>
              <a:t>   2-Fiber destekli </a:t>
            </a:r>
            <a:r>
              <a:rPr lang="tr-TR" dirty="0" err="1" smtClean="0"/>
              <a:t>rezin</a:t>
            </a:r>
            <a:r>
              <a:rPr lang="tr-TR" dirty="0" smtClean="0"/>
              <a:t> postlar</a:t>
            </a:r>
          </a:p>
          <a:p>
            <a:pPr marL="454025" lvl="1" indent="0" eaLnBrk="1" hangingPunct="1">
              <a:buNone/>
            </a:pPr>
            <a:r>
              <a:rPr lang="tr-TR" dirty="0"/>
              <a:t> </a:t>
            </a:r>
            <a:r>
              <a:rPr lang="tr-TR" dirty="0" smtClean="0"/>
              <a:t>  3-Fiber destekli </a:t>
            </a:r>
            <a:r>
              <a:rPr lang="tr-TR" dirty="0" err="1" smtClean="0"/>
              <a:t>kompozit</a:t>
            </a:r>
            <a:r>
              <a:rPr lang="tr-TR" dirty="0" smtClean="0"/>
              <a:t> postlar                                      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endParaRPr lang="en-US">
              <a:latin typeface="+mj-lt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1435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tr-TR" dirty="0" err="1" smtClean="0"/>
              <a:t>Endodontik</a:t>
            </a:r>
            <a:r>
              <a:rPr lang="tr-TR" dirty="0" smtClean="0"/>
              <a:t> tedavi gören dişlerde,  kök kanal girişinin açılması ya da çürük, kırık gibi nedenlerle aşırı madde kaybı bulunabilir.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/>
              <a:t>Bu dişler kırılmaya karşı koruma altına alınmalıdır.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tr-TR" dirty="0" smtClean="0"/>
              <a:t>Bu amaçla, kök kısmında hazırlanan uygun bir </a:t>
            </a:r>
            <a:r>
              <a:rPr lang="tr-TR" dirty="0" err="1" smtClean="0"/>
              <a:t>kaviteye</a:t>
            </a:r>
            <a:r>
              <a:rPr lang="tr-TR" dirty="0" smtClean="0"/>
              <a:t>, yine uygun çap ve boyda bir post konularak tutuculuk; kron kısmına yapılan restorasyon yani kor ile de yapıya kron içi desteklik sağlanır.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899591" y="620688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Prefabrike postlar paralel kenarlı ya da konik olabilirler.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749"/>
          <a:stretch/>
        </p:blipFill>
        <p:spPr>
          <a:xfrm>
            <a:off x="914474" y="2492896"/>
            <a:ext cx="3215010" cy="397192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485653"/>
            <a:ext cx="3996932" cy="397916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Paralel olmayan (konik pin) özellikleri</a:t>
            </a:r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1371600" y="2286000"/>
            <a:ext cx="7772400" cy="4572000"/>
          </a:xfrm>
        </p:spPr>
        <p:txBody>
          <a:bodyPr/>
          <a:lstStyle/>
          <a:p>
            <a:pPr eaLnBrk="1" hangingPunct="1"/>
            <a:r>
              <a:rPr lang="en-US" smtClean="0"/>
              <a:t>Retansiyonu daha azdır</a:t>
            </a:r>
          </a:p>
          <a:p>
            <a:pPr eaLnBrk="1" hangingPunct="1"/>
            <a:r>
              <a:rPr lang="en-US" smtClean="0"/>
              <a:t>Kama etkisi yaratarak kök kırıklarına daha fazla yol açar.</a:t>
            </a:r>
          </a:p>
          <a:p>
            <a:pPr eaLnBrk="1" hangingPunct="1"/>
            <a:r>
              <a:rPr lang="en-US" smtClean="0"/>
              <a:t>Paralel pinlere oranla %15 daha fazla başarısızlığa yol açabilir.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Paralel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(</a:t>
            </a:r>
            <a:r>
              <a:rPr lang="en-US" dirty="0" err="1" smtClean="0"/>
              <a:t>konik</a:t>
            </a:r>
            <a:r>
              <a:rPr lang="en-US" dirty="0" smtClean="0"/>
              <a:t> </a:t>
            </a:r>
            <a:r>
              <a:rPr lang="en-US" dirty="0" err="1" smtClean="0"/>
              <a:t>olmayan</a:t>
            </a:r>
            <a:r>
              <a:rPr lang="en-US" dirty="0" smtClean="0"/>
              <a:t> pin) </a:t>
            </a:r>
            <a:r>
              <a:rPr lang="en-US" dirty="0" err="1" smtClean="0"/>
              <a:t>özellikleri</a:t>
            </a:r>
            <a:endParaRPr lang="en-US" dirty="0" smtClean="0"/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>
          <a:xfrm>
            <a:off x="2123728" y="2564904"/>
            <a:ext cx="7004273" cy="3538339"/>
          </a:xfrm>
        </p:spPr>
        <p:txBody>
          <a:bodyPr/>
          <a:lstStyle/>
          <a:p>
            <a:pPr marL="68263" indent="0" eaLnBrk="1" hangingPunct="1">
              <a:buNone/>
            </a:pPr>
            <a:r>
              <a:rPr lang="tr-TR" dirty="0" smtClean="0"/>
              <a:t>  </a:t>
            </a:r>
            <a:r>
              <a:rPr lang="en-US" sz="2400" dirty="0" err="1" smtClean="0"/>
              <a:t>Kök</a:t>
            </a:r>
            <a:r>
              <a:rPr lang="en-US" sz="2400" dirty="0" smtClean="0"/>
              <a:t> </a:t>
            </a:r>
            <a:r>
              <a:rPr lang="en-US" sz="2400" dirty="0" err="1" smtClean="0"/>
              <a:t>anatomisine</a:t>
            </a:r>
            <a:r>
              <a:rPr lang="en-US" sz="2400" dirty="0" smtClean="0"/>
              <a:t> </a:t>
            </a:r>
            <a:r>
              <a:rPr lang="en-US" sz="2400" dirty="0" err="1" smtClean="0"/>
              <a:t>uymadığı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kısa</a:t>
            </a:r>
            <a:r>
              <a:rPr lang="tr-TR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pin </a:t>
            </a:r>
            <a:r>
              <a:rPr lang="en-US" sz="2400" dirty="0" err="1" smtClean="0"/>
              <a:t>kullanılmak</a:t>
            </a:r>
            <a:r>
              <a:rPr lang="en-US" sz="2400" dirty="0" smtClean="0"/>
              <a:t> </a:t>
            </a:r>
            <a:r>
              <a:rPr lang="en-US" sz="2400" dirty="0" err="1" smtClean="0"/>
              <a:t>zorunda</a:t>
            </a:r>
            <a:r>
              <a:rPr lang="en-US" sz="2400" dirty="0" smtClean="0"/>
              <a:t> </a:t>
            </a:r>
            <a:r>
              <a:rPr lang="en-US" sz="2400" dirty="0" err="1" smtClean="0"/>
              <a:t>kalınabilir</a:t>
            </a:r>
            <a:r>
              <a:rPr lang="en-US" sz="2400" dirty="0" smtClean="0"/>
              <a:t>.</a:t>
            </a:r>
          </a:p>
          <a:p>
            <a:pPr marL="68263" indent="0" eaLnBrk="1" hangingPunct="1">
              <a:buNone/>
            </a:pPr>
            <a:r>
              <a:rPr lang="tr-TR" sz="2400" dirty="0" smtClean="0"/>
              <a:t>  </a:t>
            </a:r>
            <a:r>
              <a:rPr lang="en-US" sz="2400" dirty="0" err="1" smtClean="0"/>
              <a:t>Kök</a:t>
            </a:r>
            <a:r>
              <a:rPr lang="en-US" sz="2400" dirty="0" smtClean="0"/>
              <a:t> </a:t>
            </a:r>
            <a:r>
              <a:rPr lang="en-US" sz="2400" dirty="0" err="1" smtClean="0"/>
              <a:t>anatomisine</a:t>
            </a:r>
            <a:r>
              <a:rPr lang="en-US" sz="2400" dirty="0" smtClean="0"/>
              <a:t> </a:t>
            </a:r>
            <a:r>
              <a:rPr lang="en-US" sz="2400" dirty="0" err="1" smtClean="0"/>
              <a:t>uymadığı</a:t>
            </a:r>
            <a:r>
              <a:rPr lang="en-US" sz="2400" dirty="0" smtClean="0"/>
              <a:t> </a:t>
            </a:r>
            <a:r>
              <a:rPr lang="tr-TR" sz="2400" dirty="0" smtClean="0"/>
              <a:t>i</a:t>
            </a:r>
            <a:r>
              <a:rPr lang="en-US" sz="2400" dirty="0" err="1" smtClean="0"/>
              <a:t>çin</a:t>
            </a:r>
            <a:r>
              <a:rPr lang="en-US" sz="2400" dirty="0" smtClean="0"/>
              <a:t> </a:t>
            </a:r>
            <a:r>
              <a:rPr lang="en-US" sz="2400" dirty="0" err="1" smtClean="0"/>
              <a:t>kanalı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fazla</a:t>
            </a:r>
            <a:r>
              <a:rPr lang="en-US" sz="2400" dirty="0" smtClean="0"/>
              <a:t> </a:t>
            </a:r>
            <a:r>
              <a:rPr lang="en-US" sz="2400" dirty="0" err="1" smtClean="0"/>
              <a:t>genişletmek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dolayısı</a:t>
            </a:r>
            <a:r>
              <a:rPr lang="en-US" sz="2400" dirty="0" smtClean="0"/>
              <a:t> </a:t>
            </a:r>
            <a:r>
              <a:rPr lang="en-US" sz="2400" dirty="0" err="1" smtClean="0"/>
              <a:t>ile</a:t>
            </a:r>
            <a:r>
              <a:rPr lang="en-US" sz="2400" dirty="0" smtClean="0"/>
              <a:t> </a:t>
            </a:r>
            <a:r>
              <a:rPr lang="en-US" sz="2400" dirty="0" err="1" smtClean="0"/>
              <a:t>dişi</a:t>
            </a:r>
            <a:r>
              <a:rPr lang="en-US" sz="2400" dirty="0" smtClean="0"/>
              <a:t> </a:t>
            </a:r>
            <a:r>
              <a:rPr lang="en-US" sz="2400" dirty="0" err="1" smtClean="0"/>
              <a:t>daha</a:t>
            </a:r>
            <a:r>
              <a:rPr lang="en-US" sz="2400" dirty="0" smtClean="0"/>
              <a:t> </a:t>
            </a:r>
            <a:r>
              <a:rPr lang="en-US" sz="2400" dirty="0" err="1" smtClean="0"/>
              <a:t>fazla</a:t>
            </a:r>
            <a:r>
              <a:rPr lang="en-US" sz="2400" dirty="0" smtClean="0"/>
              <a:t> </a:t>
            </a:r>
            <a:r>
              <a:rPr lang="en-US" sz="2400" dirty="0" err="1" smtClean="0"/>
              <a:t>zayıflatma</a:t>
            </a:r>
            <a:r>
              <a:rPr lang="en-US" sz="2400" dirty="0" smtClean="0"/>
              <a:t> </a:t>
            </a:r>
            <a:r>
              <a:rPr lang="en-US" sz="2400" dirty="0" err="1" smtClean="0"/>
              <a:t>riski</a:t>
            </a:r>
            <a:r>
              <a:rPr lang="en-US" sz="2400" dirty="0" smtClean="0"/>
              <a:t> </a:t>
            </a:r>
            <a:r>
              <a:rPr lang="en-US" sz="2400" dirty="0" err="1" smtClean="0"/>
              <a:t>vardır</a:t>
            </a:r>
            <a:r>
              <a:rPr lang="en-US" sz="2400" dirty="0" smtClean="0"/>
              <a:t>.</a:t>
            </a:r>
          </a:p>
          <a:p>
            <a:pPr marL="68263" indent="0" eaLnBrk="1" hangingPunct="1">
              <a:buNone/>
            </a:pPr>
            <a:r>
              <a:rPr lang="tr-TR" sz="2400" dirty="0" smtClean="0"/>
              <a:t>  </a:t>
            </a:r>
            <a:r>
              <a:rPr lang="en-US" sz="2400" dirty="0" smtClean="0"/>
              <a:t>Bu </a:t>
            </a:r>
            <a:r>
              <a:rPr lang="en-US" sz="2400" dirty="0" err="1" smtClean="0"/>
              <a:t>nedenlerle</a:t>
            </a:r>
            <a:r>
              <a:rPr lang="en-US" sz="2400" dirty="0" smtClean="0"/>
              <a:t> </a:t>
            </a:r>
            <a:r>
              <a:rPr lang="en-US" sz="2400" dirty="0" err="1" smtClean="0"/>
              <a:t>kısa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kök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kötü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kron</a:t>
            </a:r>
            <a:r>
              <a:rPr lang="en-US" sz="2400" dirty="0" smtClean="0"/>
              <a:t> - </a:t>
            </a:r>
            <a:r>
              <a:rPr lang="en-US" sz="2400" dirty="0" err="1" smtClean="0"/>
              <a:t>kök</a:t>
            </a:r>
            <a:r>
              <a:rPr lang="en-US" sz="2400" dirty="0" smtClean="0"/>
              <a:t> </a:t>
            </a:r>
            <a:r>
              <a:rPr lang="en-US" sz="2400" dirty="0" err="1" smtClean="0"/>
              <a:t>oranı</a:t>
            </a:r>
            <a:r>
              <a:rPr lang="en-US" sz="2400" dirty="0" smtClean="0"/>
              <a:t> </a:t>
            </a:r>
            <a:r>
              <a:rPr lang="en-US" sz="2400" dirty="0" err="1" smtClean="0"/>
              <a:t>paralel</a:t>
            </a:r>
            <a:r>
              <a:rPr lang="en-US" sz="2400" dirty="0" smtClean="0"/>
              <a:t> </a:t>
            </a:r>
            <a:r>
              <a:rPr lang="en-US" sz="2400" dirty="0" err="1" smtClean="0"/>
              <a:t>pinlerin</a:t>
            </a:r>
            <a:r>
              <a:rPr lang="en-US" sz="2400" dirty="0" smtClean="0"/>
              <a:t> </a:t>
            </a:r>
            <a:r>
              <a:rPr lang="en-US" sz="2400" dirty="0" err="1" smtClean="0"/>
              <a:t>kullanılmasını</a:t>
            </a:r>
            <a:r>
              <a:rPr lang="en-US" sz="2400" dirty="0" smtClean="0"/>
              <a:t> </a:t>
            </a:r>
            <a:r>
              <a:rPr lang="en-US" sz="2400" dirty="0" err="1" smtClean="0"/>
              <a:t>engeller</a:t>
            </a:r>
            <a:r>
              <a:rPr lang="en-US" sz="2400" dirty="0" smtClean="0"/>
              <a:t>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619" r="36361"/>
          <a:stretch/>
        </p:blipFill>
        <p:spPr>
          <a:xfrm>
            <a:off x="378459" y="2396429"/>
            <a:ext cx="1728192" cy="374182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 kor yapım teknikleri (direkt)</a:t>
            </a:r>
          </a:p>
        </p:txBody>
      </p:sp>
      <p:sp>
        <p:nvSpPr>
          <p:cNvPr id="43011" name="2 İçerik Yer Tutucusu"/>
          <p:cNvSpPr>
            <a:spLocks noGrp="1"/>
          </p:cNvSpPr>
          <p:nvPr>
            <p:ph idx="4294967295"/>
          </p:nvPr>
        </p:nvSpPr>
        <p:spPr>
          <a:xfrm>
            <a:off x="971550" y="1700213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z="2800" dirty="0" smtClean="0"/>
              <a:t>Direkt yapılan prefabrik postlarda kullanılan materyaller ,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A) Paslanmaz çelik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B) </a:t>
            </a:r>
            <a:r>
              <a:rPr lang="tr-TR" sz="2800" dirty="0" smtClean="0">
                <a:solidFill>
                  <a:srgbClr val="FF0000"/>
                </a:solidFill>
              </a:rPr>
              <a:t>Titanyum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C) Pirinç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D) </a:t>
            </a:r>
            <a:r>
              <a:rPr lang="tr-TR" sz="2800" dirty="0" smtClean="0">
                <a:solidFill>
                  <a:srgbClr val="FF0000"/>
                </a:solidFill>
              </a:rPr>
              <a:t>Cr-</a:t>
            </a:r>
            <a:r>
              <a:rPr lang="tr-TR" sz="2800" dirty="0" err="1" smtClean="0">
                <a:solidFill>
                  <a:srgbClr val="FF0000"/>
                </a:solidFill>
              </a:rPr>
              <a:t>co</a:t>
            </a:r>
            <a:r>
              <a:rPr lang="tr-TR" sz="2800" dirty="0" smtClean="0">
                <a:solidFill>
                  <a:srgbClr val="FF0000"/>
                </a:solidFill>
              </a:rPr>
              <a:t> alaşımları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E) </a:t>
            </a:r>
            <a:r>
              <a:rPr lang="tr-TR" sz="2800" dirty="0" smtClean="0">
                <a:solidFill>
                  <a:srgbClr val="FF0000"/>
                </a:solidFill>
              </a:rPr>
              <a:t>Fiber esaslı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F) </a:t>
            </a:r>
            <a:r>
              <a:rPr lang="tr-TR" sz="2800" dirty="0" err="1" smtClean="0">
                <a:solidFill>
                  <a:srgbClr val="FF0000"/>
                </a:solidFill>
              </a:rPr>
              <a:t>Kompozit</a:t>
            </a:r>
            <a:r>
              <a:rPr lang="tr-TR" sz="2800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>
                <a:solidFill>
                  <a:srgbClr val="FFC000"/>
                </a:solidFill>
              </a:rPr>
              <a:t>G) </a:t>
            </a:r>
            <a:r>
              <a:rPr lang="tr-TR" sz="2800" dirty="0" smtClean="0">
                <a:solidFill>
                  <a:srgbClr val="FF0000"/>
                </a:solidFill>
              </a:rPr>
              <a:t>Seramik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tr-TR" sz="2800" dirty="0" smtClean="0"/>
              <a:t>                                             ten üretilmiş olabilir</a:t>
            </a:r>
          </a:p>
        </p:txBody>
      </p:sp>
    </p:spTree>
    <p:extLst>
      <p:ext uri="{BB962C8B-B14F-4D97-AF65-F5344CB8AC3E}">
        <p14:creationId xmlns:p14="http://schemas.microsoft.com/office/powerpoint/2010/main" xmlns="" val="38445122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>
                <a:latin typeface="+mj-lt"/>
              </a:rPr>
              <a:t>PREFABRİKE METALİK POSTLAR</a:t>
            </a:r>
            <a:endParaRPr lang="tr-TR" dirty="0">
              <a:latin typeface="+mj-lt"/>
            </a:endParaRPr>
          </a:p>
        </p:txBody>
      </p:sp>
      <p:pic>
        <p:nvPicPr>
          <p:cNvPr id="34819" name="Picture 5" descr="C:\Documents and Settings\HAKAN\Desktop\$(KGrHqYOKp0E1rEgt(D(BNlrB8ijO!~~_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773238"/>
            <a:ext cx="6164263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tr-TR">
                <a:latin typeface="+mj-lt"/>
              </a:rPr>
              <a:t>SERAMİK POSTLAR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tr-TR" dirty="0" smtClean="0"/>
              <a:t>Zirkonyum oksitten yapılmışlardır</a:t>
            </a:r>
          </a:p>
          <a:p>
            <a:pPr eaLnBrk="1" hangingPunct="1"/>
            <a:r>
              <a:rPr lang="tr-TR" dirty="0" smtClean="0"/>
              <a:t>Beyaz, </a:t>
            </a:r>
            <a:r>
              <a:rPr lang="tr-TR" dirty="0" err="1" smtClean="0"/>
              <a:t>radyoopak</a:t>
            </a:r>
            <a:r>
              <a:rPr lang="tr-TR" dirty="0" smtClean="0"/>
              <a:t> ve elastik modülleri yüksek</a:t>
            </a:r>
          </a:p>
          <a:p>
            <a:pPr eaLnBrk="1" hangingPunct="1"/>
            <a:r>
              <a:rPr lang="tr-TR" dirty="0" smtClean="0"/>
              <a:t>Metalik postlara oranla daha az </a:t>
            </a:r>
            <a:r>
              <a:rPr lang="tr-TR" dirty="0" err="1" smtClean="0"/>
              <a:t>fraktür</a:t>
            </a:r>
            <a:r>
              <a:rPr lang="tr-TR" dirty="0" smtClean="0"/>
              <a:t> direnci</a:t>
            </a:r>
          </a:p>
          <a:p>
            <a:pPr eaLnBrk="1" hangingPunct="1"/>
            <a:r>
              <a:rPr lang="tr-TR" dirty="0" smtClean="0"/>
              <a:t>Dişe yapışmaz, başarısızlık durumunda kökten yapıştırıcı madde nedeniyle zor çıkar</a:t>
            </a:r>
          </a:p>
          <a:p>
            <a:pPr eaLnBrk="1" hangingPunct="1"/>
            <a:r>
              <a:rPr lang="tr-TR" dirty="0" smtClean="0"/>
              <a:t>Karbon fiberlere göre daha fazla kök </a:t>
            </a:r>
            <a:r>
              <a:rPr lang="tr-TR" dirty="0" err="1" smtClean="0"/>
              <a:t>fraktürlerine</a:t>
            </a:r>
            <a:r>
              <a:rPr lang="tr-TR" dirty="0" smtClean="0"/>
              <a:t> yol açarlar(</a:t>
            </a:r>
            <a:r>
              <a:rPr lang="tr-TR" dirty="0" err="1" smtClean="0"/>
              <a:t>Ichikawa</a:t>
            </a:r>
            <a:r>
              <a:rPr lang="tr-TR" dirty="0" smtClean="0"/>
              <a:t> ve ark.)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575407"/>
            <a:ext cx="1287586" cy="128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tr-TR">
                <a:latin typeface="+mj-lt"/>
              </a:rPr>
              <a:t>FİBER DESTEKLİ REZİN POSTLAR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11188" y="1196975"/>
            <a:ext cx="4264025" cy="4495800"/>
          </a:xfrm>
        </p:spPr>
        <p:txBody>
          <a:bodyPr/>
          <a:lstStyle/>
          <a:p>
            <a:pPr eaLnBrk="1" hangingPunct="1"/>
            <a:r>
              <a:rPr lang="tr-TR" smtClean="0"/>
              <a:t>Fiber ile kuvvetlendirilmiş postların biyomekanik özellikleri dentine benzer.</a:t>
            </a:r>
          </a:p>
          <a:p>
            <a:pPr eaLnBrk="1" hangingPunct="1"/>
            <a:r>
              <a:rPr lang="tr-TR" smtClean="0"/>
              <a:t>Elastisite modülü dentine çok yakındır</a:t>
            </a:r>
          </a:p>
          <a:p>
            <a:pPr eaLnBrk="1" hangingPunct="1"/>
            <a:r>
              <a:rPr lang="tr-TR" smtClean="0"/>
              <a:t>Karbon ,cam ve quartz o.ü. 3 yapıda değerlendirilir</a:t>
            </a:r>
          </a:p>
          <a:p>
            <a:pPr eaLnBrk="1" hangingPunct="1"/>
            <a:endParaRPr lang="tr-TR" smtClean="0"/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981200"/>
            <a:ext cx="25320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>
                <a:latin typeface="+mj-lt"/>
              </a:rPr>
              <a:t>Karbon Fiber Postlar</a:t>
            </a:r>
          </a:p>
        </p:txBody>
      </p:sp>
      <p:pic>
        <p:nvPicPr>
          <p:cNvPr id="37891" name="Picture 5" descr="C:\Users\guler\Desktop\cfcarbonfiberpost_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00200"/>
            <a:ext cx="38576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512763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>
                <a:latin typeface="+mj-lt"/>
              </a:rPr>
              <a:t>Cam ve Quartz Fiber Postlar</a:t>
            </a:r>
          </a:p>
        </p:txBody>
      </p:sp>
      <p:pic>
        <p:nvPicPr>
          <p:cNvPr id="38915" name="Picture 5" descr="C:\Users\guler\Desktop\Dental-Carbon-Quartz-Fibre-Post-Pin[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0"/>
            <a:ext cx="38576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>
                <a:latin typeface="+mj-lt"/>
              </a:rPr>
              <a:t>FİBER DESTEKLİ KOMPOZİT POSTLAR</a:t>
            </a:r>
          </a:p>
        </p:txBody>
      </p:sp>
      <p:pic>
        <p:nvPicPr>
          <p:cNvPr id="39939" name="Picture 4" descr="C:\Users\guler\Desktop\kayit_71_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514600"/>
            <a:ext cx="3408363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23529" y="500063"/>
            <a:ext cx="8820472" cy="785812"/>
          </a:xfrm>
        </p:spPr>
        <p:txBody>
          <a:bodyPr/>
          <a:lstStyle/>
          <a:p>
            <a:pPr eaLnBrk="1" hangingPunct="1">
              <a:defRPr/>
            </a:pPr>
            <a:r>
              <a:rPr lang="tr-TR" sz="3600" dirty="0">
                <a:latin typeface="+mj-lt"/>
              </a:rPr>
              <a:t>“</a:t>
            </a:r>
            <a:r>
              <a:rPr lang="tr-TR" sz="3600" dirty="0" smtClean="0">
                <a:latin typeface="+mj-lt"/>
              </a:rPr>
              <a:t>Post-Kor” </a:t>
            </a:r>
            <a:r>
              <a:rPr lang="tr-TR" sz="3600" dirty="0">
                <a:latin typeface="+mj-lt"/>
              </a:rPr>
              <a:t>restorasyonlarının </a:t>
            </a:r>
            <a:r>
              <a:rPr lang="tr-TR" sz="3600" dirty="0" err="1">
                <a:latin typeface="+mj-lt"/>
              </a:rPr>
              <a:t>endikasyonları</a:t>
            </a:r>
            <a:endParaRPr lang="tr-TR" sz="3600" dirty="0">
              <a:latin typeface="+mj-lt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/>
          <a:lstStyle/>
          <a:p>
            <a:pPr marL="514350" indent="-514350" eaLnBrk="1" hangingPunct="1">
              <a:buClr>
                <a:srgbClr val="A5AB81"/>
              </a:buClr>
              <a:buFont typeface="Tw Cen MT" pitchFamily="34" charset="0"/>
              <a:buAutoNum type="arabicPeriod"/>
            </a:pPr>
            <a:r>
              <a:rPr lang="tr-TR" dirty="0" smtClean="0"/>
              <a:t>Aşırı derecedeki madde kayıplarında,</a:t>
            </a:r>
          </a:p>
          <a:p>
            <a:pPr marL="514350" indent="-514350" eaLnBrk="1" hangingPunct="1">
              <a:buClr>
                <a:srgbClr val="A5AB81"/>
              </a:buClr>
              <a:buFont typeface="Tw Cen MT" pitchFamily="34" charset="0"/>
              <a:buAutoNum type="arabicPeriod"/>
            </a:pPr>
            <a:r>
              <a:rPr lang="tr-TR" dirty="0" smtClean="0"/>
              <a:t>Travma sonucu oluşan kron kırıklarında</a:t>
            </a:r>
          </a:p>
          <a:p>
            <a:pPr marL="514350" indent="-514350" eaLnBrk="1" hangingPunct="1">
              <a:buClr>
                <a:srgbClr val="A5AB81"/>
              </a:buClr>
              <a:buFont typeface="Tw Cen MT" pitchFamily="34" charset="0"/>
              <a:buAutoNum type="arabicPeriod"/>
            </a:pPr>
            <a:r>
              <a:rPr lang="tr-TR" dirty="0" smtClean="0"/>
              <a:t>Erozyon gibi aşınmalar sonucu derin madde kayıplarında</a:t>
            </a:r>
          </a:p>
          <a:p>
            <a:pPr marL="514350" indent="-514350" eaLnBrk="1" hangingPunct="1">
              <a:buClr>
                <a:srgbClr val="A5AB81"/>
              </a:buClr>
              <a:buFont typeface="Tw Cen MT" pitchFamily="34" charset="0"/>
              <a:buAutoNum type="arabicPeriod"/>
            </a:pPr>
            <a:r>
              <a:rPr lang="tr-TR" dirty="0" smtClean="0"/>
              <a:t>Diş akslarının düzeltilmesinde,</a:t>
            </a:r>
          </a:p>
          <a:p>
            <a:pPr marL="514350" indent="-514350" eaLnBrk="1" hangingPunct="1">
              <a:buClr>
                <a:srgbClr val="A5AB81"/>
              </a:buClr>
              <a:buFont typeface="Tw Cen MT" pitchFamily="34" charset="0"/>
              <a:buAutoNum type="arabicPeriod"/>
            </a:pPr>
            <a:r>
              <a:rPr lang="tr-TR" dirty="0" smtClean="0"/>
              <a:t>Teleskop kronların kullanımında, dişlerin “post-kor” yada yalnız </a:t>
            </a:r>
            <a:r>
              <a:rPr lang="tr-TR" smtClean="0"/>
              <a:t>“kor” </a:t>
            </a:r>
            <a:r>
              <a:rPr lang="tr-TR" dirty="0" smtClean="0"/>
              <a:t>alt yapısı ile restore edilmesi gerektiğinde.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guler\Desktop\200651814101558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9950" y="0"/>
            <a:ext cx="4519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endParaRPr lang="en-US">
              <a:latin typeface="+mj-lt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2" descr="C:\Users\guler\Desktop\glass-fig3b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857625"/>
            <a:ext cx="31765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 descr="C:\Users\guler\Desktop\glass-fig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1571625"/>
            <a:ext cx="31432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 descr="C:\Users\guler\Desktop\glass-fig3a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3857625"/>
            <a:ext cx="3071812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5" descr="C:\Users\guler\Desktop\glass-fig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" y="1571625"/>
            <a:ext cx="300037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800" name="Group 72"/>
          <p:cNvGraphicFramePr>
            <a:graphicFrameLocks noGrp="1"/>
          </p:cNvGraphicFramePr>
          <p:nvPr/>
        </p:nvGraphicFramePr>
        <p:xfrm>
          <a:off x="304800" y="685800"/>
          <a:ext cx="8382000" cy="5669280"/>
        </p:xfrm>
        <a:graphic>
          <a:graphicData uri="http://schemas.openxmlformats.org/drawingml/2006/table">
            <a:tbl>
              <a:tblPr/>
              <a:tblGrid>
                <a:gridCol w="6172200"/>
                <a:gridCol w="2209800"/>
              </a:tblGrid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Post Materyali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7220"/>
                    </a:solidFill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Elastik Modulu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57220"/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Dentin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18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Fiber ile güçlendirilmiş post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13-25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Zirkon ile güçlendirilmiş post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49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Titanyum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120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Karbon epoksi post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141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Paslanmaz Çelik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200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Kompozit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10-29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Titanyum ile güçlendirilmiş core materyali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19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Bonding likiti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/>
                          <a:cs typeface="ＭＳ Ｐゴシック"/>
                        </a:rPr>
                        <a:t>4 GPa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Post yapılar aktif ve pasif olarak ikiye de ayrılabilirler.</a:t>
            </a:r>
          </a:p>
        </p:txBody>
      </p:sp>
      <p:sp>
        <p:nvSpPr>
          <p:cNvPr id="45059" name="2 İçerik Yer Tutucusu"/>
          <p:cNvSpPr>
            <a:spLocks noGrp="1"/>
          </p:cNvSpPr>
          <p:nvPr>
            <p:ph idx="4294967295"/>
          </p:nvPr>
        </p:nvSpPr>
        <p:spPr>
          <a:xfrm>
            <a:off x="1371600" y="2859088"/>
            <a:ext cx="7772400" cy="3998912"/>
          </a:xfrm>
        </p:spPr>
        <p:txBody>
          <a:bodyPr/>
          <a:lstStyle/>
          <a:p>
            <a:pPr eaLnBrk="1" hangingPunct="1"/>
            <a:r>
              <a:rPr lang="tr-TR" smtClean="0"/>
              <a:t>Aktif olanlar vida şeklinde yivli olanlardır. Tutuculukları iyi olmasına karşın diş üzerine de daha fazla stress iletirler.</a:t>
            </a:r>
          </a:p>
          <a:p>
            <a:pPr eaLnBrk="1" hangingPunct="1"/>
            <a:r>
              <a:rPr lang="tr-TR" smtClean="0"/>
              <a:t>Pasif olanlar ise çivi gibidir ve üzerlerinde yiv yoktur. Tutuculukları zayıf ancak diş üzerine ilettikleri stress daha azdır.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Direkt Post-Kor yapım teknikleri:</a:t>
            </a:r>
          </a:p>
        </p:txBody>
      </p:sp>
      <p:sp>
        <p:nvSpPr>
          <p:cNvPr id="46083" name="4 İçerik Yer Tutucusu"/>
          <p:cNvSpPr>
            <a:spLocks noGrp="1"/>
          </p:cNvSpPr>
          <p:nvPr>
            <p:ph idx="4294967295"/>
          </p:nvPr>
        </p:nvSpPr>
        <p:spPr>
          <a:xfrm>
            <a:off x="0" y="1412875"/>
            <a:ext cx="4427538" cy="5286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mtClean="0"/>
              <a:t>Başlangıç için 2 yol izlenebilir. Ya önce diş kesimi yapılıp daha sonra core hazırlanır.</a:t>
            </a:r>
          </a:p>
          <a:p>
            <a:pPr eaLnBrk="1" hangingPunct="1">
              <a:lnSpc>
                <a:spcPct val="90000"/>
              </a:lnSpc>
            </a:pPr>
            <a:endParaRPr lang="tr-TR" smtClean="0"/>
          </a:p>
          <a:p>
            <a:pPr eaLnBrk="1" hangingPunct="1">
              <a:lnSpc>
                <a:spcPct val="90000"/>
              </a:lnSpc>
            </a:pPr>
            <a:r>
              <a:rPr lang="tr-TR" smtClean="0"/>
              <a:t>Ya da kanal tedavisi yapılmış dişe post yerleştirilip daha sonra diş kesimi yapılır gibi preperasyon yapılır.</a:t>
            </a:r>
          </a:p>
        </p:txBody>
      </p:sp>
      <p:pic>
        <p:nvPicPr>
          <p:cNvPr id="46084" name="5 Resim" descr="2007-09-19_001652.png"/>
          <p:cNvPicPr>
            <a:picLocks noChangeAspect="1"/>
          </p:cNvPicPr>
          <p:nvPr/>
        </p:nvPicPr>
        <p:blipFill>
          <a:blip r:embed="rId3" cstate="print"/>
          <a:srcRect l="5186" t="1860" r="60716" b="3265"/>
          <a:stretch>
            <a:fillRect/>
          </a:stretch>
        </p:blipFill>
        <p:spPr bwMode="auto">
          <a:xfrm>
            <a:off x="4643438" y="1285875"/>
            <a:ext cx="3286125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Post-Kor yapım teknikleri:</a:t>
            </a:r>
          </a:p>
        </p:txBody>
      </p:sp>
      <p:sp>
        <p:nvSpPr>
          <p:cNvPr id="47107" name="4 İçerik Yer Tutucusu"/>
          <p:cNvSpPr>
            <a:spLocks noGrp="1"/>
          </p:cNvSpPr>
          <p:nvPr>
            <p:ph idx="4294967295"/>
          </p:nvPr>
        </p:nvSpPr>
        <p:spPr>
          <a:xfrm>
            <a:off x="0" y="1571625"/>
            <a:ext cx="3786188" cy="5286375"/>
          </a:xfrm>
        </p:spPr>
        <p:txBody>
          <a:bodyPr/>
          <a:lstStyle/>
          <a:p>
            <a:pPr eaLnBrk="1" hangingPunct="1"/>
            <a:r>
              <a:rPr lang="tr-TR" smtClean="0"/>
              <a:t>Kesim sırasında güven vermeyen eski restorasyonlar, tüm çürükler ve desteksiz diş dokuları elimine edilir. Amaç maksimum sağlam diş dokusunu bırakmaktır.</a:t>
            </a:r>
          </a:p>
        </p:txBody>
      </p:sp>
      <p:pic>
        <p:nvPicPr>
          <p:cNvPr id="47108" name="6 Resim" descr="2007-09-19_001652.png"/>
          <p:cNvPicPr>
            <a:picLocks noChangeAspect="1"/>
          </p:cNvPicPr>
          <p:nvPr/>
        </p:nvPicPr>
        <p:blipFill>
          <a:blip r:embed="rId3" cstate="print"/>
          <a:srcRect l="54871" t="22096" r="2263" b="20235"/>
          <a:stretch>
            <a:fillRect/>
          </a:stretch>
        </p:blipFill>
        <p:spPr bwMode="auto">
          <a:xfrm>
            <a:off x="3786188" y="2214563"/>
            <a:ext cx="48672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Post core yapım teknikleri:</a:t>
            </a:r>
          </a:p>
        </p:txBody>
      </p:sp>
      <p:sp>
        <p:nvSpPr>
          <p:cNvPr id="48131" name="4 İçerik Yer Tutucusu"/>
          <p:cNvSpPr>
            <a:spLocks noGrp="1"/>
          </p:cNvSpPr>
          <p:nvPr>
            <p:ph idx="4294967295"/>
          </p:nvPr>
        </p:nvSpPr>
        <p:spPr>
          <a:xfrm>
            <a:off x="683568" y="1772816"/>
            <a:ext cx="4427538" cy="5286375"/>
          </a:xfrm>
        </p:spPr>
        <p:txBody>
          <a:bodyPr/>
          <a:lstStyle/>
          <a:p>
            <a:pPr marL="68263" indent="0" eaLnBrk="1" hangingPunct="1">
              <a:buNone/>
            </a:pPr>
            <a:r>
              <a:rPr lang="tr-TR" dirty="0" smtClean="0"/>
              <a:t>Kesim tamamlanınca ‘</a:t>
            </a:r>
            <a:r>
              <a:rPr lang="tr-TR" dirty="0" err="1" smtClean="0"/>
              <a:t>Peezo</a:t>
            </a:r>
            <a:r>
              <a:rPr lang="tr-TR" dirty="0" smtClean="0"/>
              <a:t>’ adı verilen </a:t>
            </a:r>
            <a:r>
              <a:rPr lang="tr-TR" dirty="0" err="1" smtClean="0"/>
              <a:t>mikromotor</a:t>
            </a:r>
            <a:r>
              <a:rPr lang="tr-TR" dirty="0" smtClean="0"/>
              <a:t> ucu, restorasyonu yapılacak dişin </a:t>
            </a:r>
            <a:r>
              <a:rPr lang="tr-TR" dirty="0" err="1" smtClean="0"/>
              <a:t>periapikal</a:t>
            </a:r>
            <a:r>
              <a:rPr lang="tr-TR" dirty="0" smtClean="0"/>
              <a:t> filmi üzerine tutularak, elde edilmek istenilen kanal boyutu işaretlenir.</a:t>
            </a:r>
          </a:p>
        </p:txBody>
      </p:sp>
      <p:pic>
        <p:nvPicPr>
          <p:cNvPr id="48132" name="5 Resim" descr="2007-09-19_002416.png"/>
          <p:cNvPicPr>
            <a:picLocks noChangeAspect="1"/>
          </p:cNvPicPr>
          <p:nvPr/>
        </p:nvPicPr>
        <p:blipFill>
          <a:blip r:embed="rId3" cstate="print"/>
          <a:srcRect l="59734" r="12286" b="53125"/>
          <a:stretch>
            <a:fillRect/>
          </a:stretch>
        </p:blipFill>
        <p:spPr bwMode="auto">
          <a:xfrm>
            <a:off x="5286375" y="1428750"/>
            <a:ext cx="2643188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Post core yapım teknikleri:</a:t>
            </a:r>
          </a:p>
        </p:txBody>
      </p:sp>
      <p:sp>
        <p:nvSpPr>
          <p:cNvPr id="49155" name="4 İçerik Yer Tutucusu"/>
          <p:cNvSpPr>
            <a:spLocks noGrp="1"/>
          </p:cNvSpPr>
          <p:nvPr>
            <p:ph idx="4294967295"/>
          </p:nvPr>
        </p:nvSpPr>
        <p:spPr>
          <a:xfrm>
            <a:off x="0" y="1285875"/>
            <a:ext cx="3357563" cy="55721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2600" smtClean="0"/>
              <a:t>Daha sonra işaretli noktaya ulaşıncaya kadar yavaş tur kullanılarak peezo ile istenilen boşluk elde edilir. </a:t>
            </a:r>
          </a:p>
          <a:p>
            <a:pPr eaLnBrk="1" hangingPunct="1">
              <a:lnSpc>
                <a:spcPct val="80000"/>
              </a:lnSpc>
            </a:pPr>
            <a:r>
              <a:rPr lang="tr-TR" sz="2600" smtClean="0"/>
              <a:t>Bu boşluk istenilen çapa çıkarılana kadar sırasıyla kalınlaşan gates glidden ya da peezo frezler kullanılır.</a:t>
            </a:r>
          </a:p>
          <a:p>
            <a:pPr eaLnBrk="1" hangingPunct="1">
              <a:lnSpc>
                <a:spcPct val="80000"/>
              </a:lnSpc>
            </a:pPr>
            <a:r>
              <a:rPr lang="tr-TR" sz="2600" smtClean="0">
                <a:solidFill>
                  <a:srgbClr val="FF0000"/>
                </a:solidFill>
              </a:rPr>
              <a:t>DİKKAT SAKIN AEROTOR KULLANMAYIN.</a:t>
            </a:r>
          </a:p>
        </p:txBody>
      </p:sp>
      <p:pic>
        <p:nvPicPr>
          <p:cNvPr id="49156" name="6 Resim" descr="2007-09-19_001857.png"/>
          <p:cNvPicPr>
            <a:picLocks noChangeAspect="1"/>
          </p:cNvPicPr>
          <p:nvPr/>
        </p:nvPicPr>
        <p:blipFill>
          <a:blip r:embed="rId3" cstate="print"/>
          <a:srcRect t="59375" r="64107"/>
          <a:stretch>
            <a:fillRect/>
          </a:stretch>
        </p:blipFill>
        <p:spPr bwMode="auto">
          <a:xfrm>
            <a:off x="4572000" y="1357313"/>
            <a:ext cx="3786188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Post core yapım teknikleri:</a:t>
            </a:r>
          </a:p>
        </p:txBody>
      </p:sp>
      <p:sp>
        <p:nvSpPr>
          <p:cNvPr id="50179" name="4 İçerik Yer Tutucusu"/>
          <p:cNvSpPr>
            <a:spLocks noGrp="1"/>
          </p:cNvSpPr>
          <p:nvPr>
            <p:ph idx="4294967295"/>
          </p:nvPr>
        </p:nvSpPr>
        <p:spPr>
          <a:xfrm>
            <a:off x="0" y="1285875"/>
            <a:ext cx="3357563" cy="5572125"/>
          </a:xfrm>
        </p:spPr>
        <p:txBody>
          <a:bodyPr/>
          <a:lstStyle/>
          <a:p>
            <a:pPr eaLnBrk="1" hangingPunct="1"/>
            <a:r>
              <a:rPr lang="tr-TR" smtClean="0"/>
              <a:t>Frez tipleri</a:t>
            </a:r>
            <a:endParaRPr lang="tr-TR" smtClean="0">
              <a:solidFill>
                <a:srgbClr val="FF0000"/>
              </a:solidFill>
            </a:endParaRPr>
          </a:p>
        </p:txBody>
      </p:sp>
      <p:pic>
        <p:nvPicPr>
          <p:cNvPr id="50180" name="5 Resim" descr="2007-09-19_001857.png"/>
          <p:cNvPicPr>
            <a:picLocks noChangeAspect="1"/>
          </p:cNvPicPr>
          <p:nvPr/>
        </p:nvPicPr>
        <p:blipFill>
          <a:blip r:embed="rId3" cstate="print"/>
          <a:srcRect l="4153" t="61458" r="54703" b="5208"/>
          <a:stretch>
            <a:fillRect/>
          </a:stretch>
        </p:blipFill>
        <p:spPr bwMode="auto">
          <a:xfrm>
            <a:off x="469602" y="2060848"/>
            <a:ext cx="47656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2846903"/>
            <a:ext cx="3588450" cy="245006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smtClean="0"/>
              <a:t>Post core yapım teknikleri:</a:t>
            </a:r>
          </a:p>
        </p:txBody>
      </p:sp>
      <p:sp>
        <p:nvSpPr>
          <p:cNvPr id="51203" name="4 İçerik Yer Tutucusu"/>
          <p:cNvSpPr>
            <a:spLocks noGrp="1"/>
          </p:cNvSpPr>
          <p:nvPr>
            <p:ph idx="4294967295"/>
          </p:nvPr>
        </p:nvSpPr>
        <p:spPr>
          <a:xfrm>
            <a:off x="0" y="1916113"/>
            <a:ext cx="3357563" cy="5572125"/>
          </a:xfrm>
        </p:spPr>
        <p:txBody>
          <a:bodyPr/>
          <a:lstStyle/>
          <a:p>
            <a:pPr eaLnBrk="1" hangingPunct="1"/>
            <a:r>
              <a:rPr lang="tr-TR" smtClean="0">
                <a:solidFill>
                  <a:srgbClr val="FF0000"/>
                </a:solidFill>
              </a:rPr>
              <a:t>Kullanılan post sisteminin  önerdiği frez tipi özellikle son frez ihtiyacında mutlak kullanılmalıdır.</a:t>
            </a:r>
          </a:p>
        </p:txBody>
      </p:sp>
      <p:pic>
        <p:nvPicPr>
          <p:cNvPr id="51204" name="6 Resim" descr="2007-09-19_001857.png"/>
          <p:cNvPicPr>
            <a:picLocks noChangeAspect="1"/>
          </p:cNvPicPr>
          <p:nvPr/>
        </p:nvPicPr>
        <p:blipFill>
          <a:blip r:embed="rId3" cstate="print"/>
          <a:srcRect t="2174" r="62930" b="57610"/>
          <a:stretch>
            <a:fillRect/>
          </a:stretch>
        </p:blipFill>
        <p:spPr bwMode="auto">
          <a:xfrm>
            <a:off x="3857625" y="1285875"/>
            <a:ext cx="407828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512763"/>
            <a:ext cx="7924800" cy="24590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Sadece aşırı harabiyet gösteren dişler post kor ile restore edilmeli, ufak harabiyetlerde post kullanılmamalıdır.</a:t>
            </a:r>
            <a:endParaRPr lang="tr-TR" dirty="0">
              <a:solidFill>
                <a:schemeClr val="tx2">
                  <a:satMod val="200000"/>
                </a:schemeClr>
              </a:solidFill>
              <a:latin typeface="+mj-lt"/>
            </a:endParaRPr>
          </a:p>
        </p:txBody>
      </p:sp>
      <p:pic>
        <p:nvPicPr>
          <p:cNvPr id="9219" name="3 İçerik Yer Tutucusu" descr="2007-09-19_00121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4735" t="9633" r="4227" b="6250"/>
          <a:stretch>
            <a:fillRect/>
          </a:stretch>
        </p:blipFill>
        <p:spPr>
          <a:xfrm>
            <a:off x="2071688" y="2571750"/>
            <a:ext cx="4687887" cy="3786188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 kor yapım teknikleri:</a:t>
            </a:r>
          </a:p>
        </p:txBody>
      </p:sp>
      <p:sp>
        <p:nvSpPr>
          <p:cNvPr id="52227" name="4 İçerik Yer Tutucusu"/>
          <p:cNvSpPr>
            <a:spLocks noGrp="1"/>
          </p:cNvSpPr>
          <p:nvPr>
            <p:ph idx="4294967295"/>
          </p:nvPr>
        </p:nvSpPr>
        <p:spPr>
          <a:xfrm>
            <a:off x="0" y="1285875"/>
            <a:ext cx="3357563" cy="5572125"/>
          </a:xfrm>
        </p:spPr>
        <p:txBody>
          <a:bodyPr/>
          <a:lstStyle/>
          <a:p>
            <a:pPr eaLnBrk="1" hangingPunct="1"/>
            <a:r>
              <a:rPr lang="tr-TR" dirty="0" smtClean="0"/>
              <a:t>Kor malzemesinin rotasyona uğramasından endişe edildiği durumlarda </a:t>
            </a:r>
            <a:r>
              <a:rPr lang="tr-TR" dirty="0" err="1" smtClean="0"/>
              <a:t>dentin</a:t>
            </a:r>
            <a:r>
              <a:rPr lang="tr-TR" dirty="0" smtClean="0"/>
              <a:t> </a:t>
            </a:r>
            <a:r>
              <a:rPr lang="tr-TR" dirty="0" err="1" smtClean="0"/>
              <a:t>pinleri</a:t>
            </a:r>
            <a:r>
              <a:rPr lang="tr-TR" dirty="0" smtClean="0"/>
              <a:t> kullanılarak rotasyon engellenmeye çalışılabilir.</a:t>
            </a:r>
          </a:p>
        </p:txBody>
      </p:sp>
      <p:pic>
        <p:nvPicPr>
          <p:cNvPr id="52228" name="5 Resim" descr="2007-09-19_002112.png"/>
          <p:cNvPicPr>
            <a:picLocks noChangeAspect="1"/>
          </p:cNvPicPr>
          <p:nvPr/>
        </p:nvPicPr>
        <p:blipFill>
          <a:blip r:embed="rId3" cstate="print"/>
          <a:srcRect l="5231" t="12138" r="72882" b="8698"/>
          <a:stretch>
            <a:fillRect/>
          </a:stretch>
        </p:blipFill>
        <p:spPr bwMode="auto">
          <a:xfrm>
            <a:off x="5072063" y="1357313"/>
            <a:ext cx="2286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 kor yapım teknikleri:</a:t>
            </a:r>
          </a:p>
        </p:txBody>
      </p:sp>
      <p:sp>
        <p:nvSpPr>
          <p:cNvPr id="53251" name="4 İçerik Yer Tutucusu"/>
          <p:cNvSpPr>
            <a:spLocks noGrp="1"/>
          </p:cNvSpPr>
          <p:nvPr>
            <p:ph idx="4294967295"/>
          </p:nvPr>
        </p:nvSpPr>
        <p:spPr>
          <a:xfrm>
            <a:off x="0" y="1700213"/>
            <a:ext cx="4787900" cy="557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smtClean="0"/>
              <a:t>Bu aşamada kullanılacak post malzemesi  uzunluğu kontrol edilir. Paralel kenarlı pasif bir post sistemi kullanılıyorsa apikal uçtan kesilebilir. </a:t>
            </a:r>
          </a:p>
          <a:p>
            <a:pPr eaLnBrk="1" hangingPunct="1">
              <a:lnSpc>
                <a:spcPct val="90000"/>
              </a:lnSpc>
            </a:pPr>
            <a:r>
              <a:rPr lang="tr-TR" smtClean="0"/>
              <a:t>Farklı şekilde olan postlar kısaltılmamalı, gerekirse bir kısa boy olanı kullanılmalıdır.</a:t>
            </a:r>
          </a:p>
        </p:txBody>
      </p:sp>
      <p:pic>
        <p:nvPicPr>
          <p:cNvPr id="53252" name="5 Resim" descr="2007-09-19_002112.png"/>
          <p:cNvPicPr>
            <a:picLocks noChangeAspect="1"/>
          </p:cNvPicPr>
          <p:nvPr/>
        </p:nvPicPr>
        <p:blipFill>
          <a:blip r:embed="rId3" cstate="print"/>
          <a:srcRect l="5231" t="12138" r="72882" b="8698"/>
          <a:stretch>
            <a:fillRect/>
          </a:stretch>
        </p:blipFill>
        <p:spPr bwMode="auto">
          <a:xfrm>
            <a:off x="5072063" y="1357313"/>
            <a:ext cx="2286000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 kor yapım teknikleri:</a:t>
            </a:r>
          </a:p>
        </p:txBody>
      </p:sp>
      <p:sp>
        <p:nvSpPr>
          <p:cNvPr id="54275" name="4 İçerik Yer Tutucusu"/>
          <p:cNvSpPr>
            <a:spLocks noGrp="1"/>
          </p:cNvSpPr>
          <p:nvPr>
            <p:ph idx="4294967295"/>
          </p:nvPr>
        </p:nvSpPr>
        <p:spPr>
          <a:xfrm>
            <a:off x="0" y="1285875"/>
            <a:ext cx="3357563" cy="5572125"/>
          </a:xfrm>
        </p:spPr>
        <p:txBody>
          <a:bodyPr/>
          <a:lstStyle/>
          <a:p>
            <a:pPr eaLnBrk="1" hangingPunct="1"/>
            <a:r>
              <a:rPr lang="tr-TR" smtClean="0"/>
              <a:t>Yapıştırma simanı normalden biraz ince hazırlanır ve post üzerine iyice sıvanır. Kurutulmuş kanala, bir lentülo yardımı ile gerekli siman gönderilir.</a:t>
            </a:r>
          </a:p>
        </p:txBody>
      </p:sp>
      <p:pic>
        <p:nvPicPr>
          <p:cNvPr id="54276" name="6 Resim" descr="2007-09-19_002112.png"/>
          <p:cNvPicPr>
            <a:picLocks noChangeAspect="1"/>
          </p:cNvPicPr>
          <p:nvPr/>
        </p:nvPicPr>
        <p:blipFill>
          <a:blip r:embed="rId3" cstate="print"/>
          <a:srcRect l="55969" t="3534" r="5231" b="3534"/>
          <a:stretch>
            <a:fillRect/>
          </a:stretch>
        </p:blipFill>
        <p:spPr bwMode="auto">
          <a:xfrm>
            <a:off x="4429125" y="1214438"/>
            <a:ext cx="3857625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 kor yapım teknikleri:</a:t>
            </a:r>
          </a:p>
        </p:txBody>
      </p:sp>
      <p:sp>
        <p:nvSpPr>
          <p:cNvPr id="55299" name="4 İçerik Yer Tutucusu"/>
          <p:cNvSpPr>
            <a:spLocks noGrp="1"/>
          </p:cNvSpPr>
          <p:nvPr>
            <p:ph idx="4294967295"/>
          </p:nvPr>
        </p:nvSpPr>
        <p:spPr>
          <a:xfrm>
            <a:off x="0" y="1285875"/>
            <a:ext cx="4572000" cy="55721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tr-TR" dirty="0" smtClean="0"/>
              <a:t>Önceden boyu </a:t>
            </a:r>
            <a:r>
              <a:rPr lang="tr-TR" dirty="0" err="1" smtClean="0"/>
              <a:t>tesbit</a:t>
            </a:r>
            <a:r>
              <a:rPr lang="tr-TR" dirty="0" smtClean="0"/>
              <a:t> edilen post yavaşça kanala ittirilir ve siman sertleşene kadar parmak basıncı ile yerinde tutulur. Kor malzemesi </a:t>
            </a:r>
            <a:r>
              <a:rPr lang="tr-TR" dirty="0" err="1" smtClean="0"/>
              <a:t>kompozit</a:t>
            </a:r>
            <a:r>
              <a:rPr lang="tr-TR" dirty="0" smtClean="0"/>
              <a:t> olacaksa prefabrike şeffaf bir kron dişeti </a:t>
            </a:r>
            <a:r>
              <a:rPr lang="tr-TR" dirty="0" err="1" smtClean="0"/>
              <a:t>konturlerine</a:t>
            </a:r>
            <a:r>
              <a:rPr lang="tr-TR" dirty="0" smtClean="0"/>
              <a:t> adapte edilecek şekilde hazırlanır.</a:t>
            </a:r>
          </a:p>
        </p:txBody>
      </p:sp>
      <p:pic>
        <p:nvPicPr>
          <p:cNvPr id="55300" name="7 Resim" descr="2007-09-19_002233.png"/>
          <p:cNvPicPr>
            <a:picLocks noChangeAspect="1"/>
          </p:cNvPicPr>
          <p:nvPr/>
        </p:nvPicPr>
        <p:blipFill>
          <a:blip r:embed="rId3" cstate="print"/>
          <a:srcRect l="6418" t="3125" r="69257" b="58333"/>
          <a:stretch>
            <a:fillRect/>
          </a:stretch>
        </p:blipFill>
        <p:spPr bwMode="auto">
          <a:xfrm>
            <a:off x="4786313" y="1571625"/>
            <a:ext cx="314325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Post kor yapım teknikleri:</a:t>
            </a:r>
          </a:p>
        </p:txBody>
      </p:sp>
      <p:sp>
        <p:nvSpPr>
          <p:cNvPr id="56323" name="4 İçerik Yer Tutucusu"/>
          <p:cNvSpPr>
            <a:spLocks noGrp="1"/>
          </p:cNvSpPr>
          <p:nvPr>
            <p:ph idx="4294967295"/>
          </p:nvPr>
        </p:nvSpPr>
        <p:spPr>
          <a:xfrm>
            <a:off x="0" y="1285875"/>
            <a:ext cx="8358188" cy="1643063"/>
          </a:xfrm>
        </p:spPr>
        <p:txBody>
          <a:bodyPr/>
          <a:lstStyle/>
          <a:p>
            <a:pPr eaLnBrk="1" hangingPunct="1"/>
            <a:r>
              <a:rPr lang="tr-TR" smtClean="0"/>
              <a:t>Daha sonra sıvı vazelin hazırlanan  kron içine sürülür ve kronun içi kompozit ile doldurulur. Kompozit polimerize olana kadar yerinde tutulur.</a:t>
            </a:r>
          </a:p>
        </p:txBody>
      </p:sp>
      <p:pic>
        <p:nvPicPr>
          <p:cNvPr id="56324" name="5 Resim" descr="2007-09-19_002233.png"/>
          <p:cNvPicPr>
            <a:picLocks noChangeAspect="1"/>
          </p:cNvPicPr>
          <p:nvPr/>
        </p:nvPicPr>
        <p:blipFill>
          <a:blip r:embed="rId3" cstate="print"/>
          <a:srcRect l="5405" t="58333" r="3377"/>
          <a:stretch>
            <a:fillRect/>
          </a:stretch>
        </p:blipFill>
        <p:spPr bwMode="auto">
          <a:xfrm>
            <a:off x="1500188" y="3500438"/>
            <a:ext cx="64293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7584" y="2780928"/>
            <a:ext cx="7772400" cy="914400"/>
          </a:xfrm>
        </p:spPr>
        <p:txBody>
          <a:bodyPr/>
          <a:lstStyle/>
          <a:p>
            <a:r>
              <a:rPr lang="tr-TR" sz="9600" dirty="0" smtClean="0"/>
              <a:t>HATIRLATMA</a:t>
            </a:r>
            <a:endParaRPr lang="tr-TR" sz="9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5576" y="1124744"/>
            <a:ext cx="7772400" cy="4572000"/>
          </a:xfrm>
        </p:spPr>
        <p:txBody>
          <a:bodyPr/>
          <a:lstStyle/>
          <a:p>
            <a:pPr marL="68263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2340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060848"/>
            <a:ext cx="6860280" cy="3571174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753668" y="3200104"/>
            <a:ext cx="1538412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tr-TR" sz="1800" dirty="0" smtClean="0">
                <a:solidFill>
                  <a:schemeClr val="bg2"/>
                </a:solidFill>
              </a:rPr>
              <a:t>Kısa postlar sıklıkla kök kırılması ile sonuçlanır</a:t>
            </a:r>
            <a:endParaRPr lang="tr-TR" sz="1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967215"/>
            <a:ext cx="4752528" cy="439129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475656" y="6021288"/>
            <a:ext cx="676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Tutuculukta postun boyu çapından daha etkilidir.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41601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3775" y="188913"/>
            <a:ext cx="74104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573463"/>
            <a:ext cx="727392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 bwMode="auto">
          <a:xfrm>
            <a:off x="971600" y="260648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İdeal ‘</a:t>
            </a:r>
            <a:r>
              <a:rPr lang="tr-TR" dirty="0" smtClean="0"/>
              <a:t>KOR(</a:t>
            </a:r>
            <a:r>
              <a:rPr lang="en-US" dirty="0" smtClean="0"/>
              <a:t>core</a:t>
            </a:r>
            <a:r>
              <a:rPr lang="tr-TR" dirty="0" smtClean="0"/>
              <a:t>)</a:t>
            </a:r>
            <a:r>
              <a:rPr lang="en-US" dirty="0" smtClean="0"/>
              <a:t>’ </a:t>
            </a:r>
            <a:r>
              <a:rPr lang="en-US" dirty="0" err="1" smtClean="0"/>
              <a:t>malzemesinin</a:t>
            </a:r>
            <a:r>
              <a:rPr lang="en-US" dirty="0" smtClean="0"/>
              <a:t> </a:t>
            </a:r>
            <a:r>
              <a:rPr lang="en-US" dirty="0" err="1" smtClean="0"/>
              <a:t>özellikleri</a:t>
            </a:r>
            <a:endParaRPr lang="en-US" dirty="0" smtClean="0"/>
          </a:p>
        </p:txBody>
      </p:sp>
      <p:sp>
        <p:nvSpPr>
          <p:cNvPr id="58371" name="2 İçerik Yer Tutucusu"/>
          <p:cNvSpPr>
            <a:spLocks noGrp="1"/>
          </p:cNvSpPr>
          <p:nvPr>
            <p:ph idx="4294967295"/>
          </p:nvPr>
        </p:nvSpPr>
        <p:spPr>
          <a:xfrm>
            <a:off x="1219200" y="1557338"/>
            <a:ext cx="7924800" cy="507365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z="1600" smtClean="0"/>
              <a:t>Biouyumlu,</a:t>
            </a:r>
          </a:p>
          <a:p>
            <a:pPr eaLnBrk="1" hangingPunct="1"/>
            <a:r>
              <a:rPr lang="en-US" sz="1600" smtClean="0"/>
              <a:t>Termal genleşme katsayısının dentin ile uyumlu olması</a:t>
            </a:r>
          </a:p>
          <a:p>
            <a:pPr eaLnBrk="1" hangingPunct="1"/>
            <a:r>
              <a:rPr lang="en-US" sz="1600" smtClean="0"/>
              <a:t>Baskı ve esneme direncinin dentine yakın olması gerekir.</a:t>
            </a:r>
          </a:p>
          <a:p>
            <a:pPr eaLnBrk="1" hangingPunct="1"/>
            <a:r>
              <a:rPr lang="en-US" sz="1600" smtClean="0"/>
              <a:t>Diş sert dokularına kimyasal olarak tutunmalıdır.</a:t>
            </a:r>
          </a:p>
          <a:p>
            <a:pPr eaLnBrk="1" hangingPunct="1"/>
            <a:r>
              <a:rPr lang="en-US" sz="1600" smtClean="0"/>
              <a:t>Çürük gelişimini inhibe etmelidir., </a:t>
            </a:r>
          </a:p>
          <a:p>
            <a:pPr eaLnBrk="1" hangingPunct="1"/>
            <a:r>
              <a:rPr lang="en-US" sz="1600" smtClean="0"/>
              <a:t>Boyutsal sabitliği iyi olmalıdır.</a:t>
            </a:r>
          </a:p>
          <a:p>
            <a:pPr eaLnBrk="1" hangingPunct="1"/>
            <a:r>
              <a:rPr lang="en-US" sz="1600" smtClean="0"/>
              <a:t>Geçici simanlardan etkilenmemelidir.</a:t>
            </a:r>
          </a:p>
          <a:p>
            <a:pPr eaLnBrk="1" hangingPunct="1"/>
            <a:r>
              <a:rPr lang="en-US" sz="1600" smtClean="0"/>
              <a:t>Kolay uygulanmalıdır. </a:t>
            </a:r>
          </a:p>
          <a:p>
            <a:pPr eaLnBrk="1" hangingPunct="1"/>
            <a:r>
              <a:rPr lang="en-US" sz="1600" smtClean="0"/>
              <a:t>Yama tutmalıdır.</a:t>
            </a:r>
          </a:p>
          <a:p>
            <a:pPr eaLnBrk="1" hangingPunct="1"/>
            <a:r>
              <a:rPr lang="en-US" sz="1600" smtClean="0"/>
              <a:t>Estetik olmalıdır.</a:t>
            </a:r>
          </a:p>
          <a:p>
            <a:pPr eaLnBrk="1" hangingPunct="1"/>
            <a:r>
              <a:rPr lang="en-US" sz="1600" smtClean="0"/>
              <a:t>Radyoopak olmalıdır.</a:t>
            </a:r>
          </a:p>
          <a:p>
            <a:pPr eaLnBrk="1" hangingPunct="1"/>
            <a:r>
              <a:rPr lang="en-US" sz="1600" smtClean="0"/>
              <a:t>Allerjan olmamalıdır. </a:t>
            </a:r>
          </a:p>
          <a:p>
            <a:pPr eaLnBrk="1" hangingPunct="1"/>
            <a:r>
              <a:rPr lang="en-US" sz="1600" smtClean="0"/>
              <a:t>Kolay karıştırılıp yerleştirilebilmelidir. </a:t>
            </a:r>
          </a:p>
          <a:p>
            <a:pPr eaLnBrk="1" hangingPunct="1"/>
            <a:r>
              <a:rPr lang="en-US" sz="1600" smtClean="0"/>
              <a:t>Çabuk sertleşmelidir. </a:t>
            </a:r>
          </a:p>
          <a:p>
            <a:pPr eaLnBrk="1" hangingPunct="1"/>
            <a:r>
              <a:rPr lang="en-US" sz="1600" smtClean="0"/>
              <a:t>Isı iletimi düşük raf ömrü yüksek olmalıdır.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48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6239678"/>
              </p:ext>
            </p:extLst>
          </p:nvPr>
        </p:nvGraphicFramePr>
        <p:xfrm>
          <a:off x="762000" y="1066800"/>
          <a:ext cx="8077200" cy="5334002"/>
        </p:xfrm>
        <a:graphic>
          <a:graphicData uri="http://schemas.openxmlformats.org/drawingml/2006/table">
            <a:tbl>
              <a:tblPr/>
              <a:tblGrid>
                <a:gridCol w="4038600"/>
                <a:gridCol w="4038600"/>
              </a:tblGrid>
              <a:tr h="1122363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Kavite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duvar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sayısı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-123" charset="0"/>
                        <a:ea typeface="ＭＳ Ｐゴシック" pitchFamily="-123" charset="-128"/>
                        <a:cs typeface="ＭＳ Ｐゴシック" pitchFamily="-123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Yapılması Gereken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220788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En az 1 mm kalınlığında 4 duvar varlığı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Post gerekmez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0063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En az 1 mm kalınlığında 3 duvar varlığı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Ad</a:t>
                      </a:r>
                      <a:r>
                        <a:rPr kumimoji="0" lang="tr-TR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eziv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dolguların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kullanılmasında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 post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gerekmez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bel" pitchFamily="-123" charset="0"/>
                        <a:ea typeface="ＭＳ Ｐゴシック" pitchFamily="-123" charset="-128"/>
                        <a:cs typeface="ＭＳ Ｐゴシック" pitchFamily="-123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0788"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1 ya da hiç duvar bulunmaması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6826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5000"/>
                        <a:buFont typeface="Wingdings" pitchFamily="-123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-123" charset="0"/>
                          <a:ea typeface="ＭＳ Ｐゴシック" pitchFamily="-123" charset="-128"/>
                          <a:cs typeface="ＭＳ Ｐゴシック" pitchFamily="-123" charset="-128"/>
                        </a:rPr>
                        <a:t>Post gerekir.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tr-TR">
                <a:latin typeface="+mj-lt"/>
              </a:rPr>
              <a:t>SİMANTASYON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r>
              <a:rPr lang="tr-TR" smtClean="0"/>
              <a:t>Rutin olarak kullanılan simanlar</a:t>
            </a:r>
          </a:p>
          <a:p>
            <a:pPr lvl="1" eaLnBrk="1" hangingPunct="1"/>
            <a:r>
              <a:rPr lang="tr-TR" smtClean="0"/>
              <a:t>Polikarboksilat siman</a:t>
            </a:r>
          </a:p>
          <a:p>
            <a:pPr lvl="1" eaLnBrk="1" hangingPunct="1"/>
            <a:r>
              <a:rPr lang="tr-TR" smtClean="0"/>
              <a:t>Çinkofosfat siman</a:t>
            </a:r>
          </a:p>
          <a:p>
            <a:pPr lvl="1" eaLnBrk="1" hangingPunct="1"/>
            <a:r>
              <a:rPr lang="tr-TR" smtClean="0"/>
              <a:t>Cam iyonomer siman</a:t>
            </a:r>
          </a:p>
          <a:p>
            <a:pPr lvl="1" eaLnBrk="1" hangingPunct="1"/>
            <a:r>
              <a:rPr lang="tr-TR" smtClean="0"/>
              <a:t>Rezin modifiye cam iyonomer siman</a:t>
            </a:r>
          </a:p>
          <a:p>
            <a:pPr lvl="1" eaLnBrk="1" hangingPunct="1"/>
            <a:r>
              <a:rPr lang="tr-TR" smtClean="0"/>
              <a:t>Adeziv rezin siman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620713"/>
            <a:ext cx="48593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17463" y="4652963"/>
            <a:ext cx="91265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4000" dirty="0"/>
              <a:t>ÇOK KÖKLÜ DİŞLERDE </a:t>
            </a:r>
            <a:r>
              <a:rPr lang="tr-TR" sz="4000" dirty="0" smtClean="0"/>
              <a:t>POST-KOR </a:t>
            </a:r>
            <a:endParaRPr lang="tr-TR" sz="4000" dirty="0"/>
          </a:p>
          <a:p>
            <a:r>
              <a:rPr lang="tr-TR" sz="4000" dirty="0"/>
              <a:t>UYGULAMALARI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988" y="452438"/>
            <a:ext cx="57912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4076700"/>
            <a:ext cx="46355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dirty="0" err="1">
                <a:latin typeface="+mj-lt"/>
              </a:rPr>
              <a:t>Çok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köklü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dişlerde</a:t>
            </a:r>
            <a:r>
              <a:rPr lang="en-US" dirty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direk</a:t>
            </a:r>
            <a:r>
              <a:rPr lang="tr-TR" dirty="0" smtClean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metod</a:t>
            </a:r>
            <a:endParaRPr lang="en-US" dirty="0">
              <a:latin typeface="+mj-lt"/>
            </a:endParaRPr>
          </a:p>
        </p:txBody>
      </p:sp>
      <p:sp>
        <p:nvSpPr>
          <p:cNvPr id="64516" name="Rectangle 4"/>
          <p:cNvSpPr>
            <a:spLocks noGrp="1"/>
          </p:cNvSpPr>
          <p:nvPr>
            <p:ph idx="1"/>
          </p:nvPr>
        </p:nvSpPr>
        <p:spPr>
          <a:xfrm>
            <a:off x="0" y="1773238"/>
            <a:ext cx="3810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latin typeface="Corbel" pitchFamily="34" charset="0"/>
              </a:rPr>
              <a:t>Her </a:t>
            </a:r>
            <a:r>
              <a:rPr lang="en-US" sz="2200" dirty="0" err="1" smtClean="0">
                <a:latin typeface="Corbel" pitchFamily="34" charset="0"/>
              </a:rPr>
              <a:t>kanala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uygun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bir</a:t>
            </a:r>
            <a:r>
              <a:rPr lang="en-US" sz="2200" dirty="0" smtClean="0">
                <a:latin typeface="Corbel" pitchFamily="34" charset="0"/>
              </a:rPr>
              <a:t> post </a:t>
            </a:r>
            <a:r>
              <a:rPr lang="en-US" sz="2200" dirty="0" err="1" smtClean="0">
                <a:latin typeface="Corbel" pitchFamily="34" charset="0"/>
              </a:rPr>
              <a:t>seçin</a:t>
            </a:r>
            <a:r>
              <a:rPr lang="en-US" sz="2200" dirty="0" smtClean="0">
                <a:latin typeface="Corbe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200" dirty="0" err="1" smtClean="0">
                <a:latin typeface="Corbel" pitchFamily="34" charset="0"/>
              </a:rPr>
              <a:t>Postlardan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birisi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ve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tercihan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en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uzunu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pürüzlü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yüzeye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sahip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olsun</a:t>
            </a:r>
            <a:r>
              <a:rPr lang="en-US" sz="2200" dirty="0" smtClean="0">
                <a:latin typeface="Corbe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200" dirty="0" err="1" smtClean="0">
                <a:latin typeface="Corbel" pitchFamily="34" charset="0"/>
              </a:rPr>
              <a:t>Diger</a:t>
            </a:r>
            <a:r>
              <a:rPr lang="en-US" sz="2200" dirty="0" smtClean="0">
                <a:latin typeface="Corbel" pitchFamily="34" charset="0"/>
              </a:rPr>
              <a:t> post </a:t>
            </a:r>
            <a:r>
              <a:rPr lang="en-US" sz="2200" dirty="0" err="1" smtClean="0">
                <a:latin typeface="Corbel" pitchFamily="34" charset="0"/>
              </a:rPr>
              <a:t>ya</a:t>
            </a:r>
            <a:r>
              <a:rPr lang="en-US" sz="2200" dirty="0" smtClean="0">
                <a:latin typeface="Corbel" pitchFamily="34" charset="0"/>
              </a:rPr>
              <a:t> da </a:t>
            </a:r>
            <a:r>
              <a:rPr lang="en-US" sz="2200" dirty="0" err="1" smtClean="0">
                <a:latin typeface="Corbel" pitchFamily="34" charset="0"/>
              </a:rPr>
              <a:t>postlar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cilalı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ve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yalıtılmış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olsun</a:t>
            </a:r>
            <a:r>
              <a:rPr lang="en-US" sz="2200" dirty="0" smtClean="0">
                <a:latin typeface="Corbe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200" dirty="0" err="1" smtClean="0">
                <a:latin typeface="Corbel" pitchFamily="34" charset="0"/>
              </a:rPr>
              <a:t>Postlar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kanallara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yerleştirildikten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sonra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cilalı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postlar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en-US" sz="2200" dirty="0" err="1" smtClean="0">
                <a:latin typeface="Corbel" pitchFamily="34" charset="0"/>
              </a:rPr>
              <a:t>çıkartılsın</a:t>
            </a:r>
            <a:r>
              <a:rPr lang="en-US" sz="2200" dirty="0" smtClean="0">
                <a:latin typeface="Corbe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latin typeface="Corbel" pitchFamily="34" charset="0"/>
              </a:rPr>
              <a:t>Kalan </a:t>
            </a:r>
            <a:r>
              <a:rPr lang="en-US" sz="2200" dirty="0" err="1" smtClean="0">
                <a:latin typeface="Corbel" pitchFamily="34" charset="0"/>
              </a:rPr>
              <a:t>tek</a:t>
            </a:r>
            <a:r>
              <a:rPr lang="en-US" sz="2200" dirty="0" smtClean="0">
                <a:latin typeface="Corbel" pitchFamily="34" charset="0"/>
              </a:rPr>
              <a:t> post </a:t>
            </a:r>
            <a:r>
              <a:rPr lang="en-US" sz="2200" dirty="0" err="1" smtClean="0">
                <a:latin typeface="Corbel" pitchFamily="34" charset="0"/>
              </a:rPr>
              <a:t>ile</a:t>
            </a:r>
            <a:r>
              <a:rPr lang="en-US" sz="2200" dirty="0" smtClean="0">
                <a:latin typeface="Corbel" pitchFamily="34" charset="0"/>
              </a:rPr>
              <a:t> </a:t>
            </a:r>
            <a:r>
              <a:rPr lang="tr-TR" sz="2200" dirty="0" smtClean="0">
                <a:latin typeface="Corbel" pitchFamily="34" charset="0"/>
              </a:rPr>
              <a:t>kor </a:t>
            </a:r>
            <a:r>
              <a:rPr lang="en-US" sz="2200" dirty="0" err="1" smtClean="0">
                <a:latin typeface="Corbel" pitchFamily="34" charset="0"/>
              </a:rPr>
              <a:t>dökülsün</a:t>
            </a:r>
            <a:r>
              <a:rPr lang="en-US" sz="2200" dirty="0" smtClean="0">
                <a:latin typeface="Corbe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200" dirty="0" smtClean="0">
              <a:latin typeface="Corbel" pitchFamily="34" charset="0"/>
            </a:endParaRPr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4953000" y="2057400"/>
            <a:ext cx="403542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>
                <a:latin typeface="Corbel" pitchFamily="34" charset="0"/>
              </a:rPr>
              <a:t>Döküm sonrası diger iki post boşluğu tesfiye edilip postların rahatça oturmasını sağlayın.</a:t>
            </a:r>
          </a:p>
          <a:p>
            <a:endParaRPr lang="en-US" sz="2200">
              <a:latin typeface="Corbel" pitchFamily="34" charset="0"/>
            </a:endParaRPr>
          </a:p>
          <a:p>
            <a:r>
              <a:rPr lang="en-US" sz="2200">
                <a:latin typeface="Corbel" pitchFamily="34" charset="0"/>
              </a:rPr>
              <a:t>Tum yapıyı birlikte simante edin.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Çok Köklü Dişlerde Döküm Post-Kor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46"/>
          <a:stretch/>
        </p:blipFill>
        <p:spPr>
          <a:xfrm>
            <a:off x="539552" y="1484784"/>
            <a:ext cx="3096344" cy="232225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42"/>
          <a:stretch/>
        </p:blipFill>
        <p:spPr>
          <a:xfrm>
            <a:off x="5490517" y="1516202"/>
            <a:ext cx="3198145" cy="23762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77"/>
          <a:stretch/>
        </p:blipFill>
        <p:spPr>
          <a:xfrm>
            <a:off x="539552" y="4149080"/>
            <a:ext cx="3173338" cy="238912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5" t="4276" r="105" b="3079"/>
          <a:stretch/>
        </p:blipFill>
        <p:spPr>
          <a:xfrm>
            <a:off x="5492452" y="4089272"/>
            <a:ext cx="3196210" cy="240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1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en-US">
                <a:latin typeface="+mj-lt"/>
              </a:rPr>
              <a:t>Çok köklü dişlerde direk post uygulamaları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755650" y="2492375"/>
            <a:ext cx="758348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r>
              <a:rPr lang="tr-TR" dirty="0"/>
              <a:t>Post </a:t>
            </a:r>
            <a:r>
              <a:rPr lang="tr-TR" dirty="0" smtClean="0"/>
              <a:t>kor </a:t>
            </a:r>
            <a:r>
              <a:rPr lang="tr-TR" dirty="0"/>
              <a:t>uygulamalarında amaç, biyolojik, mekanik ve estetik olarak ayak dişi en iyi şekilde restore etmektir. </a:t>
            </a:r>
          </a:p>
          <a:p>
            <a:endParaRPr lang="tr-TR" dirty="0"/>
          </a:p>
          <a:p>
            <a:r>
              <a:rPr lang="tr-TR" dirty="0"/>
              <a:t>Son hazırlanan kronun, ideal olarak kor bölgesini sarması ve yine bu bölgeyi güçlendirici </a:t>
            </a:r>
            <a:r>
              <a:rPr lang="tr-TR" dirty="0" err="1"/>
              <a:t>ferrul</a:t>
            </a:r>
            <a:r>
              <a:rPr lang="tr-TR" dirty="0"/>
              <a:t> </a:t>
            </a:r>
            <a:r>
              <a:rPr lang="tr-TR" dirty="0" err="1"/>
              <a:t>efect</a:t>
            </a:r>
            <a:r>
              <a:rPr lang="tr-TR" dirty="0"/>
              <a:t> yaratacak şekilde tasarlanmasıdır. </a:t>
            </a:r>
            <a:endParaRPr lang="en-US" dirty="0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685925" y="16125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79512" y="196647"/>
            <a:ext cx="8856983" cy="777240"/>
          </a:xfrm>
        </p:spPr>
        <p:txBody>
          <a:bodyPr/>
          <a:lstStyle/>
          <a:p>
            <a:r>
              <a:rPr lang="tr-TR" dirty="0" smtClean="0"/>
              <a:t>Çok Köklü Dişlerde Direkt Post Uygulaması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412776"/>
            <a:ext cx="2717283" cy="18002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3940" y="1390147"/>
            <a:ext cx="2741046" cy="182283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412776"/>
            <a:ext cx="1539634" cy="232397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670" y="3573016"/>
            <a:ext cx="2815350" cy="187220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1261" y="3558335"/>
            <a:ext cx="2837426" cy="188688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4436114"/>
            <a:ext cx="3189696" cy="212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38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en-US">
                <a:latin typeface="+mj-lt"/>
              </a:rPr>
              <a:t>Çok köklü dişlerde direk post uygulamaları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539750" y="2276475"/>
            <a:ext cx="82311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just"/>
            <a:r>
              <a:rPr lang="tr-TR" dirty="0"/>
              <a:t>Değişik tasarımlara sahip birçok post tipi bulunmaktadır. </a:t>
            </a:r>
          </a:p>
          <a:p>
            <a:pPr algn="just"/>
            <a:endParaRPr lang="tr-TR" dirty="0"/>
          </a:p>
          <a:p>
            <a:pPr algn="just"/>
            <a:r>
              <a:rPr lang="tr-TR" dirty="0"/>
              <a:t>Post seçerken akılda tutulması gereken sağlam diş dokusunun maksimum miktarda korunması olmalıdır. </a:t>
            </a:r>
          </a:p>
          <a:p>
            <a:pPr algn="just"/>
            <a:endParaRPr lang="tr-TR" dirty="0"/>
          </a:p>
          <a:p>
            <a:pPr algn="just"/>
            <a:r>
              <a:rPr lang="tr-TR" dirty="0"/>
              <a:t>Bu durum, kök üstündeki kaldıraç kuvvetini azaltacağı gibi potansiyel kırıklarında en aza indirgenmesini sağlayacaktır. </a:t>
            </a:r>
            <a:endParaRPr lang="en-US" dirty="0"/>
          </a:p>
          <a:p>
            <a:endParaRPr 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685925" y="16125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1457276"/>
            <a:ext cx="1824692" cy="1520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 bwMode="auto">
          <a:xfrm>
            <a:off x="827088" y="188913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+mj-lt"/>
              </a:rPr>
              <a:t>Çok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köklü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dişlerde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direk</a:t>
            </a:r>
            <a:r>
              <a:rPr lang="en-US" dirty="0">
                <a:latin typeface="+mj-lt"/>
              </a:rPr>
              <a:t> post </a:t>
            </a:r>
            <a:r>
              <a:rPr lang="en-US" dirty="0" err="1">
                <a:latin typeface="+mj-lt"/>
              </a:rPr>
              <a:t>uygulamaları</a:t>
            </a:r>
            <a:endParaRPr lang="en-US" dirty="0">
              <a:latin typeface="+mj-lt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95288" y="1225550"/>
            <a:ext cx="87487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r>
              <a:rPr lang="tr-TR" b="1"/>
              <a:t> </a:t>
            </a:r>
            <a:r>
              <a:rPr lang="tr-TR"/>
              <a:t>Vida şekilli hazır postlar kök içinde stres yaratıp kırıklara neden olabilecegi öngörüsüyle günümüzde çok tavsiye edilmemektedir.</a:t>
            </a:r>
          </a:p>
          <a:p>
            <a:endParaRPr lang="tr-TR"/>
          </a:p>
          <a:p>
            <a:r>
              <a:rPr lang="tr-TR"/>
              <a:t> Günümüzde önerilen post şekli fiber ile güçlendirilmiş postlardır. </a:t>
            </a:r>
          </a:p>
          <a:p>
            <a:r>
              <a:rPr lang="tr-TR"/>
              <a:t> </a:t>
            </a:r>
          </a:p>
          <a:p>
            <a:r>
              <a:rPr lang="tr-TR"/>
              <a:t> Post seçimi, kron bölgesinde kalan sağlam dentin miktarına, kök morfolojisine ve kanalın anatomisine bağlı olarak yapılmalıdır. Geniş çaplı bir p</a:t>
            </a:r>
            <a:r>
              <a:rPr lang="en-US"/>
              <a:t>ost</a:t>
            </a:r>
            <a:r>
              <a:rPr lang="tr-TR"/>
              <a:t> kullanılması retansiyonu arttıran primer parametre değildir. </a:t>
            </a:r>
          </a:p>
          <a:p>
            <a:endParaRPr lang="tr-TR"/>
          </a:p>
          <a:p>
            <a:r>
              <a:rPr lang="tr-TR"/>
              <a:t>Retansiyonu arttıran ilk parametre post’un uzunluğudur. </a:t>
            </a:r>
            <a:r>
              <a:rPr lang="en-US"/>
              <a:t> </a:t>
            </a:r>
          </a:p>
          <a:p>
            <a:endParaRPr lang="en-US" b="1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685925" y="16125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83502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etin kutusu 1"/>
          <p:cNvSpPr txBox="1"/>
          <p:nvPr/>
        </p:nvSpPr>
        <p:spPr>
          <a:xfrm>
            <a:off x="251520" y="764704"/>
            <a:ext cx="798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Post korlarda kök bölgesindeki muhtemel kırılma alanları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Post kor yapılmaya karar verildiyse</a:t>
            </a:r>
            <a:endParaRPr lang="tr-TR" dirty="0">
              <a:solidFill>
                <a:schemeClr val="tx2">
                  <a:satMod val="200000"/>
                </a:schemeClr>
              </a:solidFill>
              <a:latin typeface="+mj-lt"/>
            </a:endParaRPr>
          </a:p>
        </p:txBody>
      </p:sp>
      <p:sp>
        <p:nvSpPr>
          <p:cNvPr id="11267" name="2 İçerik Yer Tutucusu"/>
          <p:cNvSpPr>
            <a:spLocks noGrp="1"/>
          </p:cNvSpPr>
          <p:nvPr>
            <p:ph idx="1"/>
          </p:nvPr>
        </p:nvSpPr>
        <p:spPr>
          <a:xfrm>
            <a:off x="323850" y="1557338"/>
            <a:ext cx="8229600" cy="1571625"/>
          </a:xfrm>
        </p:spPr>
        <p:txBody>
          <a:bodyPr/>
          <a:lstStyle/>
          <a:p>
            <a:pPr eaLnBrk="1" hangingPunct="1"/>
            <a:r>
              <a:rPr lang="tr-TR" sz="2800" smtClean="0"/>
              <a:t>Kanal içinde kalacak post boyu en az kron boyuna eşit olmalıdır. Daha da tercih edileni 1 birim kron boyuna 2 birim post uzunluğudur. </a:t>
            </a:r>
          </a:p>
        </p:txBody>
      </p:sp>
      <p:pic>
        <p:nvPicPr>
          <p:cNvPr id="11268" name="3 Resim" descr="2007-09-19_001442.png"/>
          <p:cNvPicPr>
            <a:picLocks noChangeAspect="1"/>
          </p:cNvPicPr>
          <p:nvPr/>
        </p:nvPicPr>
        <p:blipFill>
          <a:blip r:embed="rId3" cstate="print"/>
          <a:srcRect t="8195"/>
          <a:stretch>
            <a:fillRect/>
          </a:stretch>
        </p:blipFill>
        <p:spPr bwMode="auto">
          <a:xfrm>
            <a:off x="1023938" y="3000375"/>
            <a:ext cx="3851275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4 Metin kutusu"/>
          <p:cNvSpPr txBox="1">
            <a:spLocks noChangeArrowheads="1"/>
          </p:cNvSpPr>
          <p:nvPr/>
        </p:nvSpPr>
        <p:spPr bwMode="auto">
          <a:xfrm>
            <a:off x="6215063" y="3500438"/>
            <a:ext cx="198464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>
                <a:latin typeface="Corbel" pitchFamily="34" charset="0"/>
              </a:rPr>
              <a:t>DL ≥ CL</a:t>
            </a:r>
          </a:p>
          <a:p>
            <a:r>
              <a:rPr lang="tr-TR" dirty="0">
                <a:latin typeface="Corbel" pitchFamily="34" charset="0"/>
              </a:rPr>
              <a:t>Ya da </a:t>
            </a:r>
            <a:r>
              <a:rPr lang="tr-TR" dirty="0" smtClean="0">
                <a:latin typeface="Corbel" pitchFamily="34" charset="0"/>
              </a:rPr>
              <a:t>tercihen</a:t>
            </a:r>
            <a:endParaRPr lang="tr-TR" dirty="0">
              <a:latin typeface="Corbel" pitchFamily="34" charset="0"/>
            </a:endParaRPr>
          </a:p>
          <a:p>
            <a:r>
              <a:rPr lang="tr-TR" dirty="0">
                <a:latin typeface="Corbel" pitchFamily="34" charset="0"/>
              </a:rPr>
              <a:t>DL = 2CL</a:t>
            </a:r>
          </a:p>
          <a:p>
            <a:r>
              <a:rPr lang="tr-TR" dirty="0">
                <a:latin typeface="Corbel" pitchFamily="34" charset="0"/>
              </a:rPr>
              <a:t>AF ≥ 4 mm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IMG_2682.JPG"/>
          <p:cNvPicPr>
            <a:picLocks noChangeAspect="1"/>
          </p:cNvPicPr>
          <p:nvPr/>
        </p:nvPicPr>
        <p:blipFill>
          <a:blip r:embed="rId2" cstate="print"/>
          <a:srcRect l="12210" r="27320" b="5806"/>
          <a:stretch>
            <a:fillRect/>
          </a:stretch>
        </p:blipFill>
        <p:spPr>
          <a:xfrm>
            <a:off x="179512" y="260648"/>
            <a:ext cx="3744416" cy="3888432"/>
          </a:xfrm>
          <a:prstGeom prst="rect">
            <a:avLst/>
          </a:prstGeom>
        </p:spPr>
      </p:pic>
      <p:pic>
        <p:nvPicPr>
          <p:cNvPr id="3" name="2 Resim" descr="IMG_2684.JPG"/>
          <p:cNvPicPr>
            <a:picLocks noChangeAspect="1"/>
          </p:cNvPicPr>
          <p:nvPr/>
        </p:nvPicPr>
        <p:blipFill>
          <a:blip r:embed="rId3" cstate="print"/>
          <a:srcRect l="4265" t="2128" r="9210" b="6383"/>
          <a:stretch>
            <a:fillRect/>
          </a:stretch>
        </p:blipFill>
        <p:spPr>
          <a:xfrm>
            <a:off x="4427984" y="3140968"/>
            <a:ext cx="4392488" cy="3096344"/>
          </a:xfrm>
          <a:prstGeom prst="rect">
            <a:avLst/>
          </a:prstGeom>
        </p:spPr>
      </p:pic>
      <p:sp>
        <p:nvSpPr>
          <p:cNvPr id="4" name="3 Sağ Ok"/>
          <p:cNvSpPr/>
          <p:nvPr/>
        </p:nvSpPr>
        <p:spPr>
          <a:xfrm>
            <a:off x="5004048" y="3933056"/>
            <a:ext cx="7623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Sağ Ok"/>
          <p:cNvSpPr/>
          <p:nvPr/>
        </p:nvSpPr>
        <p:spPr>
          <a:xfrm rot="10800000">
            <a:off x="6516216" y="4005064"/>
            <a:ext cx="762384" cy="351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Sağ Ok"/>
          <p:cNvSpPr/>
          <p:nvPr/>
        </p:nvSpPr>
        <p:spPr>
          <a:xfrm rot="7850931">
            <a:off x="1984020" y="1494833"/>
            <a:ext cx="76238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251520" y="1268760"/>
            <a:ext cx="8568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KAYNAKLAR</a:t>
            </a:r>
          </a:p>
          <a:p>
            <a:endParaRPr lang="tr-TR" dirty="0" smtClean="0"/>
          </a:p>
          <a:p>
            <a:endParaRPr lang="tr-TR" dirty="0" smtClean="0"/>
          </a:p>
          <a:p>
            <a:pPr algn="just"/>
            <a:r>
              <a:rPr lang="tr-TR" dirty="0" smtClean="0"/>
              <a:t>1-</a:t>
            </a:r>
            <a:r>
              <a:rPr lang="en-US" dirty="0" smtClean="0"/>
              <a:t> </a:t>
            </a:r>
            <a:r>
              <a:rPr lang="en-US" sz="1400" b="1" dirty="0" err="1" smtClean="0"/>
              <a:t>Mannocci</a:t>
            </a:r>
            <a:r>
              <a:rPr lang="en-US" sz="1400" b="1" dirty="0" smtClean="0"/>
              <a:t> F et </a:t>
            </a:r>
            <a:r>
              <a:rPr lang="en-US" sz="1400" b="1" dirty="0" smtClean="0"/>
              <a:t>al</a:t>
            </a:r>
            <a:r>
              <a:rPr lang="tr-TR" sz="1400" b="1" dirty="0" smtClean="0"/>
              <a:t>. </a:t>
            </a:r>
            <a:r>
              <a:rPr lang="en-US" sz="1400" b="1" dirty="0" smtClean="0">
                <a:hlinkClick r:id="rId2"/>
              </a:rPr>
              <a:t>Restoration</a:t>
            </a:r>
            <a:r>
              <a:rPr lang="en-US" sz="1400" b="1" dirty="0" smtClean="0">
                <a:hlinkClick r:id="rId2"/>
              </a:rPr>
              <a:t> of </a:t>
            </a:r>
            <a:r>
              <a:rPr lang="en-US" sz="1400" b="1" dirty="0" err="1" smtClean="0">
                <a:hlinkClick r:id="rId2"/>
              </a:rPr>
              <a:t>endodontically</a:t>
            </a:r>
            <a:r>
              <a:rPr lang="en-US" sz="1400" b="1" dirty="0" smtClean="0">
                <a:hlinkClick r:id="rId2"/>
              </a:rPr>
              <a:t> treated teeth</a:t>
            </a:r>
            <a:r>
              <a:rPr lang="en-US" sz="1400" b="1" dirty="0" smtClean="0">
                <a:hlinkClick r:id="rId2"/>
              </a:rPr>
              <a:t>.</a:t>
            </a:r>
            <a:r>
              <a:rPr lang="tr-TR" sz="1400" b="1" dirty="0" smtClean="0"/>
              <a:t> </a:t>
            </a:r>
            <a:r>
              <a:rPr lang="en-US" sz="1400" b="1" dirty="0" smtClean="0"/>
              <a:t>Br </a:t>
            </a:r>
            <a:r>
              <a:rPr lang="en-US" sz="1400" b="1" dirty="0" smtClean="0"/>
              <a:t>Dent </a:t>
            </a:r>
            <a:r>
              <a:rPr lang="en-US" sz="1400" b="1" dirty="0" smtClean="0"/>
              <a:t>J.</a:t>
            </a:r>
            <a:r>
              <a:rPr lang="tr-TR" sz="1400" b="1" dirty="0" smtClean="0"/>
              <a:t>2014;</a:t>
            </a:r>
            <a:r>
              <a:rPr lang="tr-TR" sz="1400" b="1" dirty="0" smtClean="0"/>
              <a:t>  Mar;216(6):341-6.</a:t>
            </a:r>
            <a:r>
              <a:rPr lang="en-US" sz="1400" b="1" dirty="0" smtClean="0"/>
              <a:t> </a:t>
            </a:r>
            <a:endParaRPr lang="tr-TR" sz="1400" b="1" dirty="0" smtClean="0"/>
          </a:p>
          <a:p>
            <a:endParaRPr lang="tr-TR" dirty="0" smtClean="0"/>
          </a:p>
          <a:p>
            <a:endParaRPr lang="tr-TR" dirty="0" smtClean="0"/>
          </a:p>
          <a:p>
            <a:pPr algn="just"/>
            <a:r>
              <a:rPr lang="tr-TR" dirty="0" smtClean="0"/>
              <a:t>2-</a:t>
            </a:r>
            <a:r>
              <a:rPr lang="en-US" sz="1400" dirty="0" smtClean="0"/>
              <a:t>Atlas </a:t>
            </a:r>
            <a:r>
              <a:rPr lang="en-US" sz="1400" dirty="0" smtClean="0"/>
              <a:t>A, </a:t>
            </a:r>
            <a:r>
              <a:rPr lang="en-US" sz="1400" dirty="0" err="1" smtClean="0"/>
              <a:t>Grandini</a:t>
            </a:r>
            <a:r>
              <a:rPr lang="en-US" sz="1400" dirty="0" smtClean="0"/>
              <a:t> S, </a:t>
            </a:r>
            <a:r>
              <a:rPr lang="en-US" sz="1400" dirty="0" err="1" smtClean="0"/>
              <a:t>Martignoni</a:t>
            </a:r>
            <a:r>
              <a:rPr lang="en-US" sz="1400" dirty="0" smtClean="0"/>
              <a:t> </a:t>
            </a:r>
            <a:r>
              <a:rPr lang="en-US" sz="1400" dirty="0" smtClean="0"/>
              <a:t>M.</a:t>
            </a:r>
            <a:r>
              <a:rPr lang="tr-TR" sz="1400" dirty="0" smtClean="0"/>
              <a:t> </a:t>
            </a:r>
            <a:r>
              <a:rPr lang="en-US" sz="1400" u="sng" dirty="0" smtClean="0">
                <a:hlinkClick r:id="rId3"/>
              </a:rPr>
              <a:t>Evidence-based </a:t>
            </a:r>
            <a:r>
              <a:rPr lang="en-US" sz="1400" u="sng" dirty="0" smtClean="0">
                <a:hlinkClick r:id="rId3"/>
              </a:rPr>
              <a:t>treatment planning for the </a:t>
            </a:r>
            <a:r>
              <a:rPr lang="en-US" sz="1400" b="1" u="sng" dirty="0" smtClean="0">
                <a:hlinkClick r:id="rId3"/>
              </a:rPr>
              <a:t>restoration</a:t>
            </a:r>
            <a:r>
              <a:rPr lang="en-US" sz="1400" u="sng" dirty="0" smtClean="0">
                <a:hlinkClick r:id="rId3"/>
              </a:rPr>
              <a:t> of </a:t>
            </a:r>
            <a:r>
              <a:rPr lang="en-US" sz="1400" b="1" u="sng" dirty="0" err="1" smtClean="0">
                <a:hlinkClick r:id="rId3"/>
              </a:rPr>
              <a:t>endodontically</a:t>
            </a:r>
            <a:r>
              <a:rPr lang="en-US" sz="1400" u="sng" dirty="0" smtClean="0">
                <a:hlinkClick r:id="rId3"/>
              </a:rPr>
              <a:t> </a:t>
            </a:r>
            <a:r>
              <a:rPr lang="en-US" sz="1400" b="1" u="sng" dirty="0" smtClean="0">
                <a:hlinkClick r:id="rId3"/>
              </a:rPr>
              <a:t>treated</a:t>
            </a:r>
            <a:r>
              <a:rPr lang="en-US" sz="1400" u="sng" dirty="0" smtClean="0">
                <a:hlinkClick r:id="rId3"/>
              </a:rPr>
              <a:t> single teeth: importance of coronal seal, post </a:t>
            </a:r>
            <a:r>
              <a:rPr lang="en-US" sz="1400" u="sng" dirty="0" err="1" smtClean="0">
                <a:hlinkClick r:id="rId3"/>
              </a:rPr>
              <a:t>vs</a:t>
            </a:r>
            <a:r>
              <a:rPr lang="en-US" sz="1400" u="sng" dirty="0" smtClean="0">
                <a:hlinkClick r:id="rId3"/>
              </a:rPr>
              <a:t> no post, and indirect </a:t>
            </a:r>
            <a:r>
              <a:rPr lang="en-US" sz="1400" u="sng" dirty="0" err="1" smtClean="0">
                <a:hlinkClick r:id="rId3"/>
              </a:rPr>
              <a:t>vs</a:t>
            </a:r>
            <a:r>
              <a:rPr lang="en-US" sz="1400" u="sng" dirty="0" smtClean="0">
                <a:hlinkClick r:id="rId3"/>
              </a:rPr>
              <a:t> direct </a:t>
            </a:r>
            <a:r>
              <a:rPr lang="en-US" sz="1400" b="1" u="sng" dirty="0" smtClean="0">
                <a:hlinkClick r:id="rId3"/>
              </a:rPr>
              <a:t>restoration</a:t>
            </a:r>
            <a:r>
              <a:rPr lang="en-US" sz="1400" u="sng" dirty="0" smtClean="0">
                <a:hlinkClick r:id="rId3"/>
              </a:rPr>
              <a:t>.</a:t>
            </a:r>
            <a:r>
              <a:rPr lang="tr-TR" sz="1400" u="sng" dirty="0" smtClean="0"/>
              <a:t> </a:t>
            </a:r>
            <a:r>
              <a:rPr lang="en-US" sz="1400" dirty="0" smtClean="0"/>
              <a:t>Quintessence </a:t>
            </a:r>
            <a:r>
              <a:rPr lang="en-US" sz="1400" dirty="0" smtClean="0"/>
              <a:t>Int. 2019;50(10):772-781. </a:t>
            </a:r>
            <a:r>
              <a:rPr lang="en-US" sz="1400" dirty="0" err="1" smtClean="0"/>
              <a:t>doi</a:t>
            </a:r>
            <a:r>
              <a:rPr lang="en-US" sz="1400" dirty="0" smtClean="0"/>
              <a:t>: 10.3290/j.qi.a43235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dirty="0" smtClean="0">
                <a:solidFill>
                  <a:schemeClr val="tx2">
                    <a:satMod val="200000"/>
                  </a:schemeClr>
                </a:solidFill>
                <a:latin typeface="+mj-lt"/>
              </a:rPr>
              <a:t>Yerleştirilen post uzunluğu arttıkça tutuculuk da artacaktır.</a:t>
            </a:r>
            <a:endParaRPr lang="tr-TR" dirty="0">
              <a:solidFill>
                <a:schemeClr val="tx2">
                  <a:satMod val="200000"/>
                </a:schemeClr>
              </a:solidFill>
              <a:latin typeface="+mj-lt"/>
            </a:endParaRPr>
          </a:p>
        </p:txBody>
      </p:sp>
      <p:pic>
        <p:nvPicPr>
          <p:cNvPr id="12291" name="3 İçerik Yer Tutucusu" descr="2007-09-19_00121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2538413"/>
            <a:ext cx="7772400" cy="3063875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3600" smtClean="0"/>
              <a:t>Post uzunluğu kron uzunluğunun 1/3 ü ya da daha kısa ise başarı şansı hiç post konulmamış bir dişten 3 kat azdır.</a:t>
            </a:r>
          </a:p>
        </p:txBody>
      </p:sp>
      <p:pic>
        <p:nvPicPr>
          <p:cNvPr id="4" name="3 İçerik Yer Tutucusu" descr="2007-09-19_001213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l="3125" t="7930" r="54688" b="8800"/>
          <a:stretch>
            <a:fillRect/>
          </a:stretch>
        </p:blipFill>
        <p:spPr>
          <a:xfrm>
            <a:off x="2051720" y="2852936"/>
            <a:ext cx="4041775" cy="3143250"/>
          </a:xfrm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</TotalTime>
  <Words>1550</Words>
  <Application>Microsoft Office PowerPoint</Application>
  <PresentationFormat>Ekran Gösterisi (4:3)</PresentationFormat>
  <Paragraphs>235</Paragraphs>
  <Slides>71</Slides>
  <Notes>36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71</vt:i4>
      </vt:variant>
    </vt:vector>
  </HeadingPairs>
  <TitlesOfParts>
    <vt:vector size="72" baseType="lpstr">
      <vt:lpstr>Metro</vt:lpstr>
      <vt:lpstr>Slayt 1</vt:lpstr>
      <vt:lpstr>Post–core (Post Kor) nedir ?</vt:lpstr>
      <vt:lpstr>Slayt 3</vt:lpstr>
      <vt:lpstr>“Post-Kor” restorasyonlarının endikasyonları</vt:lpstr>
      <vt:lpstr>Sadece aşırı harabiyet gösteren dişler post kor ile restore edilmeli, ufak harabiyetlerde post kullanılmamalıdır.</vt:lpstr>
      <vt:lpstr>Slayt 6</vt:lpstr>
      <vt:lpstr>Post kor yapılmaya karar verildiyse</vt:lpstr>
      <vt:lpstr>Yerleştirilen post uzunluğu arttıkça tutuculuk da artacaktır.</vt:lpstr>
      <vt:lpstr>Post uzunluğu kron uzunluğunun 1/3 ü ya da daha kısa ise başarı şansı hiç post konulmamış bir dişten 3 kat azdır.</vt:lpstr>
      <vt:lpstr>Slayt 10</vt:lpstr>
      <vt:lpstr>İndirekt Teknik 1</vt:lpstr>
      <vt:lpstr>İndirekt Teknik 2</vt:lpstr>
      <vt:lpstr>“Post-Kor” restorasyonların yapım  tekniği. </vt:lpstr>
      <vt:lpstr>“Post-Core” restorasyonların yapım  tekniği. </vt:lpstr>
      <vt:lpstr>Ferrule effect (Ferrule Etkisi)</vt:lpstr>
      <vt:lpstr>Ferrule oluşturulmuş ve oluşturulmamış diş</vt:lpstr>
      <vt:lpstr>Ferrule etkisi oluşturulmamış bir restorasyon çoğunlukla kök kırıklarına yol açar</vt:lpstr>
      <vt:lpstr>Ferrule etkisi yaratmanın başka bir yolu da preperasyon basamağını dişetinin altına taşımaktır.</vt:lpstr>
      <vt:lpstr>Ferrule etkisi yaratmanın 3.yolu periodontal cerrahi, 4. yolu ise ortodontik sürdürmedir. </vt:lpstr>
      <vt:lpstr>Slayt 20</vt:lpstr>
      <vt:lpstr>Post kor yapılmaya karar verildiyse</vt:lpstr>
      <vt:lpstr>Post kor yapılmaya karar verildiyse</vt:lpstr>
      <vt:lpstr>Slayt 23</vt:lpstr>
      <vt:lpstr>Slayt 24</vt:lpstr>
      <vt:lpstr>Slayt 25</vt:lpstr>
      <vt:lpstr>Slayt 26</vt:lpstr>
      <vt:lpstr>Slayt 27</vt:lpstr>
      <vt:lpstr>Slayt 28</vt:lpstr>
      <vt:lpstr>Post kor sistemlerin sınıflaması </vt:lpstr>
      <vt:lpstr>Prefabrike postlar paralel kenarlı ya da konik olabilirler.</vt:lpstr>
      <vt:lpstr>Paralel olmayan (konik pin) özellikleri</vt:lpstr>
      <vt:lpstr>Paralel olan (konik olmayan pin) özellikleri</vt:lpstr>
      <vt:lpstr>Post kor yapım teknikleri (direkt)</vt:lpstr>
      <vt:lpstr>PREFABRİKE METALİK POSTLAR</vt:lpstr>
      <vt:lpstr>SERAMİK POSTLAR</vt:lpstr>
      <vt:lpstr>FİBER DESTEKLİ REZİN POSTLAR</vt:lpstr>
      <vt:lpstr>Karbon Fiber Postlar</vt:lpstr>
      <vt:lpstr>Cam ve Quartz Fiber Postlar</vt:lpstr>
      <vt:lpstr>FİBER DESTEKLİ KOMPOZİT POSTLAR</vt:lpstr>
      <vt:lpstr>Slayt 40</vt:lpstr>
      <vt:lpstr>Slayt 41</vt:lpstr>
      <vt:lpstr>Slayt 42</vt:lpstr>
      <vt:lpstr>Post yapılar aktif ve pasif olarak ikiye de ayrılabilirler.</vt:lpstr>
      <vt:lpstr>Direkt Post-Kor yapım teknikleri:</vt:lpstr>
      <vt:lpstr>Post-Kor yapım teknikleri:</vt:lpstr>
      <vt:lpstr>Post core yapım teknikleri:</vt:lpstr>
      <vt:lpstr>Post core yapım teknikleri:</vt:lpstr>
      <vt:lpstr>Post core yapım teknikleri:</vt:lpstr>
      <vt:lpstr>Post core yapım teknikleri:</vt:lpstr>
      <vt:lpstr>Post kor yapım teknikleri:</vt:lpstr>
      <vt:lpstr>Post kor yapım teknikleri:</vt:lpstr>
      <vt:lpstr>Post kor yapım teknikleri:</vt:lpstr>
      <vt:lpstr>Post kor yapım teknikleri:</vt:lpstr>
      <vt:lpstr>Post kor yapım teknikleri:</vt:lpstr>
      <vt:lpstr>HATIRLATMA</vt:lpstr>
      <vt:lpstr>Slayt 56</vt:lpstr>
      <vt:lpstr>Slayt 57</vt:lpstr>
      <vt:lpstr>Slayt 58</vt:lpstr>
      <vt:lpstr>İdeal ‘KOR(core)’ malzemesinin özellikleri</vt:lpstr>
      <vt:lpstr>SİMANTASYON</vt:lpstr>
      <vt:lpstr>Slayt 61</vt:lpstr>
      <vt:lpstr>Slayt 62</vt:lpstr>
      <vt:lpstr>Çok köklü dişlerde direkt metod</vt:lpstr>
      <vt:lpstr>Çok Köklü Dişlerde Döküm Post-Kor</vt:lpstr>
      <vt:lpstr>Çok köklü dişlerde direk post uygulamaları</vt:lpstr>
      <vt:lpstr>Çok Köklü Dişlerde Direkt Post Uygulaması</vt:lpstr>
      <vt:lpstr>Çok köklü dişlerde direk post uygulamaları</vt:lpstr>
      <vt:lpstr>Çok köklü dişlerde direk post uygulamaları</vt:lpstr>
      <vt:lpstr>Slayt 69</vt:lpstr>
      <vt:lpstr>Slayt 70</vt:lpstr>
      <vt:lpstr>Slayt 71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 Kemal UNSAL</dc:creator>
  <cp:lastModifiedBy>hakan</cp:lastModifiedBy>
  <cp:revision>117</cp:revision>
  <dcterms:created xsi:type="dcterms:W3CDTF">2010-12-07T15:08:50Z</dcterms:created>
  <dcterms:modified xsi:type="dcterms:W3CDTF">2020-01-29T15:48:42Z</dcterms:modified>
</cp:coreProperties>
</file>