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chemeClr val="accent3">
              <a:hueOff val="-1022247"/>
              <a:satOff val="34289"/>
              <a:lumOff val="-18384"/>
            </a:scheme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chemeClr val="accent5">
              <a:hueOff val="96663"/>
              <a:satOff val="-16428"/>
              <a:lumOff val="3004"/>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2480" y="-11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445181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ve Alt Ana Başlık">
    <p:spTree>
      <p:nvGrpSpPr>
        <p:cNvPr id="1" name=""/>
        <p:cNvGrpSpPr/>
        <p:nvPr/>
      </p:nvGrpSpPr>
      <p:grpSpPr>
        <a:xfrm>
          <a:off x="0" y="0"/>
          <a:ext cx="0" cy="0"/>
          <a:chOff x="0" y="0"/>
          <a:chExt cx="0" cy="0"/>
        </a:xfrm>
      </p:grpSpPr>
      <p:sp>
        <p:nvSpPr>
          <p:cNvPr id="11" name="Başlık Metni"/>
          <p:cNvSpPr txBox="1">
            <a:spLocks noGrp="1"/>
          </p:cNvSpPr>
          <p:nvPr>
            <p:ph type="title"/>
          </p:nvPr>
        </p:nvSpPr>
        <p:spPr>
          <a:xfrm>
            <a:off x="762000" y="2463800"/>
            <a:ext cx="11480800" cy="2540000"/>
          </a:xfrm>
          <a:prstGeom prst="rect">
            <a:avLst/>
          </a:prstGeom>
        </p:spPr>
        <p:txBody>
          <a:bodyPr anchor="b"/>
          <a:lstStyle/>
          <a:p>
            <a:r>
              <a:t>Başlık Metni</a:t>
            </a:r>
          </a:p>
        </p:txBody>
      </p:sp>
      <p:sp>
        <p:nvSpPr>
          <p:cNvPr id="12" name="Gövde Düzeyi Bir…"/>
          <p:cNvSpPr txBox="1">
            <a:spLocks noGrp="1"/>
          </p:cNvSpPr>
          <p:nvPr>
            <p:ph type="body" sz="quarter"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0" algn="ctr">
              <a:spcBef>
                <a:spcPts val="0"/>
              </a:spcBef>
              <a:buSzTx/>
              <a:buNone/>
              <a:defRPr sz="2400">
                <a:solidFill>
                  <a:srgbClr val="FFFFFF"/>
                </a:solidFill>
              </a:defRPr>
            </a:lvl2pPr>
            <a:lvl3pPr marL="0" indent="0" algn="ctr">
              <a:spcBef>
                <a:spcPts val="0"/>
              </a:spcBef>
              <a:buSzTx/>
              <a:buNone/>
              <a:defRPr sz="2400">
                <a:solidFill>
                  <a:srgbClr val="FFFFFF"/>
                </a:solidFill>
              </a:defRPr>
            </a:lvl3pPr>
            <a:lvl4pPr marL="0" indent="0" algn="ctr">
              <a:spcBef>
                <a:spcPts val="0"/>
              </a:spcBef>
              <a:buSzTx/>
              <a:buNone/>
              <a:defRPr sz="2400">
                <a:solidFill>
                  <a:srgbClr val="FFFFFF"/>
                </a:solidFill>
              </a:defRPr>
            </a:lvl4pPr>
            <a:lvl5pPr marL="0" indent="0" algn="ctr">
              <a:spcBef>
                <a:spcPts val="0"/>
              </a:spcBef>
              <a:buSzTx/>
              <a:buNone/>
              <a:defRPr sz="2400">
                <a:solidFill>
                  <a:srgbClr val="FFFFFF"/>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a:spLocks noGrp="1"/>
          </p:cNvSpPr>
          <p:nvPr>
            <p:ph type="sldNum" sz="quarter" idx="2"/>
          </p:nvPr>
        </p:nvSpPr>
        <p:spPr>
          <a:xfrm>
            <a:off x="6311798" y="9251950"/>
            <a:ext cx="368504" cy="374600"/>
          </a:xfrm>
          <a:prstGeom prst="rect">
            <a:avLst/>
          </a:prstGeom>
        </p:spPr>
        <p:txBody>
          <a:bodyPr anchor="t"/>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lıntı">
    <p:spTree>
      <p:nvGrpSpPr>
        <p:cNvPr id="1" name=""/>
        <p:cNvGrpSpPr/>
        <p:nvPr/>
      </p:nvGrpSpPr>
      <p:grpSpPr>
        <a:xfrm>
          <a:off x="0" y="0"/>
          <a:ext cx="0" cy="0"/>
          <a:chOff x="0" y="0"/>
          <a:chExt cx="0" cy="0"/>
        </a:xfrm>
      </p:grpSpPr>
      <p:sp>
        <p:nvSpPr>
          <p:cNvPr id="93" name="-Ali Utku"/>
          <p:cNvSpPr txBox="1">
            <a:spLocks noGrp="1"/>
          </p:cNvSpPr>
          <p:nvPr>
            <p:ph type="body" sz="quarter" idx="13"/>
          </p:nvPr>
        </p:nvSpPr>
        <p:spPr>
          <a:xfrm>
            <a:off x="1270000" y="6362700"/>
            <a:ext cx="10464800" cy="461059"/>
          </a:xfrm>
          <a:prstGeom prst="rect">
            <a:avLst/>
          </a:prstGeom>
        </p:spPr>
        <p:txBody>
          <a:bodyPr anchor="t">
            <a:spAutoFit/>
          </a:bodyPr>
          <a:lstStyle>
            <a:lvl1pPr marL="0" indent="0" algn="ctr">
              <a:lnSpc>
                <a:spcPct val="110000"/>
              </a:lnSpc>
              <a:spcBef>
                <a:spcPts val="0"/>
              </a:spcBef>
              <a:buSzTx/>
              <a:buNone/>
              <a:defRPr sz="2400" b="1" i="1">
                <a:solidFill>
                  <a:srgbClr val="FFFFFF"/>
                </a:solidFill>
                <a:latin typeface="+mn-lt"/>
                <a:ea typeface="+mn-ea"/>
                <a:cs typeface="+mn-cs"/>
                <a:sym typeface="Helvetica Neue"/>
              </a:defRPr>
            </a:lvl1pPr>
          </a:lstStyle>
          <a:p>
            <a:r>
              <a:t>-Ali Utku</a:t>
            </a:r>
          </a:p>
        </p:txBody>
      </p:sp>
      <p:sp>
        <p:nvSpPr>
          <p:cNvPr id="94" name="“Buraya bir alıntı yazın.”"/>
          <p:cNvSpPr txBox="1">
            <a:spLocks noGrp="1"/>
          </p:cNvSpPr>
          <p:nvPr>
            <p:ph type="body" sz="quarter" idx="14"/>
          </p:nvPr>
        </p:nvSpPr>
        <p:spPr>
          <a:xfrm>
            <a:off x="1270000" y="4305300"/>
            <a:ext cx="10464800" cy="647700"/>
          </a:xfrm>
          <a:prstGeom prst="rect">
            <a:avLst/>
          </a:prstGeom>
        </p:spPr>
        <p:txBody>
          <a:bodyPr>
            <a:spAutoFit/>
          </a:bodyPr>
          <a:lstStyle>
            <a:lvl1pPr marL="0" indent="0" algn="ctr">
              <a:lnSpc>
                <a:spcPct val="110000"/>
              </a:lnSpc>
              <a:spcBef>
                <a:spcPts val="0"/>
              </a:spcBef>
              <a:buSzTx/>
              <a:buNone/>
              <a:defRPr sz="3600" b="1">
                <a:solidFill>
                  <a:srgbClr val="FFFFFF"/>
                </a:solidFill>
                <a:effectLst>
                  <a:outerShdw blurRad="50800" dist="25400" dir="5400000" rotWithShape="0">
                    <a:srgbClr val="020202"/>
                  </a:outerShdw>
                </a:effectLst>
                <a:latin typeface="+mn-lt"/>
                <a:ea typeface="+mn-ea"/>
                <a:cs typeface="+mn-cs"/>
                <a:sym typeface="Helvetica Neue"/>
              </a:defRPr>
            </a:lvl1pPr>
          </a:lstStyle>
          <a:p>
            <a:r>
              <a:t>“Buraya bir alıntı yazın.” </a:t>
            </a:r>
          </a:p>
        </p:txBody>
      </p:sp>
      <p:sp>
        <p:nvSpPr>
          <p:cNvPr id="95" name="Slayt Numarası"/>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ğraf">
    <p:spTree>
      <p:nvGrpSpPr>
        <p:cNvPr id="1" name=""/>
        <p:cNvGrpSpPr/>
        <p:nvPr/>
      </p:nvGrpSpPr>
      <p:grpSpPr>
        <a:xfrm>
          <a:off x="0" y="0"/>
          <a:ext cx="0" cy="0"/>
          <a:chOff x="0" y="0"/>
          <a:chExt cx="0" cy="0"/>
        </a:xfrm>
      </p:grpSpPr>
      <p:sp>
        <p:nvSpPr>
          <p:cNvPr id="102" name="141703583_2880x1921.jpeg"/>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ayt Numarası"/>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110" name="Slayt Numarası"/>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ğraf - Yatay">
    <p:spTree>
      <p:nvGrpSpPr>
        <p:cNvPr id="1" name=""/>
        <p:cNvGrpSpPr/>
        <p:nvPr/>
      </p:nvGrpSpPr>
      <p:grpSpPr>
        <a:xfrm>
          <a:off x="0" y="0"/>
          <a:ext cx="0" cy="0"/>
          <a:chOff x="0" y="0"/>
          <a:chExt cx="0" cy="0"/>
        </a:xfrm>
      </p:grpSpPr>
      <p:sp>
        <p:nvSpPr>
          <p:cNvPr id="20" name="141703583_2880x1921.jpeg"/>
          <p:cNvSpPr>
            <a:spLocks noGrp="1"/>
          </p:cNvSpPr>
          <p:nvPr>
            <p:ph type="pic" idx="13"/>
          </p:nvPr>
        </p:nvSpPr>
        <p:spPr>
          <a:xfrm>
            <a:off x="1104900" y="758938"/>
            <a:ext cx="10795000" cy="5943601"/>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21" name="Başlık Metni"/>
          <p:cNvSpPr txBox="1">
            <a:spLocks noGrp="1"/>
          </p:cNvSpPr>
          <p:nvPr>
            <p:ph type="title"/>
          </p:nvPr>
        </p:nvSpPr>
        <p:spPr>
          <a:xfrm>
            <a:off x="762000" y="6883400"/>
            <a:ext cx="11480800" cy="1079500"/>
          </a:xfrm>
          <a:prstGeom prst="rect">
            <a:avLst/>
          </a:prstGeom>
        </p:spPr>
        <p:txBody>
          <a:bodyPr anchor="b"/>
          <a:lstStyle/>
          <a:p>
            <a:r>
              <a:t>Başlık Metni</a:t>
            </a:r>
          </a:p>
        </p:txBody>
      </p:sp>
      <p:sp>
        <p:nvSpPr>
          <p:cNvPr id="22" name="Gövde Düzeyi Bir…"/>
          <p:cNvSpPr txBox="1">
            <a:spLocks noGrp="1"/>
          </p:cNvSpPr>
          <p:nvPr>
            <p:ph type="body" sz="quarter" idx="1"/>
          </p:nvPr>
        </p:nvSpPr>
        <p:spPr>
          <a:xfrm>
            <a:off x="762000" y="8128000"/>
            <a:ext cx="11480800" cy="914400"/>
          </a:xfrm>
          <a:prstGeom prst="rect">
            <a:avLst/>
          </a:prstGeom>
        </p:spPr>
        <p:txBody>
          <a:bodyPr anchor="t"/>
          <a:lstStyle>
            <a:lvl1pPr marL="0" indent="0" algn="ctr">
              <a:spcBef>
                <a:spcPts val="0"/>
              </a:spcBef>
              <a:buSzTx/>
              <a:buNone/>
              <a:defRPr sz="2400">
                <a:solidFill>
                  <a:srgbClr val="FFFFFF"/>
                </a:solidFill>
              </a:defRPr>
            </a:lvl1pPr>
            <a:lvl2pPr marL="0" indent="0" algn="ctr">
              <a:spcBef>
                <a:spcPts val="0"/>
              </a:spcBef>
              <a:buSzTx/>
              <a:buNone/>
              <a:defRPr sz="2400">
                <a:solidFill>
                  <a:srgbClr val="FFFFFF"/>
                </a:solidFill>
              </a:defRPr>
            </a:lvl2pPr>
            <a:lvl3pPr marL="0" indent="0" algn="ctr">
              <a:spcBef>
                <a:spcPts val="0"/>
              </a:spcBef>
              <a:buSzTx/>
              <a:buNone/>
              <a:defRPr sz="2400">
                <a:solidFill>
                  <a:srgbClr val="FFFFFF"/>
                </a:solidFill>
              </a:defRPr>
            </a:lvl3pPr>
            <a:lvl4pPr marL="0" indent="0" algn="ctr">
              <a:spcBef>
                <a:spcPts val="0"/>
              </a:spcBef>
              <a:buSzTx/>
              <a:buNone/>
              <a:defRPr sz="2400">
                <a:solidFill>
                  <a:srgbClr val="FFFFFF"/>
                </a:solidFill>
              </a:defRPr>
            </a:lvl4pPr>
            <a:lvl5pPr marL="0" indent="0" algn="ctr">
              <a:spcBef>
                <a:spcPts val="0"/>
              </a:spcBef>
              <a:buSzTx/>
              <a:buNone/>
              <a:defRPr sz="2400">
                <a:solidFill>
                  <a:srgbClr val="FFFFFF"/>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23" name="Slayt Numarası"/>
          <p:cNvSpPr txBox="1">
            <a:spLocks noGrp="1"/>
          </p:cNvSpPr>
          <p:nvPr>
            <p:ph type="sldNum" sz="quarter" idx="2"/>
          </p:nvPr>
        </p:nvSpPr>
        <p:spPr>
          <a:xfrm>
            <a:off x="6311798" y="9245600"/>
            <a:ext cx="368504" cy="374600"/>
          </a:xfrm>
          <a:prstGeom prst="rect">
            <a:avLst/>
          </a:prstGeom>
        </p:spPr>
        <p:txBody>
          <a:bodyPr anchor="t"/>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aşlık - Orta">
    <p:spTree>
      <p:nvGrpSpPr>
        <p:cNvPr id="1" name=""/>
        <p:cNvGrpSpPr/>
        <p:nvPr/>
      </p:nvGrpSpPr>
      <p:grpSpPr>
        <a:xfrm>
          <a:off x="0" y="0"/>
          <a:ext cx="0" cy="0"/>
          <a:chOff x="0" y="0"/>
          <a:chExt cx="0" cy="0"/>
        </a:xfrm>
      </p:grpSpPr>
      <p:sp>
        <p:nvSpPr>
          <p:cNvPr id="30" name="Başlık Metni"/>
          <p:cNvSpPr txBox="1">
            <a:spLocks noGrp="1"/>
          </p:cNvSpPr>
          <p:nvPr>
            <p:ph type="title"/>
          </p:nvPr>
        </p:nvSpPr>
        <p:spPr>
          <a:xfrm>
            <a:off x="762000" y="3517900"/>
            <a:ext cx="11480800" cy="2717800"/>
          </a:xfrm>
          <a:prstGeom prst="rect">
            <a:avLst/>
          </a:prstGeom>
        </p:spPr>
        <p:txBody>
          <a:bodyPr/>
          <a:lstStyle/>
          <a:p>
            <a:r>
              <a:t>Başlık Metni</a:t>
            </a:r>
          </a:p>
        </p:txBody>
      </p:sp>
      <p:sp>
        <p:nvSpPr>
          <p:cNvPr id="31" name="Slayt Numarası"/>
          <p:cNvSpPr txBox="1">
            <a:spLocks noGrp="1"/>
          </p:cNvSpPr>
          <p:nvPr>
            <p:ph type="sldNum" sz="quarter" idx="2"/>
          </p:nvPr>
        </p:nvSpPr>
        <p:spPr>
          <a:xfrm>
            <a:off x="6311798" y="9251950"/>
            <a:ext cx="368504" cy="374600"/>
          </a:xfrm>
          <a:prstGeom prst="rect">
            <a:avLst/>
          </a:prstGeom>
        </p:spPr>
        <p:txBody>
          <a:bodyPr anchor="t"/>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ğraf - Düşey">
    <p:spTree>
      <p:nvGrpSpPr>
        <p:cNvPr id="1" name=""/>
        <p:cNvGrpSpPr/>
        <p:nvPr/>
      </p:nvGrpSpPr>
      <p:grpSpPr>
        <a:xfrm>
          <a:off x="0" y="0"/>
          <a:ext cx="0" cy="0"/>
          <a:chOff x="0" y="0"/>
          <a:chExt cx="0" cy="0"/>
        </a:xfrm>
      </p:grpSpPr>
      <p:sp>
        <p:nvSpPr>
          <p:cNvPr id="38" name="Görüntü"/>
          <p:cNvSpPr>
            <a:spLocks noGrp="1"/>
          </p:cNvSpPr>
          <p:nvPr>
            <p:ph type="pic" sz="half" idx="13"/>
          </p:nvPr>
        </p:nvSpPr>
        <p:spPr>
          <a:xfrm>
            <a:off x="66548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39" name="Başlık Metni"/>
          <p:cNvSpPr txBox="1">
            <a:spLocks noGrp="1"/>
          </p:cNvSpPr>
          <p:nvPr>
            <p:ph type="title"/>
          </p:nvPr>
        </p:nvSpPr>
        <p:spPr>
          <a:xfrm>
            <a:off x="762000" y="419100"/>
            <a:ext cx="5384800" cy="4597400"/>
          </a:xfrm>
          <a:prstGeom prst="rect">
            <a:avLst/>
          </a:prstGeom>
        </p:spPr>
        <p:txBody>
          <a:bodyPr anchor="b"/>
          <a:lstStyle>
            <a:lvl1pPr>
              <a:defRPr sz="5200"/>
            </a:lvl1pPr>
          </a:lstStyle>
          <a:p>
            <a:r>
              <a:t>Başlık Metni</a:t>
            </a:r>
          </a:p>
        </p:txBody>
      </p:sp>
      <p:sp>
        <p:nvSpPr>
          <p:cNvPr id="40" name="Gövde Düzeyi Bir…"/>
          <p:cNvSpPr txBox="1">
            <a:spLocks noGrp="1"/>
          </p:cNvSpPr>
          <p:nvPr>
            <p:ph type="body" sz="quarter"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0" algn="ctr">
              <a:spcBef>
                <a:spcPts val="0"/>
              </a:spcBef>
              <a:buSzTx/>
              <a:buNone/>
              <a:defRPr sz="2400">
                <a:solidFill>
                  <a:srgbClr val="FFFFFF"/>
                </a:solidFill>
              </a:defRPr>
            </a:lvl2pPr>
            <a:lvl3pPr marL="0" indent="0" algn="ctr">
              <a:spcBef>
                <a:spcPts val="0"/>
              </a:spcBef>
              <a:buSzTx/>
              <a:buNone/>
              <a:defRPr sz="2400">
                <a:solidFill>
                  <a:srgbClr val="FFFFFF"/>
                </a:solidFill>
              </a:defRPr>
            </a:lvl3pPr>
            <a:lvl4pPr marL="0" indent="0" algn="ctr">
              <a:spcBef>
                <a:spcPts val="0"/>
              </a:spcBef>
              <a:buSzTx/>
              <a:buNone/>
              <a:defRPr sz="2400">
                <a:solidFill>
                  <a:srgbClr val="FFFFFF"/>
                </a:solidFill>
              </a:defRPr>
            </a:lvl4pPr>
            <a:lvl5pPr marL="0" indent="0" algn="ctr">
              <a:spcBef>
                <a:spcPts val="0"/>
              </a:spcBef>
              <a:buSzTx/>
              <a:buNone/>
              <a:defRPr sz="2400">
                <a:solidFill>
                  <a:srgbClr val="FFFFFF"/>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41" name="Slayt Numarası"/>
          <p:cNvSpPr txBox="1">
            <a:spLocks noGrp="1"/>
          </p:cNvSpPr>
          <p:nvPr>
            <p:ph type="sldNum" sz="quarter" idx="2"/>
          </p:nvPr>
        </p:nvSpPr>
        <p:spPr>
          <a:xfrm>
            <a:off x="6311798" y="9251950"/>
            <a:ext cx="368504" cy="374600"/>
          </a:xfrm>
          <a:prstGeom prst="rect">
            <a:avLst/>
          </a:prstGeom>
        </p:spPr>
        <p:txBody>
          <a:bodyPr anchor="t"/>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 - Üst">
    <p:spTree>
      <p:nvGrpSpPr>
        <p:cNvPr id="1" name=""/>
        <p:cNvGrpSpPr/>
        <p:nvPr/>
      </p:nvGrpSpPr>
      <p:grpSpPr>
        <a:xfrm>
          <a:off x="0" y="0"/>
          <a:ext cx="0" cy="0"/>
          <a:chOff x="0" y="0"/>
          <a:chExt cx="0" cy="0"/>
        </a:xfrm>
      </p:grpSpPr>
      <p:sp>
        <p:nvSpPr>
          <p:cNvPr id="48" name="Başlık Metni"/>
          <p:cNvSpPr txBox="1">
            <a:spLocks noGrp="1"/>
          </p:cNvSpPr>
          <p:nvPr>
            <p:ph type="title"/>
          </p:nvPr>
        </p:nvSpPr>
        <p:spPr>
          <a:prstGeom prst="rect">
            <a:avLst/>
          </a:prstGeom>
        </p:spPr>
        <p:txBody>
          <a:bodyPr/>
          <a:lstStyle/>
          <a:p>
            <a:r>
              <a:t>Başlık Metni</a:t>
            </a:r>
          </a:p>
        </p:txBody>
      </p:sp>
      <p:sp>
        <p:nvSpPr>
          <p:cNvPr id="49" name="Slayt Numarası"/>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 ve Maddeler">
    <p:spTree>
      <p:nvGrpSpPr>
        <p:cNvPr id="1" name=""/>
        <p:cNvGrpSpPr/>
        <p:nvPr/>
      </p:nvGrpSpPr>
      <p:grpSpPr>
        <a:xfrm>
          <a:off x="0" y="0"/>
          <a:ext cx="0" cy="0"/>
          <a:chOff x="0" y="0"/>
          <a:chExt cx="0" cy="0"/>
        </a:xfrm>
      </p:grpSpPr>
      <p:sp>
        <p:nvSpPr>
          <p:cNvPr id="56" name="Başlık Metni"/>
          <p:cNvSpPr txBox="1">
            <a:spLocks noGrp="1"/>
          </p:cNvSpPr>
          <p:nvPr>
            <p:ph type="title"/>
          </p:nvPr>
        </p:nvSpPr>
        <p:spPr>
          <a:prstGeom prst="rect">
            <a:avLst/>
          </a:prstGeom>
        </p:spPr>
        <p:txBody>
          <a:bodyPr/>
          <a:lstStyle/>
          <a:p>
            <a:r>
              <a:t>Başlık Metni</a:t>
            </a:r>
          </a:p>
        </p:txBody>
      </p:sp>
      <p:sp>
        <p:nvSpPr>
          <p:cNvPr id="57"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58" name="Slayt Numarası"/>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şlık, Maddeler ve Fotoğraf">
    <p:spTree>
      <p:nvGrpSpPr>
        <p:cNvPr id="1" name=""/>
        <p:cNvGrpSpPr/>
        <p:nvPr/>
      </p:nvGrpSpPr>
      <p:grpSpPr>
        <a:xfrm>
          <a:off x="0" y="0"/>
          <a:ext cx="0" cy="0"/>
          <a:chOff x="0" y="0"/>
          <a:chExt cx="0" cy="0"/>
        </a:xfrm>
      </p:grpSpPr>
      <p:sp>
        <p:nvSpPr>
          <p:cNvPr id="65" name="Görüntü"/>
          <p:cNvSpPr>
            <a:spLocks noGrp="1"/>
          </p:cNvSpPr>
          <p:nvPr>
            <p:ph type="pic" sz="half" idx="13"/>
          </p:nvPr>
        </p:nvSpPr>
        <p:spPr>
          <a:xfrm>
            <a:off x="6654800" y="2374900"/>
            <a:ext cx="5588000" cy="68072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66" name="Başlık Metni"/>
          <p:cNvSpPr txBox="1">
            <a:spLocks noGrp="1"/>
          </p:cNvSpPr>
          <p:nvPr>
            <p:ph type="title"/>
          </p:nvPr>
        </p:nvSpPr>
        <p:spPr>
          <a:prstGeom prst="rect">
            <a:avLst/>
          </a:prstGeom>
        </p:spPr>
        <p:txBody>
          <a:bodyPr/>
          <a:lstStyle/>
          <a:p>
            <a:r>
              <a:t>Başlık Metni</a:t>
            </a:r>
          </a:p>
        </p:txBody>
      </p:sp>
      <p:sp>
        <p:nvSpPr>
          <p:cNvPr id="67" name="Gövde Düzeyi Bir…"/>
          <p:cNvSpPr txBox="1">
            <a:spLocks noGrp="1"/>
          </p:cNvSpPr>
          <p:nvPr>
            <p:ph type="body" sz="half" idx="1"/>
          </p:nvPr>
        </p:nvSpPr>
        <p:spPr>
          <a:xfrm>
            <a:off x="762000" y="2374900"/>
            <a:ext cx="5384800" cy="6807200"/>
          </a:xfrm>
          <a:prstGeom prst="rect">
            <a:avLst/>
          </a:prstGeom>
        </p:spPr>
        <p:txBody>
          <a:bodyPr/>
          <a:lstStyle>
            <a:lvl1pPr marL="342900" indent="-342900">
              <a:spcBef>
                <a:spcPts val="3200"/>
              </a:spcBef>
              <a:buClr>
                <a:srgbClr val="EBEBEB"/>
              </a:buClr>
              <a:defRPr sz="2800"/>
            </a:lvl1pPr>
            <a:lvl2pPr marL="685800" indent="-342900">
              <a:spcBef>
                <a:spcPts val="3200"/>
              </a:spcBef>
              <a:buClr>
                <a:srgbClr val="EBEBEB"/>
              </a:buClr>
              <a:defRPr sz="2800"/>
            </a:lvl2pPr>
            <a:lvl3pPr marL="1028700" indent="-342900">
              <a:spcBef>
                <a:spcPts val="3200"/>
              </a:spcBef>
              <a:buClr>
                <a:srgbClr val="EBEBEB"/>
              </a:buClr>
              <a:defRPr sz="2800"/>
            </a:lvl3pPr>
            <a:lvl4pPr marL="1371600" indent="-342900">
              <a:spcBef>
                <a:spcPts val="3200"/>
              </a:spcBef>
              <a:buClr>
                <a:srgbClr val="EBEBEB"/>
              </a:buClr>
              <a:defRPr sz="2800"/>
            </a:lvl4pPr>
            <a:lvl5pPr marL="1714500" indent="-342900">
              <a:spcBef>
                <a:spcPts val="3200"/>
              </a:spcBef>
              <a:buClr>
                <a:srgbClr val="EBEBEB"/>
              </a:buClr>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68" name="Slayt Numarası"/>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Maddeler">
    <p:spTree>
      <p:nvGrpSpPr>
        <p:cNvPr id="1" name=""/>
        <p:cNvGrpSpPr/>
        <p:nvPr/>
      </p:nvGrpSpPr>
      <p:grpSpPr>
        <a:xfrm>
          <a:off x="0" y="0"/>
          <a:ext cx="0" cy="0"/>
          <a:chOff x="0" y="0"/>
          <a:chExt cx="0" cy="0"/>
        </a:xfrm>
      </p:grpSpPr>
      <p:sp>
        <p:nvSpPr>
          <p:cNvPr id="75" name="Gövde Düzeyi Bir…"/>
          <p:cNvSpPr txBox="1">
            <a:spLocks noGrp="1"/>
          </p:cNvSpPr>
          <p:nvPr>
            <p:ph type="body" idx="1"/>
          </p:nvPr>
        </p:nvSpPr>
        <p:spPr>
          <a:xfrm>
            <a:off x="762000" y="965200"/>
            <a:ext cx="11480800" cy="7823200"/>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76" name="Slayt Numarası"/>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ğraf - 3 Yukarı">
    <p:spTree>
      <p:nvGrpSpPr>
        <p:cNvPr id="1" name=""/>
        <p:cNvGrpSpPr/>
        <p:nvPr/>
      </p:nvGrpSpPr>
      <p:grpSpPr>
        <a:xfrm>
          <a:off x="0" y="0"/>
          <a:ext cx="0" cy="0"/>
          <a:chOff x="0" y="0"/>
          <a:chExt cx="0" cy="0"/>
        </a:xfrm>
      </p:grpSpPr>
      <p:sp>
        <p:nvSpPr>
          <p:cNvPr id="83" name="Görüntü"/>
          <p:cNvSpPr>
            <a:spLocks noGrp="1"/>
          </p:cNvSpPr>
          <p:nvPr>
            <p:ph type="pic" sz="quarter" idx="13"/>
          </p:nvPr>
        </p:nvSpPr>
        <p:spPr>
          <a:xfrm>
            <a:off x="6680200" y="5626100"/>
            <a:ext cx="5588000" cy="3441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4" name="Görüntü"/>
          <p:cNvSpPr>
            <a:spLocks noGrp="1"/>
          </p:cNvSpPr>
          <p:nvPr>
            <p:ph type="pic" sz="half" idx="14"/>
          </p:nvPr>
        </p:nvSpPr>
        <p:spPr>
          <a:xfrm>
            <a:off x="6680200" y="419100"/>
            <a:ext cx="5588000" cy="49149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5" name="Görüntü"/>
          <p:cNvSpPr>
            <a:spLocks noGrp="1"/>
          </p:cNvSpPr>
          <p:nvPr>
            <p:ph type="pic" sz="half" idx="15"/>
          </p:nvPr>
        </p:nvSpPr>
        <p:spPr>
          <a:xfrm>
            <a:off x="7620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6" name="Slayt Numarası"/>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762000" y="203200"/>
            <a:ext cx="11480800" cy="214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Başlık Metni</a:t>
            </a:r>
          </a:p>
        </p:txBody>
      </p:sp>
      <p:sp>
        <p:nvSpPr>
          <p:cNvPr id="3" name="Gövde Düzeyi Bir…"/>
          <p:cNvSpPr txBox="1">
            <a:spLocks noGrp="1"/>
          </p:cNvSpPr>
          <p:nvPr>
            <p:ph type="body" idx="1"/>
          </p:nvPr>
        </p:nvSpPr>
        <p:spPr>
          <a:xfrm>
            <a:off x="762000" y="2413000"/>
            <a:ext cx="11480800" cy="6362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6311798" y="9255150"/>
            <a:ext cx="368504" cy="374600"/>
          </a:xfrm>
          <a:prstGeom prst="rect">
            <a:avLst/>
          </a:prstGeom>
          <a:ln w="12700">
            <a:miter lim="400000"/>
          </a:ln>
        </p:spPr>
        <p:txBody>
          <a:bodyPr wrap="none" lIns="50800" tIns="50800" rIns="50800" bIns="50800" anchor="ctr">
            <a:spAutoFit/>
          </a:bodyPr>
          <a:lstStyle>
            <a:lvl1pPr>
              <a:defRPr sz="1800">
                <a:latin typeface="+mn-lt"/>
                <a:ea typeface="+mn-ea"/>
                <a:cs typeface="+mn-cs"/>
                <a:sym typeface="Helvetica Neue"/>
              </a:defRPr>
            </a:lvl1pPr>
          </a:lstStyle>
          <a:p>
            <a:pPr>
              <a:defRPr>
                <a:effectLst/>
              </a:defRPr>
            </a:pPr>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9pPr>
    </p:titleStyle>
    <p:bodyStyle>
      <a:lvl1pPr marL="406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812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1219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1625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20320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2438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2844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3251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3657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t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ABİT BÖLÜMLÜ PROTEZLERDE KLİNİK ADAPTASYON"/>
          <p:cNvSpPr txBox="1">
            <a:spLocks noGrp="1"/>
          </p:cNvSpPr>
          <p:nvPr>
            <p:ph type="ctrTitle"/>
          </p:nvPr>
        </p:nvSpPr>
        <p:spPr>
          <a:prstGeom prst="rect">
            <a:avLst/>
          </a:prstGeom>
        </p:spPr>
        <p:txBody>
          <a:bodyPr/>
          <a:lstStyle>
            <a:lvl1pPr defTabSz="508254">
              <a:defRPr sz="5568">
                <a:effectLst>
                  <a:outerShdw blurRad="44196" dist="22098" dir="5400000" rotWithShape="0">
                    <a:srgbClr val="000000"/>
                  </a:outerShdw>
                </a:effectLst>
              </a:defRPr>
            </a:lvl1pPr>
          </a:lstStyle>
          <a:p>
            <a:r>
              <a:t>SABİT BÖLÜMLÜ PROTEZLERDE KLİNİK ADAPTASYON</a:t>
            </a:r>
          </a:p>
        </p:txBody>
      </p:sp>
      <p:sp>
        <p:nvSpPr>
          <p:cNvPr id="120" name="Prof. Dr. Doğan Derya ÖZTAŞ"/>
          <p:cNvSpPr txBox="1">
            <a:spLocks noGrp="1"/>
          </p:cNvSpPr>
          <p:nvPr>
            <p:ph type="subTitle" sz="quarter" idx="1"/>
          </p:nvPr>
        </p:nvSpPr>
        <p:spPr>
          <a:prstGeom prst="rect">
            <a:avLst/>
          </a:prstGeom>
        </p:spPr>
        <p:txBody>
          <a:bodyPr/>
          <a:lstStyle/>
          <a:p>
            <a:r>
              <a:rPr dirty="0"/>
              <a:t>Prof. Dr. </a:t>
            </a:r>
            <a:r>
              <a:rPr dirty="0" smtClean="0"/>
              <a:t>D</a:t>
            </a:r>
            <a:r>
              <a:rPr lang="tr-TR" dirty="0" smtClean="0"/>
              <a:t>.</a:t>
            </a:r>
            <a:r>
              <a:rPr dirty="0" smtClean="0"/>
              <a:t> </a:t>
            </a:r>
            <a:r>
              <a:rPr dirty="0"/>
              <a:t>Derya ÖZTAŞ</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arklı hareket tipleri için iki taraflı şeridi kullanın. Gelişigüzel hareketler ve müdahaleler ilk olarak bir renkle işaretlenir (ör. Yeşil veya mavi). Daha sonra, sentrik kontaklar için farklı bir renk (ör. Kırmızı) eklenir. Temas noktaları elmas veya beyaz frezlerle aşındırılır."/>
          <p:cNvSpPr txBox="1">
            <a:spLocks noGrp="1"/>
          </p:cNvSpPr>
          <p:nvPr>
            <p:ph type="body" idx="1"/>
          </p:nvPr>
        </p:nvSpPr>
        <p:spPr>
          <a:xfrm>
            <a:off x="762000" y="977900"/>
            <a:ext cx="11480800" cy="7797800"/>
          </a:xfrm>
          <a:prstGeom prst="rect">
            <a:avLst/>
          </a:prstGeom>
        </p:spPr>
        <p:txBody>
          <a:bodyPr/>
          <a:lstStyle/>
          <a:p>
            <a:r>
              <a:t>Farklı hareket tipleri için iki taraflı şeridi kullanın. Gelişigüzel hareketler ve müdahaleler ilk olarak bir renkle işaretlenir (ör. Yeşil veya mavi). Daha sonra, sentrik kontaklar için farklı bir renk (ör. Kırmızı) eklenir. Temas noktaları elmas veya beyaz frezlerle aşındırılır.</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on uyumlandırma"/>
          <p:cNvSpPr txBox="1">
            <a:spLocks noGrp="1"/>
          </p:cNvSpPr>
          <p:nvPr>
            <p:ph type="title"/>
          </p:nvPr>
        </p:nvSpPr>
        <p:spPr>
          <a:prstGeom prst="rect">
            <a:avLst/>
          </a:prstGeom>
        </p:spPr>
        <p:txBody>
          <a:bodyPr/>
          <a:lstStyle/>
          <a:p>
            <a:r>
              <a:t>son uyumlandırma</a:t>
            </a:r>
          </a:p>
        </p:txBody>
      </p:sp>
      <p:sp>
        <p:nvSpPr>
          <p:cNvPr id="153" name="1. Konturlar…"/>
          <p:cNvSpPr txBox="1">
            <a:spLocks noGrp="1"/>
          </p:cNvSpPr>
          <p:nvPr>
            <p:ph type="body" idx="1"/>
          </p:nvPr>
        </p:nvSpPr>
        <p:spPr>
          <a:prstGeom prst="rect">
            <a:avLst/>
          </a:prstGeom>
        </p:spPr>
        <p:txBody>
          <a:bodyPr/>
          <a:lstStyle/>
          <a:p>
            <a:r>
              <a:t>1. Konturlar</a:t>
            </a:r>
          </a:p>
          <a:p>
            <a:pPr lvl="1"/>
            <a:r>
              <a:t>Uygun olmayan konturlar, dişeti sağlığını ve doğal görünümü bozabilir. Simantasyondan önce düzeltilmeleri gerekir, dişeti kenarı yakınındaki aşırı dışbükeylik, plak birikimini arttırır. Direkt oklüzal yüzeyler genellikle içbükeydir ve bir diş fırçasının girişini kolaylaştırmak için restorasyonun eksenel yüzeyinde rahat bir şekilde uzanmalıdır.</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2. Estetik…"/>
          <p:cNvSpPr txBox="1">
            <a:spLocks noGrp="1"/>
          </p:cNvSpPr>
          <p:nvPr>
            <p:ph type="body" idx="1"/>
          </p:nvPr>
        </p:nvSpPr>
        <p:spPr>
          <a:xfrm>
            <a:off x="762000" y="407908"/>
            <a:ext cx="11480800" cy="7797801"/>
          </a:xfrm>
          <a:prstGeom prst="rect">
            <a:avLst/>
          </a:prstGeom>
        </p:spPr>
        <p:txBody>
          <a:bodyPr/>
          <a:lstStyle/>
          <a:p>
            <a:r>
              <a:t>2. Estetik </a:t>
            </a:r>
          </a:p>
          <a:p>
            <a:pPr lvl="1"/>
            <a:r>
              <a:t>Restorasyonun, konturlarının hastanın dişinin geri kalanıyla uyumlu olup olmadığını belirlemek için hastanın konuşmasına bakılması gerekir. Hastanın aynaya bakmasına izin verilmelidir, böylece hasta simantasyondan önce görünüş değişikliğini önerebilir.</a:t>
            </a: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İMANTASYON SAFHALARI"/>
          <p:cNvSpPr txBox="1">
            <a:spLocks noGrp="1"/>
          </p:cNvSpPr>
          <p:nvPr>
            <p:ph type="title"/>
          </p:nvPr>
        </p:nvSpPr>
        <p:spPr>
          <a:prstGeom prst="rect">
            <a:avLst/>
          </a:prstGeom>
        </p:spPr>
        <p:txBody>
          <a:bodyPr/>
          <a:lstStyle/>
          <a:p>
            <a:r>
              <a:t>SİMANTASYON SAFHALARI</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iman dairesel hareket ile karıştırılır"/>
          <p:cNvSpPr txBox="1">
            <a:spLocks noGrp="1"/>
          </p:cNvSpPr>
          <p:nvPr>
            <p:ph type="body" idx="1"/>
          </p:nvPr>
        </p:nvSpPr>
        <p:spPr>
          <a:xfrm>
            <a:off x="762000" y="5817947"/>
            <a:ext cx="11480800" cy="6362701"/>
          </a:xfrm>
          <a:prstGeom prst="rect">
            <a:avLst/>
          </a:prstGeom>
        </p:spPr>
        <p:txBody>
          <a:bodyPr/>
          <a:lstStyle>
            <a:lvl1pPr marL="0" indent="0" algn="ctr">
              <a:buSzTx/>
              <a:buNone/>
            </a:lvl1pPr>
          </a:lstStyle>
          <a:p>
            <a:r>
              <a:t>Siman dairesel hareket ile karıştırılır</a:t>
            </a:r>
          </a:p>
        </p:txBody>
      </p:sp>
      <p:pic>
        <p:nvPicPr>
          <p:cNvPr id="160" name="Görüntü" descr="Görüntü"/>
          <p:cNvPicPr>
            <a:picLocks noChangeAspect="1"/>
          </p:cNvPicPr>
          <p:nvPr/>
        </p:nvPicPr>
        <p:blipFill>
          <a:blip r:embed="rId2">
            <a:extLst/>
          </a:blip>
          <a:srcRect l="9209" t="11991" r="11004" b="19291"/>
          <a:stretch>
            <a:fillRect/>
          </a:stretch>
        </p:blipFill>
        <p:spPr>
          <a:xfrm>
            <a:off x="675084" y="759407"/>
            <a:ext cx="11654456" cy="7536047"/>
          </a:xfrm>
          <a:prstGeom prst="rect">
            <a:avLst/>
          </a:prstGeom>
          <a:ln w="12700">
            <a:miter lim="400000"/>
          </a:ln>
        </p:spPr>
      </p:pic>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Kronun iç duvarları spatül ya da fırça ucu ile ince siman katmanı ile kaplanır"/>
          <p:cNvSpPr txBox="1">
            <a:spLocks noGrp="1"/>
          </p:cNvSpPr>
          <p:nvPr>
            <p:ph type="body" idx="1"/>
          </p:nvPr>
        </p:nvSpPr>
        <p:spPr>
          <a:xfrm>
            <a:off x="762000" y="5742948"/>
            <a:ext cx="11480800" cy="6362701"/>
          </a:xfrm>
          <a:prstGeom prst="rect">
            <a:avLst/>
          </a:prstGeom>
        </p:spPr>
        <p:txBody>
          <a:bodyPr/>
          <a:lstStyle>
            <a:lvl1pPr marL="0" indent="0" algn="ctr">
              <a:buSzTx/>
              <a:buNone/>
            </a:lvl1pPr>
          </a:lstStyle>
          <a:p>
            <a:r>
              <a:t>Kronun iç duvarları spatül ya da fırça ucu ile ince siman katmanı ile kaplanır</a:t>
            </a:r>
          </a:p>
        </p:txBody>
      </p:sp>
      <p:pic>
        <p:nvPicPr>
          <p:cNvPr id="163" name="Görüntü" descr="Görüntü"/>
          <p:cNvPicPr>
            <a:picLocks noChangeAspect="1"/>
          </p:cNvPicPr>
          <p:nvPr/>
        </p:nvPicPr>
        <p:blipFill>
          <a:blip r:embed="rId2">
            <a:extLst/>
          </a:blip>
          <a:srcRect l="7644" t="11578" r="12434" b="25360"/>
          <a:stretch>
            <a:fillRect/>
          </a:stretch>
        </p:blipFill>
        <p:spPr>
          <a:xfrm>
            <a:off x="165100" y="754544"/>
            <a:ext cx="12674660" cy="7508458"/>
          </a:xfrm>
          <a:prstGeom prst="rect">
            <a:avLst/>
          </a:prstGeom>
          <a:ln w="12700">
            <a:miter lim="400000"/>
          </a:ln>
        </p:spPr>
      </p:pic>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Kron hazırlanmış dişe takılır"/>
          <p:cNvSpPr txBox="1">
            <a:spLocks noGrp="1"/>
          </p:cNvSpPr>
          <p:nvPr>
            <p:ph type="body" idx="1"/>
          </p:nvPr>
        </p:nvSpPr>
        <p:spPr>
          <a:xfrm>
            <a:off x="762000" y="5907946"/>
            <a:ext cx="11480800" cy="6362701"/>
          </a:xfrm>
          <a:prstGeom prst="rect">
            <a:avLst/>
          </a:prstGeom>
        </p:spPr>
        <p:txBody>
          <a:bodyPr/>
          <a:lstStyle>
            <a:lvl1pPr marL="0" indent="0" algn="ctr">
              <a:buSzTx/>
              <a:buNone/>
            </a:lvl1pPr>
          </a:lstStyle>
          <a:p>
            <a:r>
              <a:t>Kron hazırlanmış dişe takılır</a:t>
            </a:r>
          </a:p>
        </p:txBody>
      </p:sp>
      <p:pic>
        <p:nvPicPr>
          <p:cNvPr id="166" name="Görüntü" descr="Görüntü"/>
          <p:cNvPicPr>
            <a:picLocks noChangeAspect="1"/>
          </p:cNvPicPr>
          <p:nvPr/>
        </p:nvPicPr>
        <p:blipFill>
          <a:blip r:embed="rId2">
            <a:extLst/>
          </a:blip>
          <a:srcRect l="7585" t="19023" r="8501" b="19023"/>
          <a:stretch>
            <a:fillRect/>
          </a:stretch>
        </p:blipFill>
        <p:spPr>
          <a:xfrm>
            <a:off x="252812" y="527203"/>
            <a:ext cx="12499353" cy="6928452"/>
          </a:xfrm>
          <a:prstGeom prst="rect">
            <a:avLst/>
          </a:prstGeom>
          <a:ln w="12700">
            <a:miter lim="400000"/>
          </a:ln>
        </p:spPr>
      </p:pic>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Fazla siman alınır"/>
          <p:cNvSpPr txBox="1">
            <a:spLocks noGrp="1"/>
          </p:cNvSpPr>
          <p:nvPr>
            <p:ph type="body" idx="1"/>
          </p:nvPr>
        </p:nvSpPr>
        <p:spPr>
          <a:xfrm>
            <a:off x="762000" y="5937945"/>
            <a:ext cx="11480800" cy="6362701"/>
          </a:xfrm>
          <a:prstGeom prst="rect">
            <a:avLst/>
          </a:prstGeom>
        </p:spPr>
        <p:txBody>
          <a:bodyPr/>
          <a:lstStyle>
            <a:lvl1pPr marL="0" indent="0" algn="ctr">
              <a:buSzTx/>
              <a:buNone/>
            </a:lvl1pPr>
          </a:lstStyle>
          <a:p>
            <a:r>
              <a:t>Fazla siman alınır</a:t>
            </a:r>
          </a:p>
        </p:txBody>
      </p:sp>
      <p:pic>
        <p:nvPicPr>
          <p:cNvPr id="169" name="Görüntü" descr="Görüntü"/>
          <p:cNvPicPr>
            <a:picLocks noChangeAspect="1"/>
          </p:cNvPicPr>
          <p:nvPr/>
        </p:nvPicPr>
        <p:blipFill>
          <a:blip r:embed="rId2">
            <a:extLst/>
          </a:blip>
          <a:srcRect l="10223" t="11101" r="10223" b="20232"/>
          <a:stretch>
            <a:fillRect/>
          </a:stretch>
        </p:blipFill>
        <p:spPr>
          <a:xfrm>
            <a:off x="190500" y="600269"/>
            <a:ext cx="12623706" cy="8180672"/>
          </a:xfrm>
          <a:prstGeom prst="rect">
            <a:avLst/>
          </a:prstGeom>
          <a:ln w="12700">
            <a:miter lim="400000"/>
          </a:ln>
        </p:spPr>
      </p:pic>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roksimal kontaklar, fazla simanı kaldırmak ve dişler arasında uygun interproksimal boşluk sağlamak için diş ipi ile test edilir"/>
          <p:cNvSpPr txBox="1">
            <a:spLocks noGrp="1"/>
          </p:cNvSpPr>
          <p:nvPr>
            <p:ph type="body" idx="1"/>
          </p:nvPr>
        </p:nvSpPr>
        <p:spPr>
          <a:xfrm>
            <a:off x="762000" y="5427953"/>
            <a:ext cx="11480800" cy="6362701"/>
          </a:xfrm>
          <a:prstGeom prst="rect">
            <a:avLst/>
          </a:prstGeom>
        </p:spPr>
        <p:txBody>
          <a:bodyPr/>
          <a:lstStyle>
            <a:lvl1pPr marL="0" indent="0" algn="ctr">
              <a:buSzTx/>
              <a:buNone/>
            </a:lvl1pPr>
          </a:lstStyle>
          <a:p>
            <a:r>
              <a:t>Proksimal kontaklar, fazla simanı kaldırmak ve dişler arasında uygun interproksimal boşluk sağlamak için diş ipi ile test edilir</a:t>
            </a:r>
          </a:p>
        </p:txBody>
      </p:sp>
      <p:pic>
        <p:nvPicPr>
          <p:cNvPr id="172" name="Görüntü" descr="Görüntü"/>
          <p:cNvPicPr>
            <a:picLocks noChangeAspect="1"/>
          </p:cNvPicPr>
          <p:nvPr/>
        </p:nvPicPr>
        <p:blipFill>
          <a:blip r:embed="rId2">
            <a:extLst/>
          </a:blip>
          <a:srcRect l="8627" t="11339" r="8135" b="25650"/>
          <a:stretch>
            <a:fillRect/>
          </a:stretch>
        </p:blipFill>
        <p:spPr>
          <a:xfrm>
            <a:off x="256381" y="464743"/>
            <a:ext cx="12492195" cy="7099798"/>
          </a:xfrm>
          <a:prstGeom prst="rect">
            <a:avLst/>
          </a:prstGeom>
          <a:ln w="12700">
            <a:miter lim="400000"/>
          </a:ln>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aboratuar prosedürleri tamamlandığında restorasyon, son düzeltme ve simantasyondan önce hastanın ağzında değerlendirilmeye hazırdır."/>
          <p:cNvSpPr txBox="1">
            <a:spLocks noGrp="1"/>
          </p:cNvSpPr>
          <p:nvPr>
            <p:ph type="title"/>
          </p:nvPr>
        </p:nvSpPr>
        <p:spPr>
          <a:prstGeom prst="rect">
            <a:avLst/>
          </a:prstGeom>
        </p:spPr>
        <p:txBody>
          <a:bodyPr/>
          <a:lstStyle>
            <a:lvl1pPr marL="406400" indent="-406400" algn="l">
              <a:spcBef>
                <a:spcPts val="4200"/>
              </a:spcBef>
              <a:buSzPct val="75000"/>
              <a:buChar char="•"/>
              <a:defRPr sz="3400" b="0">
                <a:solidFill>
                  <a:srgbClr val="EBEBEB"/>
                </a:solidFill>
                <a:latin typeface="Helvetica Neue Medium"/>
                <a:ea typeface="Helvetica Neue Medium"/>
                <a:cs typeface="Helvetica Neue Medium"/>
                <a:sym typeface="Helvetica Neue Medium"/>
              </a:defRPr>
            </a:lvl1pPr>
          </a:lstStyle>
          <a:p>
            <a:r>
              <a:t>Laboratuar prosedürleri tamamlandığında restorasyon, son düzeltme ve simantasyondan önce hastanın ağzında değerlendirilmeye hazırdır. </a:t>
            </a:r>
          </a:p>
        </p:txBody>
      </p:sp>
      <p:sp>
        <p:nvSpPr>
          <p:cNvPr id="123" name="Kron veya köprü provası için önerilen sıra aşağıdaki gibidir:…"/>
          <p:cNvSpPr txBox="1">
            <a:spLocks noGrp="1"/>
          </p:cNvSpPr>
          <p:nvPr>
            <p:ph type="body" idx="1"/>
          </p:nvPr>
        </p:nvSpPr>
        <p:spPr>
          <a:prstGeom prst="rect">
            <a:avLst/>
          </a:prstGeom>
        </p:spPr>
        <p:txBody>
          <a:bodyPr/>
          <a:lstStyle/>
          <a:p>
            <a:pPr marL="398272" indent="-398272" defTabSz="572516">
              <a:spcBef>
                <a:spcPts val="4100"/>
              </a:spcBef>
              <a:defRPr sz="3332">
                <a:effectLst>
                  <a:outerShdw blurRad="49784" dist="24892" dir="5400000" rotWithShape="0">
                    <a:srgbClr val="000000"/>
                  </a:outerShdw>
                </a:effectLst>
              </a:defRPr>
            </a:pPr>
            <a:r>
              <a:t>Kron veya köprü provası için önerilen sıra aşağıdaki gibidir: </a:t>
            </a:r>
          </a:p>
          <a:p>
            <a:pPr marL="1244600" lvl="1" indent="-622300" defTabSz="572516">
              <a:spcBef>
                <a:spcPts val="4100"/>
              </a:spcBef>
              <a:buSzPct val="100000"/>
              <a:buAutoNum type="arabicPeriod"/>
              <a:defRPr sz="3332">
                <a:effectLst>
                  <a:outerShdw blurRad="49784" dist="24892" dir="5400000" rotWithShape="0">
                    <a:srgbClr val="000000"/>
                  </a:outerShdw>
                </a:effectLst>
              </a:defRPr>
            </a:pPr>
            <a:r>
              <a:t>Proksimal kontaklar. </a:t>
            </a:r>
          </a:p>
          <a:p>
            <a:pPr marL="1244600" lvl="1" indent="-622300" defTabSz="572516">
              <a:spcBef>
                <a:spcPts val="4100"/>
              </a:spcBef>
              <a:buSzPct val="100000"/>
              <a:buAutoNum type="arabicPeriod"/>
              <a:defRPr sz="3332">
                <a:effectLst>
                  <a:outerShdw blurRad="49784" dist="24892" dir="5400000" rotWithShape="0">
                    <a:srgbClr val="000000"/>
                  </a:outerShdw>
                </a:effectLst>
              </a:defRPr>
            </a:pPr>
            <a:r>
              <a:t>Marjinal bütünlük. </a:t>
            </a:r>
          </a:p>
          <a:p>
            <a:pPr marL="1244600" lvl="1" indent="-622300" defTabSz="572516">
              <a:spcBef>
                <a:spcPts val="4100"/>
              </a:spcBef>
              <a:buSzPct val="100000"/>
              <a:buAutoNum type="arabicPeriod"/>
              <a:defRPr sz="3332">
                <a:effectLst>
                  <a:outerShdw blurRad="49784" dist="24892" dir="5400000" rotWithShape="0">
                    <a:srgbClr val="000000"/>
                  </a:outerShdw>
                </a:effectLst>
              </a:defRPr>
            </a:pPr>
            <a:r>
              <a:t>Stabilite. </a:t>
            </a:r>
          </a:p>
          <a:p>
            <a:pPr marL="1244600" lvl="1" indent="-622300" defTabSz="572516">
              <a:spcBef>
                <a:spcPts val="4100"/>
              </a:spcBef>
              <a:buSzPct val="100000"/>
              <a:buAutoNum type="arabicPeriod"/>
              <a:defRPr sz="3332">
                <a:effectLst>
                  <a:outerShdw blurRad="49784" dist="24892" dir="5400000" rotWithShape="0">
                    <a:srgbClr val="000000"/>
                  </a:outerShdw>
                </a:effectLst>
              </a:defRPr>
            </a:pPr>
            <a:r>
              <a:t>Oklüzyon. </a:t>
            </a:r>
          </a:p>
          <a:p>
            <a:pPr marL="1244600" lvl="1" indent="-622300" defTabSz="572516">
              <a:spcBef>
                <a:spcPts val="4100"/>
              </a:spcBef>
              <a:buSzPct val="100000"/>
              <a:buAutoNum type="arabicPeriod"/>
              <a:defRPr sz="3332">
                <a:effectLst>
                  <a:outerShdw blurRad="49784" dist="24892" dir="5400000" rotWithShape="0">
                    <a:srgbClr val="000000"/>
                  </a:outerShdw>
                </a:effectLst>
              </a:defRPr>
            </a:pPr>
            <a:r>
              <a:t>Son düzeltme ve parlatma fırınlaması.</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1- Proksimal Temas:"/>
          <p:cNvSpPr txBox="1">
            <a:spLocks noGrp="1"/>
          </p:cNvSpPr>
          <p:nvPr>
            <p:ph type="title"/>
          </p:nvPr>
        </p:nvSpPr>
        <p:spPr>
          <a:prstGeom prst="rect">
            <a:avLst/>
          </a:prstGeom>
        </p:spPr>
        <p:txBody>
          <a:bodyPr/>
          <a:lstStyle/>
          <a:p>
            <a:r>
              <a:t>1- Proksimal Temas:</a:t>
            </a:r>
          </a:p>
        </p:txBody>
      </p:sp>
      <p:sp>
        <p:nvSpPr>
          <p:cNvPr id="126" name="Bir restorasyonun proksimal teması ne çok sıkı ne de çok hafif olmalıdır. Çok sıkı olmaları halinde, restorasyonun doğru oturmasını engeller, rahatsızlık yaratır ve hastanın diş ipi kullanmasını zorlaştırır. Çok hafif olan bir proksimal temas, dişeti için zararlı olan ve hastaya rahatsız edici olan gıda birikmesine izin verecektir.…"/>
          <p:cNvSpPr txBox="1">
            <a:spLocks noGrp="1"/>
          </p:cNvSpPr>
          <p:nvPr>
            <p:ph type="body" idx="1"/>
          </p:nvPr>
        </p:nvSpPr>
        <p:spPr>
          <a:xfrm>
            <a:off x="762000" y="1993006"/>
            <a:ext cx="11480800" cy="7519441"/>
          </a:xfrm>
          <a:prstGeom prst="rect">
            <a:avLst/>
          </a:prstGeom>
        </p:spPr>
        <p:txBody>
          <a:bodyPr/>
          <a:lstStyle/>
          <a:p>
            <a:pPr marL="386079" indent="-386079" defTabSz="554990">
              <a:spcBef>
                <a:spcPts val="3900"/>
              </a:spcBef>
              <a:defRPr sz="3230">
                <a:effectLst>
                  <a:outerShdw blurRad="48260" dist="24130" dir="5400000" rotWithShape="0">
                    <a:srgbClr val="000000"/>
                  </a:outerShdw>
                </a:effectLst>
              </a:defRPr>
            </a:pPr>
            <a:r>
              <a:t>Bir restorasyonun proksimal teması ne çok sıkı ne de çok hafif olmalıdır. Çok sıkı olmaları halinde, restorasyonun doğru oturmasını engeller, rahatsızlık yaratır ve hastanın diş ipi kullanmasını zorlaştırır. Çok hafif olan bir proksimal temas, dişeti için zararlı olan ve hastaya rahatsız edici olan gıda birikmesine izin verecektir. </a:t>
            </a:r>
          </a:p>
          <a:p>
            <a:pPr marL="386079" indent="-386079" defTabSz="554990">
              <a:spcBef>
                <a:spcPts val="3900"/>
              </a:spcBef>
              <a:defRPr sz="3230">
                <a:effectLst>
                  <a:outerShdw blurRad="48260" dist="24130" dir="5400000" rotWithShape="0">
                    <a:srgbClr val="000000"/>
                  </a:outerShdw>
                </a:effectLst>
              </a:defRPr>
            </a:pPr>
            <a:endParaRPr/>
          </a:p>
          <a:p>
            <a:pPr marL="386079" indent="-386079" defTabSz="554990">
              <a:spcBef>
                <a:spcPts val="3900"/>
              </a:spcBef>
              <a:defRPr sz="3230">
                <a:effectLst>
                  <a:outerShdw blurRad="48260" dist="24130" dir="5400000" rotWithShape="0">
                    <a:srgbClr val="000000"/>
                  </a:outerShdw>
                </a:effectLst>
              </a:defRPr>
            </a:pPr>
            <a:endParaRPr/>
          </a:p>
          <a:p>
            <a:pPr marL="0" indent="0" defTabSz="554990">
              <a:spcBef>
                <a:spcPts val="3900"/>
              </a:spcBef>
              <a:buSzTx/>
              <a:buNone/>
              <a:defRPr sz="1900">
                <a:effectLst>
                  <a:outerShdw blurRad="48260" dist="24130" dir="5400000" rotWithShape="0">
                    <a:srgbClr val="000000"/>
                  </a:outerShdw>
                </a:effectLst>
              </a:defRPr>
            </a:pPr>
            <a:endParaRPr/>
          </a:p>
          <a:p>
            <a:pPr marL="0" indent="0" defTabSz="554990">
              <a:spcBef>
                <a:spcPts val="3900"/>
              </a:spcBef>
              <a:buSzTx/>
              <a:buNone/>
              <a:defRPr sz="1900">
                <a:effectLst>
                  <a:outerShdw blurRad="48260" dist="24130" dir="5400000" rotWithShape="0">
                    <a:srgbClr val="000000"/>
                  </a:outerShdw>
                </a:effectLst>
              </a:defRPr>
            </a:pPr>
            <a:endParaRPr/>
          </a:p>
          <a:p>
            <a:pPr marL="0" indent="0" algn="ctr" defTabSz="554990">
              <a:spcBef>
                <a:spcPts val="3900"/>
              </a:spcBef>
              <a:buSzTx/>
              <a:buNone/>
              <a:defRPr sz="1900">
                <a:effectLst>
                  <a:outerShdw blurRad="48260" dist="24130" dir="5400000" rotWithShape="0">
                    <a:srgbClr val="000000"/>
                  </a:outerShdw>
                </a:effectLst>
              </a:defRPr>
            </a:pPr>
            <a:r>
              <a:t>Proksimal kontağın kontrol edilmesi</a:t>
            </a:r>
          </a:p>
        </p:txBody>
      </p:sp>
      <p:pic>
        <p:nvPicPr>
          <p:cNvPr id="127" name="Görüntü" descr="Görüntü"/>
          <p:cNvPicPr>
            <a:picLocks noChangeAspect="1"/>
          </p:cNvPicPr>
          <p:nvPr/>
        </p:nvPicPr>
        <p:blipFill>
          <a:blip r:embed="rId2">
            <a:extLst/>
          </a:blip>
          <a:srcRect l="57427" t="18973" r="147" b="24184"/>
          <a:stretch>
            <a:fillRect/>
          </a:stretch>
        </p:blipFill>
        <p:spPr>
          <a:xfrm>
            <a:off x="4637682" y="5223534"/>
            <a:ext cx="3729239" cy="3751367"/>
          </a:xfrm>
          <a:prstGeom prst="rect">
            <a:avLst/>
          </a:prstGeom>
          <a:ln w="12700">
            <a:miter lim="400000"/>
          </a:ln>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üm seramik veya metal seramik restorasyonlarının kırılmasını önlemek için, restorasyonun yerleştirilmesi ve test edilmesi ve sadece hafif kuvvetler uygulanması gereklidir.…"/>
          <p:cNvSpPr txBox="1">
            <a:spLocks noGrp="1"/>
          </p:cNvSpPr>
          <p:nvPr>
            <p:ph type="body" idx="1"/>
          </p:nvPr>
        </p:nvSpPr>
        <p:spPr>
          <a:xfrm>
            <a:off x="762000" y="977900"/>
            <a:ext cx="11480800" cy="7797800"/>
          </a:xfrm>
          <a:prstGeom prst="rect">
            <a:avLst/>
          </a:prstGeom>
        </p:spPr>
        <p:txBody>
          <a:bodyPr/>
          <a:lstStyle/>
          <a:p>
            <a:r>
              <a:t>Tüm seramik veya metal seramik restorasyonlarının kırılmasını önlemek için, restorasyonun yerleştirilmesi ve test edilmesi ve sadece hafif kuvvetler uygulanması gereklidir. </a:t>
            </a:r>
          </a:p>
          <a:p>
            <a:r>
              <a:t>Glazesiz porselende sıkı bir proksimal temas, silindirik bir taşla kolayca uyumlandırılır. Baz metalin sıkı proksimal teması mavi aşındırma kağıdı kullanılarak ayarlanır. Her iki proksimal kontakta çok sıkı hissedilirse, daha sıkı temas önce ayarlanmalıdır. Bazı zamanlarda bu, ikinci temastaki baskıyı azaltacak ve ayarlanması gereğini ortadan kaldıracaktır.</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Görüntü" descr="Görüntü"/>
          <p:cNvPicPr>
            <a:picLocks noChangeAspect="1"/>
          </p:cNvPicPr>
          <p:nvPr/>
        </p:nvPicPr>
        <p:blipFill>
          <a:blip r:embed="rId2">
            <a:extLst/>
          </a:blip>
          <a:srcRect l="6927" t="10497" r="68097" b="39047"/>
          <a:stretch>
            <a:fillRect/>
          </a:stretch>
        </p:blipFill>
        <p:spPr>
          <a:xfrm>
            <a:off x="814455" y="1848325"/>
            <a:ext cx="3814354" cy="5785366"/>
          </a:xfrm>
          <a:prstGeom prst="rect">
            <a:avLst/>
          </a:prstGeom>
          <a:ln w="12700">
            <a:miter lim="400000"/>
          </a:ln>
        </p:spPr>
      </p:pic>
      <p:pic>
        <p:nvPicPr>
          <p:cNvPr id="132" name="Görüntü" descr="Görüntü"/>
          <p:cNvPicPr>
            <a:picLocks noChangeAspect="1"/>
          </p:cNvPicPr>
          <p:nvPr/>
        </p:nvPicPr>
        <p:blipFill>
          <a:blip r:embed="rId2">
            <a:extLst/>
          </a:blip>
          <a:srcRect l="35854" t="13317" r="21140" b="48487"/>
          <a:stretch>
            <a:fillRect/>
          </a:stretch>
        </p:blipFill>
        <p:spPr>
          <a:xfrm>
            <a:off x="5467521" y="580978"/>
            <a:ext cx="6470726" cy="4314714"/>
          </a:xfrm>
          <a:prstGeom prst="rect">
            <a:avLst/>
          </a:prstGeom>
          <a:ln w="12700">
            <a:miter lim="400000"/>
          </a:ln>
        </p:spPr>
      </p:pic>
      <p:pic>
        <p:nvPicPr>
          <p:cNvPr id="133" name="Görüntü" descr="Görüntü"/>
          <p:cNvPicPr>
            <a:picLocks noChangeAspect="1"/>
          </p:cNvPicPr>
          <p:nvPr/>
        </p:nvPicPr>
        <p:blipFill>
          <a:blip r:embed="rId2">
            <a:extLst/>
          </a:blip>
          <a:srcRect l="35007" t="57810" r="23251" b="11776"/>
          <a:stretch>
            <a:fillRect/>
          </a:stretch>
        </p:blipFill>
        <p:spPr>
          <a:xfrm>
            <a:off x="5467521" y="5164743"/>
            <a:ext cx="6950064" cy="3801812"/>
          </a:xfrm>
          <a:prstGeom prst="rect">
            <a:avLst/>
          </a:prstGeom>
          <a:ln w="12700">
            <a:miter lim="400000"/>
          </a:ln>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2- Marjinal Adaptasyon"/>
          <p:cNvSpPr txBox="1">
            <a:spLocks noGrp="1"/>
          </p:cNvSpPr>
          <p:nvPr>
            <p:ph type="title"/>
          </p:nvPr>
        </p:nvSpPr>
        <p:spPr>
          <a:prstGeom prst="rect">
            <a:avLst/>
          </a:prstGeom>
        </p:spPr>
        <p:txBody>
          <a:bodyPr/>
          <a:lstStyle/>
          <a:p>
            <a:r>
              <a:t>2- Marjinal Adaptasyon </a:t>
            </a:r>
          </a:p>
        </p:txBody>
      </p:sp>
      <p:sp>
        <p:nvSpPr>
          <p:cNvPr id="136" name="Tamamlanmış restorasyon, iç yüzünü oklüzal yüzeye ya da diş preparasyonunun aksiyel duvarlarına fazla temas etmeden yerine oturmalıdır; diğer bir deyişle, en iyi uyum marjinlerde olmalıdır. Day üzerindeki restorasyon ile ağızda olanın arasında bir fark olmamalıdır. Proksimal kontaklar düzeltildikten sonra restorasyon oturtulur ve kenar boşlukları yakından incelenir. Kabul edilebilir kron kenarları, uzatılmış, çok kalın veya açık olarak uygulanmaz."/>
          <p:cNvSpPr txBox="1">
            <a:spLocks noGrp="1"/>
          </p:cNvSpPr>
          <p:nvPr>
            <p:ph type="body" idx="1"/>
          </p:nvPr>
        </p:nvSpPr>
        <p:spPr>
          <a:xfrm>
            <a:off x="762000" y="2419350"/>
            <a:ext cx="11480800" cy="6362700"/>
          </a:xfrm>
          <a:prstGeom prst="rect">
            <a:avLst/>
          </a:prstGeom>
        </p:spPr>
        <p:txBody>
          <a:bodyPr/>
          <a:lstStyle/>
          <a:p>
            <a:r>
              <a:t>Tamamlanmış restorasyon, iç yüzünü oklüzal yüzeye ya da diş preparasyonunun aksiyel duvarlarına fazla temas etmeden yerine oturmalıdır; diğer bir deyişle, en iyi uyum marjinlerde olmalıdır. Day üzerindeki restorasyon ile ağızda olanın arasında bir fark olmamalıdır. Proksimal kontaklar düzeltildikten sonra restorasyon oturtulur ve kenar boşlukları yakından incelenir. Kabul edilebilir kron kenarları, uzatılmış, çok kalın veya açık olarak uygulanmaz.</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Belirleme mumu veya boyayıcı aerosoller gibi iç temasları bulmak için kullanılabilecek çok sayıda malzeme vardır, bu malzemeler sadece girişim noktalarını değil, aynı zamanda gelecekteki siman  filminin kalınlığını ve konfigürasyonunu da belirtir. Bu genellikle restorasyonun oturmasına izin verir."/>
          <p:cNvSpPr txBox="1">
            <a:spLocks noGrp="1"/>
          </p:cNvSpPr>
          <p:nvPr>
            <p:ph type="body" idx="1"/>
          </p:nvPr>
        </p:nvSpPr>
        <p:spPr>
          <a:xfrm>
            <a:off x="762000" y="575118"/>
            <a:ext cx="11480800" cy="4885633"/>
          </a:xfrm>
          <a:prstGeom prst="rect">
            <a:avLst/>
          </a:prstGeom>
        </p:spPr>
        <p:txBody>
          <a:bodyPr/>
          <a:lstStyle/>
          <a:p>
            <a:r>
              <a:t>Belirleme mumu veya boyayıcı aerosoller gibi iç temasları bulmak için kullanılabilecek çok sayıda malzeme vardır, bu malzemeler sadece girişim noktalarını değil, aynı zamanda gelecekteki siman  filminin kalınlığını ve konfigürasyonunu da belirtir. Bu genellikle restorasyonun oturmasına izin verir.</a:t>
            </a:r>
          </a:p>
        </p:txBody>
      </p:sp>
      <p:pic>
        <p:nvPicPr>
          <p:cNvPr id="139" name="Görüntü" descr="Görüntü"/>
          <p:cNvPicPr>
            <a:picLocks noChangeAspect="1"/>
          </p:cNvPicPr>
          <p:nvPr/>
        </p:nvPicPr>
        <p:blipFill>
          <a:blip r:embed="rId2">
            <a:extLst/>
          </a:blip>
          <a:srcRect l="4089" t="42244" r="58565" b="23664"/>
          <a:stretch>
            <a:fillRect/>
          </a:stretch>
        </p:blipFill>
        <p:spPr>
          <a:xfrm>
            <a:off x="6737400" y="5355990"/>
            <a:ext cx="4486998" cy="3075218"/>
          </a:xfrm>
          <a:prstGeom prst="rect">
            <a:avLst/>
          </a:prstGeom>
          <a:ln w="12700">
            <a:miter lim="400000"/>
          </a:ln>
        </p:spPr>
      </p:pic>
      <p:pic>
        <p:nvPicPr>
          <p:cNvPr id="140" name="Görüntü" descr="Görüntü"/>
          <p:cNvPicPr>
            <a:picLocks noChangeAspect="1"/>
          </p:cNvPicPr>
          <p:nvPr/>
        </p:nvPicPr>
        <p:blipFill>
          <a:blip r:embed="rId2">
            <a:extLst/>
          </a:blip>
          <a:srcRect l="41098" t="42476" r="20058" b="24177"/>
          <a:stretch>
            <a:fillRect/>
          </a:stretch>
        </p:blipFill>
        <p:spPr>
          <a:xfrm>
            <a:off x="1250600" y="5380830"/>
            <a:ext cx="4596000" cy="2962305"/>
          </a:xfrm>
          <a:prstGeom prst="rect">
            <a:avLst/>
          </a:prstGeom>
          <a:ln w="12700">
            <a:miter lim="400000"/>
          </a:ln>
        </p:spPr>
      </p:pic>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3- Stabilite"/>
          <p:cNvSpPr txBox="1">
            <a:spLocks noGrp="1"/>
          </p:cNvSpPr>
          <p:nvPr>
            <p:ph type="title"/>
          </p:nvPr>
        </p:nvSpPr>
        <p:spPr>
          <a:prstGeom prst="rect">
            <a:avLst/>
          </a:prstGeom>
        </p:spPr>
        <p:txBody>
          <a:bodyPr/>
          <a:lstStyle/>
          <a:p>
            <a:r>
              <a:t>3- Stabilite</a:t>
            </a:r>
          </a:p>
        </p:txBody>
      </p:sp>
      <p:sp>
        <p:nvSpPr>
          <p:cNvPr id="143" name="Restorasyon daha sonra hazırlanan diş üzerinde stabilite açısından değerlendirilmelidir. Kuvvet uygulandığında sallanmamalı veya döndürülememelidir. Herhangi bir kararsızlık derecesi işlev sırasında başarısızlığa neden olabilir. Kararsızlık küçük bir pozitif nodülden kaynaklanıyorsa, bu genellikle düzeltilebilir; Bununla birlikte, eğer bozulmadan kaynaklanıyorsa, yeni bir döküm gereklidir."/>
          <p:cNvSpPr txBox="1">
            <a:spLocks noGrp="1"/>
          </p:cNvSpPr>
          <p:nvPr>
            <p:ph type="body" idx="1"/>
          </p:nvPr>
        </p:nvSpPr>
        <p:spPr>
          <a:xfrm>
            <a:off x="762000" y="1695450"/>
            <a:ext cx="11480800" cy="6362700"/>
          </a:xfrm>
          <a:prstGeom prst="rect">
            <a:avLst/>
          </a:prstGeom>
        </p:spPr>
        <p:txBody>
          <a:bodyPr/>
          <a:lstStyle/>
          <a:p>
            <a:r>
              <a:t>Restorasyon daha sonra hazırlanan diş üzerinde stabilite açısından değerlendirilmelidir. Kuvvet uygulandığında sallanmamalı veya döndürülememelidir. Herhangi bir kararsızlık derecesi işlev sırasında başarısızlığa neden olabilir. Kararsızlık küçük bir pozitif nodülden kaynaklanıyorsa, bu genellikle düzeltilebilir; Bununla birlikte, eğer bozulmadan kaynaklanıyorsa, yeni bir döküm gereklidir.</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4- Oklüzal Uyumlama"/>
          <p:cNvSpPr txBox="1">
            <a:spLocks noGrp="1"/>
          </p:cNvSpPr>
          <p:nvPr>
            <p:ph type="title"/>
          </p:nvPr>
        </p:nvSpPr>
        <p:spPr>
          <a:prstGeom prst="rect">
            <a:avLst/>
          </a:prstGeom>
        </p:spPr>
        <p:txBody>
          <a:bodyPr/>
          <a:lstStyle/>
          <a:p>
            <a:r>
              <a:t>4- Oklüzal Uyumlama </a:t>
            </a:r>
          </a:p>
        </p:txBody>
      </p:sp>
      <p:sp>
        <p:nvSpPr>
          <p:cNvPr id="146" name="Restorasyon yerleştirildikten ve marjin bütünlüğü ve stabilitesi kabul edilebildikten sonra, karşılıklı dişler ile oklüzal temas dikkatli bir şekilde kontrol edilir. İşaretleme şeridi veya bant, fazla temas yerini belirlemek için faydalıdır."/>
          <p:cNvSpPr txBox="1">
            <a:spLocks noGrp="1"/>
          </p:cNvSpPr>
          <p:nvPr>
            <p:ph type="body" idx="1"/>
          </p:nvPr>
        </p:nvSpPr>
        <p:spPr>
          <a:xfrm>
            <a:off x="762000" y="148034"/>
            <a:ext cx="11480800" cy="6362701"/>
          </a:xfrm>
          <a:prstGeom prst="rect">
            <a:avLst/>
          </a:prstGeom>
        </p:spPr>
        <p:txBody>
          <a:bodyPr/>
          <a:lstStyle/>
          <a:p>
            <a:r>
              <a:t>Restorasyon yerleştirildikten ve marjin bütünlüğü ve stabilitesi kabul edilebildikten sonra, karşılıklı dişler ile oklüzal temas dikkatli bir şekilde kontrol edilir. İşaretleme şeridi veya bant, fazla temas yerini belirlemek için faydalıdır.</a:t>
            </a:r>
          </a:p>
        </p:txBody>
      </p:sp>
      <p:pic>
        <p:nvPicPr>
          <p:cNvPr id="147" name="Görüntü" descr="Görüntü"/>
          <p:cNvPicPr>
            <a:picLocks noChangeAspect="1"/>
          </p:cNvPicPr>
          <p:nvPr/>
        </p:nvPicPr>
        <p:blipFill>
          <a:blip r:embed="rId2">
            <a:extLst/>
          </a:blip>
          <a:srcRect l="44312" t="20353" r="1566" b="48450"/>
          <a:stretch>
            <a:fillRect/>
          </a:stretch>
        </p:blipFill>
        <p:spPr>
          <a:xfrm>
            <a:off x="188178" y="5043464"/>
            <a:ext cx="6898138" cy="2985308"/>
          </a:xfrm>
          <a:prstGeom prst="rect">
            <a:avLst/>
          </a:prstGeom>
          <a:ln w="12700">
            <a:miter lim="400000"/>
          </a:ln>
        </p:spPr>
      </p:pic>
      <p:pic>
        <p:nvPicPr>
          <p:cNvPr id="148" name="Görüntü" descr="Görüntü"/>
          <p:cNvPicPr>
            <a:picLocks noChangeAspect="1"/>
          </p:cNvPicPr>
          <p:nvPr/>
        </p:nvPicPr>
        <p:blipFill>
          <a:blip r:embed="rId2">
            <a:extLst/>
          </a:blip>
          <a:srcRect l="48865" t="53669" r="3517" b="13827"/>
          <a:stretch>
            <a:fillRect/>
          </a:stretch>
        </p:blipFill>
        <p:spPr>
          <a:xfrm>
            <a:off x="6934665" y="6664128"/>
            <a:ext cx="6067505" cy="3109489"/>
          </a:xfrm>
          <a:prstGeom prst="rect">
            <a:avLst/>
          </a:prstGeom>
          <a:ln w="12700">
            <a:miter lim="400000"/>
          </a:ln>
        </p:spPr>
      </p:pic>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573</Words>
  <Application>Microsoft Macintosh PowerPoint</Application>
  <PresentationFormat>Custom</PresentationFormat>
  <Paragraphs>37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New_Template2</vt:lpstr>
      <vt:lpstr>SABİT BÖLÜMLÜ PROTEZLERDE KLİNİK ADAPTASYON</vt:lpstr>
      <vt:lpstr>Laboratuar prosedürleri tamamlandığında restorasyon, son düzeltme ve simantasyondan önce hastanın ağzında değerlendirilmeye hazırdır. </vt:lpstr>
      <vt:lpstr>1- Proksimal Temas:</vt:lpstr>
      <vt:lpstr>PowerPoint Presentation</vt:lpstr>
      <vt:lpstr>PowerPoint Presentation</vt:lpstr>
      <vt:lpstr>2- Marjinal Adaptasyon </vt:lpstr>
      <vt:lpstr>PowerPoint Presentation</vt:lpstr>
      <vt:lpstr>3- Stabilite</vt:lpstr>
      <vt:lpstr>4- Oklüzal Uyumlama </vt:lpstr>
      <vt:lpstr>PowerPoint Presentation</vt:lpstr>
      <vt:lpstr>son uyumlandırma</vt:lpstr>
      <vt:lpstr>PowerPoint Presentation</vt:lpstr>
      <vt:lpstr>SİMANTASYON SAFHALARI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SABİT BÖLÜMLÜ PROTEZLERDE KLİNİK ADAPTASYON</dc:title>
  <cp:lastModifiedBy>ddoztas d</cp:lastModifiedBy>
  <cp:revision>1</cp:revision>
  <dcterms:modified xsi:type="dcterms:W3CDTF">2018-11-12T07:06:34Z</dcterms:modified>
</cp:coreProperties>
</file>