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3">
              <a:alpha val="36000"/>
            </a:srgbClr>
          </a:solidFill>
        </a:fill>
      </a:tcStyle>
    </a:wholeTbl>
    <a:band2H>
      <a:tcTxStyle b="def" i="def"/>
      <a:tcStyle>
        <a:tcBdr/>
        <a:fill>
          <a:solidFill>
            <a:srgbClr val="676163">
              <a:alpha val="0"/>
            </a:srgbClr>
          </a:solidFill>
        </a:fill>
      </a:tcStyle>
    </a:band2H>
    <a:firstCol>
      <a:tcTxStyle b="off" i="off">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3">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ph type="sldImg"/>
          </p:nvPr>
        </p:nvSpPr>
        <p:spPr>
          <a:xfrm>
            <a:off x="1143000" y="685800"/>
            <a:ext cx="4572000" cy="3429000"/>
          </a:xfrm>
          <a:prstGeom prst="rect">
            <a:avLst/>
          </a:prstGeom>
        </p:spPr>
        <p:txBody>
          <a:bodyPr/>
          <a:lstStyle/>
          <a:p>
            <a:pPr/>
          </a:p>
        </p:txBody>
      </p:sp>
      <p:sp>
        <p:nvSpPr>
          <p:cNvPr id="123" name="Shape 12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850900" y="1270000"/>
            <a:ext cx="11303000" cy="3505200"/>
          </a:xfrm>
          <a:prstGeom prst="rect">
            <a:avLst/>
          </a:prstGeom>
        </p:spPr>
        <p:txBody>
          <a:bodyPr anchor="b"/>
          <a:lstStyle/>
          <a:p>
            <a:pPr/>
            <a:r>
              <a:t>Title Text</a:t>
            </a:r>
          </a:p>
        </p:txBody>
      </p:sp>
      <p:sp>
        <p:nvSpPr>
          <p:cNvPr id="12" name="Shape 12"/>
          <p:cNvSpPr/>
          <p:nvPr>
            <p:ph type="body" sz="quarter" idx="1"/>
          </p:nvPr>
        </p:nvSpPr>
        <p:spPr>
          <a:xfrm>
            <a:off x="850900" y="4864100"/>
            <a:ext cx="11303000" cy="1574800"/>
          </a:xfrm>
          <a:prstGeom prst="rect">
            <a:avLst/>
          </a:prstGeom>
        </p:spPr>
        <p:txBody>
          <a:bodyPr anchor="t"/>
          <a:lstStyle>
            <a:lvl1pPr marL="0" indent="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1pPr>
            <a:lvl2pPr marL="0" indent="2286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2pPr>
            <a:lvl3pPr marL="0" indent="4572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3pPr>
            <a:lvl4pPr marL="0" indent="6858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4pPr>
            <a:lvl5pPr marL="0" indent="9144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2" name="Shape 92"/>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solidFill>
                  <a:srgbClr val="73BFFF"/>
                </a:solidFill>
                <a:effectLst>
                  <a:outerShdw sx="100000" sy="100000" kx="0" ky="0" algn="b" rotWithShape="0" blurRad="38100" dist="36285" dir="2700000">
                    <a:srgbClr val="000000">
                      <a:alpha val="48000"/>
                    </a:srgbClr>
                  </a:outerShdw>
                </a:effectLst>
                <a:latin typeface="Helvetica Neue"/>
                <a:ea typeface="Helvetica Neue"/>
                <a:cs typeface="Helvetica Neue"/>
                <a:sym typeface="Helvetica Neue"/>
              </a:defRPr>
            </a:lvl1pPr>
          </a:lstStyle>
          <a:p>
            <a:pPr/>
            <a:r>
              <a:t>–Johnny Appleseed</a:t>
            </a:r>
          </a:p>
        </p:txBody>
      </p:sp>
      <p:sp>
        <p:nvSpPr>
          <p:cNvPr id="93" name="Shape 93"/>
          <p:cNvSpPr/>
          <p:nvPr>
            <p:ph type="body" sz="quarter" idx="14"/>
          </p:nvPr>
        </p:nvSpPr>
        <p:spPr>
          <a:xfrm>
            <a:off x="1270000" y="4267200"/>
            <a:ext cx="10464800" cy="647700"/>
          </a:xfrm>
          <a:prstGeom prst="rect">
            <a:avLst/>
          </a:prstGeom>
        </p:spPr>
        <p:txBody>
          <a:bodyPr>
            <a:spAutoFit/>
          </a:bodyPr>
          <a:lstStyle>
            <a:lvl1pPr marL="0" indent="0" algn="ctr">
              <a:spcBef>
                <a:spcPts val="0"/>
              </a:spcBef>
              <a:buSzTx/>
              <a:buNone/>
              <a:defRPr>
                <a:effectLst>
                  <a:outerShdw sx="100000" sy="100000" kx="0" ky="0" algn="b" rotWithShape="0" blurRad="38100" dist="54428" dir="2700000">
                    <a:srgbClr val="000000">
                      <a:alpha val="48000"/>
                    </a:srgbClr>
                  </a:outerShdw>
                </a:effectLst>
                <a:latin typeface="+mn-lt"/>
                <a:ea typeface="+mn-ea"/>
                <a:cs typeface="+mn-cs"/>
                <a:sym typeface="Helvetica Neue Light"/>
              </a:defRPr>
            </a:lvl1pPr>
          </a:lstStyle>
          <a:p>
            <a:pPr/>
            <a:r>
              <a:t>“Type a quote here.” </a:t>
            </a:r>
          </a:p>
        </p:txBody>
      </p:sp>
      <p:sp>
        <p:nvSpPr>
          <p:cNvPr id="94" name="Shape 94"/>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1" name="Shape 101"/>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2" name="Shape 10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9" name="Shape 109"/>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 name="Shape 116"/>
          <p:cNvSpPr/>
          <p:nvPr>
            <p:ph type="sldNum" sz="quarter" idx="2"/>
          </p:nvPr>
        </p:nvSpPr>
        <p:spPr>
          <a:xfrm>
            <a:off x="12536221" y="9309100"/>
            <a:ext cx="312015" cy="312343"/>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825500" y="914400"/>
            <a:ext cx="11341100" cy="57404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787400" y="6807200"/>
            <a:ext cx="11430000" cy="1219200"/>
          </a:xfrm>
          <a:prstGeom prst="rect">
            <a:avLst/>
          </a:prstGeom>
        </p:spPr>
        <p:txBody>
          <a:bodyPr anchor="b"/>
          <a:lstStyle/>
          <a:p>
            <a:pPr/>
            <a:r>
              <a:t>Title Text</a:t>
            </a:r>
          </a:p>
        </p:txBody>
      </p:sp>
      <p:sp>
        <p:nvSpPr>
          <p:cNvPr id="22" name="Shape 2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29" name="Shape 29"/>
          <p:cNvSpPr/>
          <p:nvPr>
            <p:ph type="title"/>
          </p:nvPr>
        </p:nvSpPr>
        <p:spPr>
          <a:xfrm>
            <a:off x="787400" y="3657600"/>
            <a:ext cx="11430000" cy="2438400"/>
          </a:xfrm>
          <a:prstGeom prst="rect">
            <a:avLst/>
          </a:prstGeom>
        </p:spPr>
        <p:txBody>
          <a:bodyPr/>
          <a:lstStyle/>
          <a:p>
            <a:pPr/>
            <a:r>
              <a:t>Title Text</a:t>
            </a:r>
          </a:p>
        </p:txBody>
      </p:sp>
      <p:sp>
        <p:nvSpPr>
          <p:cNvPr id="30" name="Shape 30"/>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7" name="Shape 37"/>
          <p:cNvSpPr/>
          <p:nvPr>
            <p:ph type="pic" sz="half" idx="13"/>
          </p:nvPr>
        </p:nvSpPr>
        <p:spPr>
          <a:xfrm>
            <a:off x="7200900" y="1257300"/>
            <a:ext cx="5016500" cy="7213600"/>
          </a:xfrm>
          <a:prstGeom prst="rect">
            <a:avLst/>
          </a:prstGeom>
          <a:ln w="9525">
            <a:round/>
          </a:ln>
        </p:spPr>
        <p:txBody>
          <a:bodyPr lIns="91439" tIns="45719" rIns="91439" bIns="45719" anchor="t">
            <a:noAutofit/>
          </a:bodyPr>
          <a:lstStyle/>
          <a:p>
            <a:pPr/>
          </a:p>
        </p:txBody>
      </p:sp>
      <p:sp>
        <p:nvSpPr>
          <p:cNvPr id="38" name="Shape 38"/>
          <p:cNvSpPr/>
          <p:nvPr>
            <p:ph type="title"/>
          </p:nvPr>
        </p:nvSpPr>
        <p:spPr>
          <a:xfrm>
            <a:off x="787400" y="1384300"/>
            <a:ext cx="5638800" cy="3505200"/>
          </a:xfrm>
          <a:prstGeom prst="rect">
            <a:avLst/>
          </a:prstGeom>
        </p:spPr>
        <p:txBody>
          <a:bodyPr anchor="b"/>
          <a:lstStyle/>
          <a:p>
            <a:pPr/>
            <a:r>
              <a:t>Title Text</a:t>
            </a:r>
          </a:p>
        </p:txBody>
      </p:sp>
      <p:sp>
        <p:nvSpPr>
          <p:cNvPr id="39" name="Shape 39"/>
          <p:cNvSpPr/>
          <p:nvPr>
            <p:ph type="body" sz="quarter" idx="1"/>
          </p:nvPr>
        </p:nvSpPr>
        <p:spPr>
          <a:xfrm>
            <a:off x="787400" y="4876800"/>
            <a:ext cx="5638800" cy="3759200"/>
          </a:xfrm>
          <a:prstGeom prst="rect">
            <a:avLst/>
          </a:prstGeom>
        </p:spPr>
        <p:txBody>
          <a:bodyPr anchor="t"/>
          <a:lstStyle>
            <a:lvl1pPr marL="0" indent="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1pPr>
            <a:lvl2pPr marL="0" indent="2286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2pPr>
            <a:lvl3pPr marL="0" indent="4572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3pPr>
            <a:lvl4pPr marL="0" indent="6858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4pPr>
            <a:lvl5pPr marL="0" indent="914400">
              <a:spcBef>
                <a:spcPts val="0"/>
              </a:spcBef>
              <a:buSzTx/>
              <a:buNone/>
              <a:defRPr sz="4200">
                <a:solidFill>
                  <a:srgbClr val="73BFFF"/>
                </a:solidFill>
                <a:effectLst>
                  <a:outerShdw sx="100000" sy="100000" kx="0" ky="0" algn="b" rotWithShape="0" blurRad="50800" dist="38100" dir="5400000">
                    <a:srgbClr val="000000"/>
                  </a:outerShdw>
                </a:effectLst>
                <a:latin typeface="+mn-lt"/>
                <a:ea typeface="+mn-ea"/>
                <a:cs typeface="+mn-cs"/>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a:r>
              <a:t>Title Text</a:t>
            </a:r>
          </a:p>
        </p:txBody>
      </p:sp>
      <p:sp>
        <p:nvSpPr>
          <p:cNvPr id="56" name="Shape 56"/>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7" name="Shape 57"/>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4" name="Shape 64"/>
          <p:cNvSpPr/>
          <p:nvPr>
            <p:ph type="pic" sz="half" idx="13"/>
          </p:nvPr>
        </p:nvSpPr>
        <p:spPr>
          <a:xfrm>
            <a:off x="7213600" y="2755900"/>
            <a:ext cx="5016500" cy="5715000"/>
          </a:xfrm>
          <a:prstGeom prst="rect">
            <a:avLst/>
          </a:prstGeom>
          <a:ln w="9525">
            <a:round/>
          </a:ln>
        </p:spPr>
        <p:txBody>
          <a:bodyPr lIns="91439" tIns="45719" rIns="91439" bIns="45719" anchor="t">
            <a:noAutofit/>
          </a:bodyPr>
          <a:lstStyle/>
          <a:p>
            <a:pPr/>
          </a:p>
        </p:txBody>
      </p:sp>
      <p:sp>
        <p:nvSpPr>
          <p:cNvPr id="65" name="Shape 65"/>
          <p:cNvSpPr/>
          <p:nvPr>
            <p:ph type="title"/>
          </p:nvPr>
        </p:nvSpPr>
        <p:spPr>
          <a:prstGeom prst="rect">
            <a:avLst/>
          </a:prstGeom>
        </p:spPr>
        <p:txBody>
          <a:bodyPr/>
          <a:lstStyle/>
          <a:p>
            <a:pPr/>
            <a:r>
              <a:t>Title Text</a:t>
            </a:r>
          </a:p>
        </p:txBody>
      </p:sp>
      <p:sp>
        <p:nvSpPr>
          <p:cNvPr id="66" name="Shape 66"/>
          <p:cNvSpPr/>
          <p:nvPr>
            <p:ph type="body" sz="half" idx="1"/>
          </p:nvPr>
        </p:nvSpPr>
        <p:spPr>
          <a:xfrm>
            <a:off x="787400" y="2768600"/>
            <a:ext cx="54229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7" name="Shape 67"/>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4" name="Shape 74"/>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2" name="Shape 82"/>
          <p:cNvSpPr/>
          <p:nvPr>
            <p:ph type="pic" sz="quarter" idx="13"/>
          </p:nvPr>
        </p:nvSpPr>
        <p:spPr>
          <a:xfrm>
            <a:off x="6858000" y="5105400"/>
            <a:ext cx="5321300" cy="3381384"/>
          </a:xfrm>
          <a:prstGeom prst="rect">
            <a:avLst/>
          </a:prstGeom>
          <a:ln w="9525">
            <a:round/>
          </a:ln>
        </p:spPr>
        <p:txBody>
          <a:bodyPr lIns="91439" tIns="45719" rIns="91439" bIns="45719" anchor="t">
            <a:noAutofit/>
          </a:bodyPr>
          <a:lstStyle/>
          <a:p>
            <a:pPr/>
          </a:p>
        </p:txBody>
      </p:sp>
      <p:sp>
        <p:nvSpPr>
          <p:cNvPr id="83" name="Shape 83"/>
          <p:cNvSpPr/>
          <p:nvPr>
            <p:ph type="pic" sz="quarter" idx="14"/>
          </p:nvPr>
        </p:nvSpPr>
        <p:spPr>
          <a:xfrm>
            <a:off x="6858000" y="1270000"/>
            <a:ext cx="5316292" cy="3378200"/>
          </a:xfrm>
          <a:prstGeom prst="rect">
            <a:avLst/>
          </a:prstGeom>
          <a:ln w="9525">
            <a:round/>
          </a:ln>
        </p:spPr>
        <p:txBody>
          <a:bodyPr lIns="91439" tIns="45719" rIns="91439" bIns="45719" anchor="t">
            <a:noAutofit/>
          </a:bodyPr>
          <a:lstStyle/>
          <a:p>
            <a:pPr/>
          </a:p>
        </p:txBody>
      </p:sp>
      <p:sp>
        <p:nvSpPr>
          <p:cNvPr id="84" name="Shape 84"/>
          <p:cNvSpPr/>
          <p:nvPr>
            <p:ph type="pic" sz="half" idx="15"/>
          </p:nvPr>
        </p:nvSpPr>
        <p:spPr>
          <a:xfrm>
            <a:off x="1143000" y="1244600"/>
            <a:ext cx="5219700" cy="7213600"/>
          </a:xfrm>
          <a:prstGeom prst="rect">
            <a:avLst/>
          </a:prstGeom>
          <a:ln w="9525">
            <a:round/>
          </a:ln>
        </p:spPr>
        <p:txBody>
          <a:bodyPr lIns="91439" tIns="45719" rIns="91439" bIns="45719" anchor="t">
            <a:noAutofit/>
          </a:bodyPr>
          <a:lstStyle/>
          <a:p>
            <a:pPr/>
          </a:p>
        </p:txBody>
      </p:sp>
      <p:sp>
        <p:nvSpPr>
          <p:cNvPr id="85" name="Shape 85"/>
          <p:cNvSpPr/>
          <p:nvPr>
            <p:ph type="sldNum" sz="quarter" idx="2"/>
          </p:nvPr>
        </p:nvSpPr>
        <p:spPr>
          <a:xfrm>
            <a:off x="12534899" y="9309100"/>
            <a:ext cx="312015" cy="312343"/>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371600"/>
            <a:ext cx="11430000" cy="701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12536220" y="9309100"/>
            <a:ext cx="312015" cy="312343"/>
          </a:xfrm>
          <a:prstGeom prst="rect">
            <a:avLst/>
          </a:prstGeom>
          <a:ln w="12700">
            <a:miter lim="400000"/>
          </a:ln>
        </p:spPr>
        <p:txBody>
          <a:bodyPr wrap="none" lIns="50800" tIns="50800" rIns="50800" bIns="50800">
            <a:spAutoFit/>
          </a:bodyPr>
          <a:lstStyle>
            <a:lvl1pPr algn="r">
              <a:defRPr b="1" sz="1400">
                <a:solidFill>
                  <a:srgbClr val="FFFFFF">
                    <a:alpha val="70000"/>
                  </a:srgbClr>
                </a:solidFill>
                <a:latin typeface="Helvetica Neue"/>
                <a:ea typeface="Helvetica Neue"/>
                <a:cs typeface="Helvetica Neue"/>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1pPr>
      <a:lvl2pPr marL="0" marR="0" indent="2286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2pPr>
      <a:lvl3pPr marL="0" marR="0" indent="4572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3pPr>
      <a:lvl4pPr marL="0" marR="0" indent="6858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4pPr>
      <a:lvl5pPr marL="0" marR="0" indent="9144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5pPr>
      <a:lvl6pPr marL="0" marR="0" indent="11430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6pPr>
      <a:lvl7pPr marL="0" marR="0" indent="13716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7pPr>
      <a:lvl8pPr marL="0" marR="0" indent="16002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8pPr>
      <a:lvl9pPr marL="0" marR="0" indent="1828800" algn="ctr" defTabSz="584200" rtl="0" latinLnBrk="0">
        <a:lnSpc>
          <a:spcPct val="100000"/>
        </a:lnSpc>
        <a:spcBef>
          <a:spcPts val="2400"/>
        </a:spcBef>
        <a:spcAft>
          <a:spcPts val="0"/>
        </a:spcAft>
        <a:buClrTx/>
        <a:buSzTx/>
        <a:buFontTx/>
        <a:buNone/>
        <a:tabLst/>
        <a:defRPr b="0" baseline="0" cap="none" i="0" spc="0" strike="noStrike" sz="5500" u="none">
          <a:ln>
            <a:noFill/>
          </a:ln>
          <a:solidFill>
            <a:srgbClr val="FFFFFF"/>
          </a:solidFill>
          <a:effectLst>
            <a:outerShdw sx="100000" sy="100000" kx="0" ky="0" algn="b" rotWithShape="0" blurRad="12700" dist="38100" dir="2700000">
              <a:srgbClr val="000000"/>
            </a:outerShdw>
          </a:effectLst>
          <a:uFillTx/>
          <a:latin typeface="+mj-lt"/>
          <a:ea typeface="+mj-ea"/>
          <a:cs typeface="+mj-cs"/>
          <a:sym typeface="Papyrus"/>
        </a:defRPr>
      </a:lvl9pPr>
    </p:titleStyle>
    <p:bodyStyle>
      <a:lvl1pPr marL="4445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1pPr>
      <a:lvl2pPr marL="8890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2pPr>
      <a:lvl3pPr marL="13335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3pPr>
      <a:lvl4pPr marL="17780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4pPr>
      <a:lvl5pPr marL="22225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5pPr>
      <a:lvl6pPr marL="26670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6pPr>
      <a:lvl7pPr marL="31115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7pPr>
      <a:lvl8pPr marL="35560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8pPr>
      <a:lvl9pPr marL="4000500" marR="0" indent="-444500" algn="l" defTabSz="584200" rtl="0" latinLnBrk="0">
        <a:lnSpc>
          <a:spcPct val="100000"/>
        </a:lnSpc>
        <a:spcBef>
          <a:spcPts val="24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12700" dist="25400" dir="2700000">
              <a:srgbClr val="000000"/>
            </a:outerShdw>
          </a:effectLst>
          <a:uFillTx/>
          <a:latin typeface="+mj-lt"/>
          <a:ea typeface="+mj-ea"/>
          <a:cs typeface="+mj-cs"/>
          <a:sym typeface="Papyrus"/>
        </a:defRPr>
      </a:lvl9pPr>
    </p:bodyStyle>
    <p:otherStyle>
      <a:lvl1pPr marL="0" marR="0" indent="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idx="4294967295"/>
          </p:nvPr>
        </p:nvSpPr>
        <p:spPr>
          <a:xfrm>
            <a:off x="912636" y="1097107"/>
            <a:ext cx="11179528" cy="3941997"/>
          </a:xfrm>
          <a:prstGeom prst="rect">
            <a:avLst/>
          </a:prstGeom>
        </p:spPr>
        <p:txBody>
          <a:bodyPr/>
          <a:lstStyle/>
          <a:p>
            <a:pPr defTabSz="578358">
              <a:spcBef>
                <a:spcPts val="2300"/>
              </a:spcBef>
              <a:defRPr sz="5445">
                <a:effectLst>
                  <a:outerShdw sx="100000" sy="100000" kx="0" ky="0" algn="b" rotWithShape="0" blurRad="12573" dist="37719" dir="2700000">
                    <a:srgbClr val="000000"/>
                  </a:outerShdw>
                </a:effectLst>
              </a:defRPr>
            </a:pPr>
            <a:r>
              <a:t>Dişhekimliği pratiğinde </a:t>
            </a:r>
          </a:p>
          <a:p>
            <a:pPr defTabSz="578358">
              <a:spcBef>
                <a:spcPts val="2300"/>
              </a:spcBef>
              <a:defRPr sz="5445">
                <a:effectLst>
                  <a:outerShdw sx="100000" sy="100000" kx="0" ky="0" algn="b" rotWithShape="0" blurRad="12573" dist="37719" dir="2700000">
                    <a:srgbClr val="000000"/>
                  </a:outerShdw>
                </a:effectLst>
              </a:defRPr>
            </a:pPr>
            <a:r>
              <a:t>diş teknisyeni </a:t>
            </a:r>
            <a:r>
              <a:t>ile İletişimde</a:t>
            </a:r>
            <a:r>
              <a:t> dikkat </a:t>
            </a:r>
          </a:p>
          <a:p>
            <a:pPr defTabSz="578358">
              <a:spcBef>
                <a:spcPts val="2300"/>
              </a:spcBef>
              <a:defRPr sz="5445">
                <a:effectLst>
                  <a:outerShdw sx="100000" sy="100000" kx="0" ky="0" algn="b" rotWithShape="0" blurRad="12573" dist="37719" dir="2700000">
                    <a:srgbClr val="000000"/>
                  </a:outerShdw>
                </a:effectLst>
              </a:defRPr>
            </a:pPr>
            <a:r>
              <a:t>edilecekler</a:t>
            </a:r>
          </a:p>
        </p:txBody>
      </p:sp>
      <p:sp>
        <p:nvSpPr>
          <p:cNvPr id="126" name="Shape 126"/>
          <p:cNvSpPr/>
          <p:nvPr>
            <p:ph type="body" sz="quarter" idx="4294967295"/>
          </p:nvPr>
        </p:nvSpPr>
        <p:spPr>
          <a:xfrm>
            <a:off x="1397000" y="7619296"/>
            <a:ext cx="11430000" cy="940505"/>
          </a:xfrm>
          <a:prstGeom prst="rect">
            <a:avLst/>
          </a:prstGeom>
        </p:spPr>
        <p:txBody>
          <a:bodyPr/>
          <a:lstStyle>
            <a:lvl1pPr marL="406400" indent="-406400">
              <a:buBlip>
                <a:blip r:embed="rId2"/>
              </a:buBlip>
            </a:lvl1pPr>
          </a:lstStyle>
          <a:p>
            <a:pPr/>
            <a:r>
              <a:t>Prof. Dr. D. Derya ÖZTAŞ</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idx="4294967295"/>
          </p:nvPr>
        </p:nvSpPr>
        <p:spPr>
          <a:prstGeom prst="rect">
            <a:avLst/>
          </a:prstGeom>
        </p:spPr>
        <p:txBody>
          <a:bodyPr/>
          <a:lstStyle/>
          <a:p>
            <a:pPr/>
            <a:r>
              <a:t>Nasıl renk seçimi yapılmalıdır ?</a:t>
            </a:r>
          </a:p>
        </p:txBody>
      </p:sp>
      <p:sp>
        <p:nvSpPr>
          <p:cNvPr id="154" name="Shape 154"/>
          <p:cNvSpPr/>
          <p:nvPr>
            <p:ph type="body" idx="4294967295"/>
          </p:nvPr>
        </p:nvSpPr>
        <p:spPr>
          <a:xfrm>
            <a:off x="787400" y="2768600"/>
            <a:ext cx="11430000" cy="5715000"/>
          </a:xfrm>
          <a:prstGeom prst="rect">
            <a:avLst/>
          </a:prstGeom>
        </p:spPr>
        <p:txBody>
          <a:bodyPr/>
          <a:lstStyle>
            <a:lvl1pPr marL="406400" indent="-406400">
              <a:buBlip>
                <a:blip r:embed="rId2"/>
              </a:buBlip>
            </a:lvl1pPr>
          </a:lstStyle>
          <a:p>
            <a:pPr/>
            <a:r>
              <a:t>Konu ile ilgili derste daha derin anlatılacaktır.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idx="4294967295"/>
          </p:nvPr>
        </p:nvSpPr>
        <p:spPr>
          <a:prstGeom prst="rect">
            <a:avLst/>
          </a:prstGeom>
        </p:spPr>
        <p:txBody>
          <a:bodyPr/>
          <a:lstStyle/>
          <a:p>
            <a:pPr/>
            <a:r>
              <a:t>Teknisyen formunda olması gerekenler:</a:t>
            </a:r>
          </a:p>
        </p:txBody>
      </p:sp>
      <p:sp>
        <p:nvSpPr>
          <p:cNvPr id="157" name="Shape 157"/>
          <p:cNvSpPr/>
          <p:nvPr>
            <p:ph type="body" idx="4294967295"/>
          </p:nvPr>
        </p:nvSpPr>
        <p:spPr>
          <a:xfrm>
            <a:off x="787400" y="2768600"/>
            <a:ext cx="11430000" cy="5715000"/>
          </a:xfrm>
          <a:prstGeom prst="rect">
            <a:avLst/>
          </a:prstGeom>
        </p:spPr>
        <p:txBody>
          <a:bodyPr/>
          <a:lstStyle/>
          <a:p>
            <a:pPr>
              <a:buBlip>
                <a:blip r:embed="rId2"/>
              </a:buBlip>
              <a:defRPr>
                <a:effectLst>
                  <a:outerShdw sx="100000" sy="100000" kx="0" ky="0" algn="b" rotWithShape="0" blurRad="50800" dist="19050" dir="54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droppedImage.png" descr="droppedImage.png"/>
          <p:cNvPicPr>
            <a:picLocks noChangeAspect="1"/>
          </p:cNvPicPr>
          <p:nvPr/>
        </p:nvPicPr>
        <p:blipFill>
          <a:blip r:embed="rId2">
            <a:extLst/>
          </a:blip>
          <a:stretch>
            <a:fillRect/>
          </a:stretch>
        </p:blipFill>
        <p:spPr>
          <a:xfrm>
            <a:off x="584840" y="692794"/>
            <a:ext cx="11835120" cy="83680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droppedImage.png" descr="droppedImage.png"/>
          <p:cNvPicPr>
            <a:picLocks noChangeAspect="1"/>
          </p:cNvPicPr>
          <p:nvPr/>
        </p:nvPicPr>
        <p:blipFill>
          <a:blip r:embed="rId2">
            <a:extLst/>
          </a:blip>
          <a:stretch>
            <a:fillRect/>
          </a:stretch>
        </p:blipFill>
        <p:spPr>
          <a:xfrm>
            <a:off x="622300" y="387350"/>
            <a:ext cx="11760201" cy="8978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droppedImage.png" descr="droppedImage.png"/>
          <p:cNvPicPr>
            <a:picLocks noChangeAspect="1"/>
          </p:cNvPicPr>
          <p:nvPr/>
        </p:nvPicPr>
        <p:blipFill>
          <a:blip r:embed="rId2">
            <a:extLst/>
          </a:blip>
          <a:stretch>
            <a:fillRect/>
          </a:stretch>
        </p:blipFill>
        <p:spPr>
          <a:xfrm>
            <a:off x="1445171" y="-107362"/>
            <a:ext cx="10231409" cy="98520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droppedImage.png" descr="droppedImage.png"/>
          <p:cNvPicPr>
            <a:picLocks noChangeAspect="1"/>
          </p:cNvPicPr>
          <p:nvPr/>
        </p:nvPicPr>
        <p:blipFill>
          <a:blip r:embed="rId2">
            <a:extLst/>
          </a:blip>
          <a:stretch>
            <a:fillRect/>
          </a:stretch>
        </p:blipFill>
        <p:spPr>
          <a:xfrm>
            <a:off x="341418" y="179234"/>
            <a:ext cx="12321964" cy="93951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droppedImage.png" descr="droppedImage.png"/>
          <p:cNvPicPr>
            <a:picLocks noChangeAspect="1"/>
          </p:cNvPicPr>
          <p:nvPr/>
        </p:nvPicPr>
        <p:blipFill>
          <a:blip r:embed="rId2">
            <a:extLst/>
          </a:blip>
          <a:stretch>
            <a:fillRect/>
          </a:stretch>
        </p:blipFill>
        <p:spPr>
          <a:xfrm>
            <a:off x="4271184" y="7223590"/>
            <a:ext cx="5053013" cy="2286001"/>
          </a:xfrm>
          <a:prstGeom prst="rect">
            <a:avLst/>
          </a:prstGeom>
          <a:ln w="12700">
            <a:miter lim="400000"/>
          </a:ln>
        </p:spPr>
      </p:pic>
      <p:sp>
        <p:nvSpPr>
          <p:cNvPr id="168" name="Shape 168"/>
          <p:cNvSpPr/>
          <p:nvPr>
            <p:ph type="title" idx="4294967295"/>
          </p:nvPr>
        </p:nvSpPr>
        <p:spPr>
          <a:xfrm>
            <a:off x="787400" y="254000"/>
            <a:ext cx="11430000" cy="1118597"/>
          </a:xfrm>
          <a:prstGeom prst="rect">
            <a:avLst/>
          </a:prstGeom>
        </p:spPr>
        <p:txBody>
          <a:bodyPr/>
          <a:lstStyle>
            <a:lvl1pPr defTabSz="549148">
              <a:spcBef>
                <a:spcPts val="2200"/>
              </a:spcBef>
              <a:defRPr sz="5170">
                <a:effectLst>
                  <a:outerShdw sx="100000" sy="100000" kx="0" ky="0" algn="b" rotWithShape="0" blurRad="11938" dist="35814" dir="2700000">
                    <a:srgbClr val="000000"/>
                  </a:outerShdw>
                </a:effectLst>
              </a:defRPr>
            </a:lvl1pPr>
          </a:lstStyle>
          <a:p>
            <a:pPr/>
            <a:r>
              <a:t>Fotograflar:</a:t>
            </a:r>
          </a:p>
        </p:txBody>
      </p:sp>
      <p:sp>
        <p:nvSpPr>
          <p:cNvPr id="169" name="Shape 169"/>
          <p:cNvSpPr/>
          <p:nvPr>
            <p:ph type="body" idx="4294967295"/>
          </p:nvPr>
        </p:nvSpPr>
        <p:spPr>
          <a:xfrm>
            <a:off x="937397" y="1065071"/>
            <a:ext cx="11430001" cy="6623542"/>
          </a:xfrm>
          <a:prstGeom prst="rect">
            <a:avLst/>
          </a:prstGeom>
        </p:spPr>
        <p:txBody>
          <a:bodyPr/>
          <a:lstStyle/>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Profesyonel bir kamera ile çekilmiş fotograflar eşsiz değere sahiptir.</a:t>
            </a:r>
          </a:p>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Fotoların 1:1 ya da 2:1 ölçülerinde olması tüm detayların teknisyen tarafından görülmesini sağlar.</a:t>
            </a:r>
          </a:p>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Değişik flaş ve ışık koşullarında ve değişik açılardan fotolar alınmalıdır.</a:t>
            </a:r>
          </a:p>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Fotolar içinde hastanın okluzyonunun da bulunması önemlidir. </a:t>
            </a:r>
          </a:p>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Bunun yanısıra, hastanın gülümserken ve konuşurken fotolarının çekilmesi, hatta videosunun çekilmesi de gerekebilir.</a:t>
            </a:r>
          </a:p>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Hastanın gülümserken, cepheden ve profilden görüntüleri ihtiyaçtır.</a:t>
            </a:r>
          </a:p>
          <a:p>
            <a:pPr marL="585216" indent="-585216" defTabSz="420624">
              <a:spcBef>
                <a:spcPts val="1700"/>
              </a:spcBef>
              <a:buBlip>
                <a:blip r:embed="rId3"/>
              </a:buBlip>
              <a:defRPr sz="2592">
                <a:effectLst>
                  <a:outerShdw sx="100000" sy="100000" kx="0" ky="0" algn="b" rotWithShape="0" blurRad="9144" dist="18288" dir="2700000">
                    <a:srgbClr val="000000"/>
                  </a:outerShdw>
                </a:effectLst>
              </a:defRPr>
            </a:pPr>
            <a:r>
              <a:t>Doğallığı bozmamak adına, hasta fark etmeden fotoları çekmekte önemlidir.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idx="4294967295"/>
          </p:nvPr>
        </p:nvSpPr>
        <p:spPr>
          <a:prstGeom prst="rect">
            <a:avLst/>
          </a:prstGeom>
        </p:spPr>
        <p:txBody>
          <a:bodyPr/>
          <a:lstStyle/>
          <a:p>
            <a:pPr/>
            <a:r>
              <a:t>Fotograflar:</a:t>
            </a:r>
          </a:p>
        </p:txBody>
      </p:sp>
      <p:sp>
        <p:nvSpPr>
          <p:cNvPr id="172" name="Shape 172"/>
          <p:cNvSpPr/>
          <p:nvPr>
            <p:ph type="body" idx="4294967295"/>
          </p:nvPr>
        </p:nvSpPr>
        <p:spPr>
          <a:xfrm>
            <a:off x="787400" y="2768600"/>
            <a:ext cx="11430000" cy="5715000"/>
          </a:xfrm>
          <a:prstGeom prst="rect">
            <a:avLst/>
          </a:prstGeom>
        </p:spPr>
        <p:txBody>
          <a:bodyPr/>
          <a:lstStyle>
            <a:lvl1pPr marL="406400" indent="-406400">
              <a:buBlip>
                <a:blip r:embed="rId2"/>
              </a:buBlip>
            </a:lvl1pPr>
          </a:lstStyle>
          <a:p>
            <a:pPr/>
            <a:r>
              <a:t>Provalar sırasında sadece protezin ya da duruma göre, hasta ağzında protezin fotolanması da, problemin belgelenmesi ve kolay düzeltilmesi için kullanılması gereken bir amaçtır.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prstGeom prst="rect">
            <a:avLst/>
          </a:prstGeom>
        </p:spPr>
        <p:txBody>
          <a:bodyPr/>
          <a:lstStyle/>
          <a:p>
            <a:pPr/>
            <a:r>
              <a:t>Modellerin önemi</a:t>
            </a:r>
          </a:p>
        </p:txBody>
      </p:sp>
      <p:sp>
        <p:nvSpPr>
          <p:cNvPr id="175" name="Shape 175"/>
          <p:cNvSpPr/>
          <p:nvPr>
            <p:ph type="body" idx="4294967295"/>
          </p:nvPr>
        </p:nvSpPr>
        <p:spPr>
          <a:xfrm>
            <a:off x="787400" y="2768600"/>
            <a:ext cx="11430000" cy="5715000"/>
          </a:xfrm>
          <a:prstGeom prst="rect">
            <a:avLst/>
          </a:prstGeom>
        </p:spPr>
        <p:txBody>
          <a:bodyPr/>
          <a:lstStyle/>
          <a:p>
            <a:pPr marL="406400" indent="-406400">
              <a:buBlip>
                <a:blip r:embed="rId2"/>
              </a:buBlip>
            </a:pPr>
            <a:r>
              <a:t>Hasta tedavisine başlanmadan önce alınmış ölçülerin, iyi bir sert alçı ile dökülmüş modelleri mutlak elde edilmelidir.</a:t>
            </a:r>
          </a:p>
          <a:p>
            <a:pPr marL="406400" indent="-406400">
              <a:buBlip>
                <a:blip r:embed="rId2"/>
              </a:buBlip>
            </a:pPr>
            <a:r>
              <a:t>Teknisyen bu modeller üzerinde, okluzyon değerlendirmesi, dişlerin pozisyonu, yumuşak dokunun konumu, diastemalar, yüzey morfolojisi, aşınmış yüzeyler hakkında bilgi sahibi olacaktır..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idx="4294967295"/>
          </p:nvPr>
        </p:nvSpPr>
        <p:spPr>
          <a:prstGeom prst="rect">
            <a:avLst/>
          </a:prstGeom>
        </p:spPr>
        <p:txBody>
          <a:bodyPr/>
          <a:lstStyle/>
          <a:p>
            <a:pPr/>
            <a:r>
              <a:t>Bilgisayarların yeri:</a:t>
            </a:r>
          </a:p>
        </p:txBody>
      </p:sp>
      <p:sp>
        <p:nvSpPr>
          <p:cNvPr id="178" name="Shape 178"/>
          <p:cNvSpPr/>
          <p:nvPr>
            <p:ph type="body" idx="4294967295"/>
          </p:nvPr>
        </p:nvSpPr>
        <p:spPr>
          <a:xfrm>
            <a:off x="787400" y="2768600"/>
            <a:ext cx="11430000" cy="5715000"/>
          </a:xfrm>
          <a:prstGeom prst="rect">
            <a:avLst/>
          </a:prstGeom>
        </p:spPr>
        <p:txBody>
          <a:bodyPr/>
          <a:lstStyle/>
          <a:p>
            <a:pPr marL="365759" indent="-365759" defTabSz="525779">
              <a:spcBef>
                <a:spcPts val="2100"/>
              </a:spcBef>
              <a:buBlip>
                <a:blip r:embed="rId2"/>
              </a:buBlip>
              <a:defRPr sz="3239">
                <a:effectLst>
                  <a:outerShdw sx="100000" sy="100000" kx="0" ky="0" algn="b" rotWithShape="0" blurRad="11430" dist="22860" dir="2700000">
                    <a:srgbClr val="000000"/>
                  </a:outerShdw>
                </a:effectLst>
              </a:defRPr>
            </a:pPr>
            <a:r>
              <a:t>Görüntülerin vakit kaybetmeden email ile ulaştırılması</a:t>
            </a:r>
          </a:p>
          <a:p>
            <a:pPr marL="365759" indent="-365759" defTabSz="525779">
              <a:spcBef>
                <a:spcPts val="2100"/>
              </a:spcBef>
              <a:buBlip>
                <a:blip r:embed="rId2"/>
              </a:buBlip>
              <a:defRPr sz="3239">
                <a:effectLst>
                  <a:outerShdw sx="100000" sy="100000" kx="0" ky="0" algn="b" rotWithShape="0" blurRad="11430" dist="22860" dir="2700000">
                    <a:srgbClr val="000000"/>
                  </a:outerShdw>
                </a:effectLst>
              </a:defRPr>
            </a:pPr>
            <a:r>
              <a:t>Hekim ile teknisyen arasında anlık verilmesi gereken kararlarda foto ya da çizimler üzerinden fikir yürütülebilmesi</a:t>
            </a:r>
          </a:p>
          <a:p>
            <a:pPr marL="365759" indent="-365759" defTabSz="525779">
              <a:spcBef>
                <a:spcPts val="2100"/>
              </a:spcBef>
              <a:buBlip>
                <a:blip r:embed="rId2"/>
              </a:buBlip>
              <a:defRPr sz="3239">
                <a:effectLst>
                  <a:outerShdw sx="100000" sy="100000" kx="0" ky="0" algn="b" rotWithShape="0" blurRad="11430" dist="22860" dir="2700000">
                    <a:srgbClr val="000000"/>
                  </a:outerShdw>
                </a:effectLst>
              </a:defRPr>
            </a:pPr>
            <a:r>
              <a:t>Renk ile ilgili kararsızlıklarda anlık kararlar verebilmek için</a:t>
            </a:r>
          </a:p>
          <a:p>
            <a:pPr marL="365759" indent="-365759" defTabSz="525779">
              <a:spcBef>
                <a:spcPts val="2100"/>
              </a:spcBef>
              <a:buBlip>
                <a:blip r:embed="rId2"/>
              </a:buBlip>
              <a:defRPr sz="3239">
                <a:effectLst>
                  <a:outerShdw sx="100000" sy="100000" kx="0" ky="0" algn="b" rotWithShape="0" blurRad="11430" dist="22860" dir="2700000">
                    <a:srgbClr val="000000"/>
                  </a:outerShdw>
                </a:effectLst>
              </a:defRPr>
            </a:pPr>
            <a:r>
              <a:t>Hasta görüntüleri ile ilgili arşiv oluşturulabilmesi</a:t>
            </a:r>
          </a:p>
          <a:p>
            <a:pPr marL="365759" indent="-365759" defTabSz="525779">
              <a:spcBef>
                <a:spcPts val="2100"/>
              </a:spcBef>
              <a:buBlip>
                <a:blip r:embed="rId2"/>
              </a:buBlip>
              <a:defRPr sz="3239">
                <a:effectLst>
                  <a:outerShdw sx="100000" sy="100000" kx="0" ky="0" algn="b" rotWithShape="0" blurRad="11430" dist="22860" dir="2700000">
                    <a:srgbClr val="000000"/>
                  </a:outerShdw>
                </a:effectLst>
              </a:defRPr>
            </a:pPr>
            <a:r>
              <a:t>Bilgisayar aracılığı ile kullanılabilecek ilave ekipmanın kullanılmasında (colorimetre, video kamera vs gibi)</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idx="4294967295"/>
          </p:nvPr>
        </p:nvSpPr>
        <p:spPr>
          <a:prstGeom prst="rect">
            <a:avLst/>
          </a:prstGeom>
        </p:spPr>
        <p:txBody>
          <a:bodyPr/>
          <a:lstStyle/>
          <a:p>
            <a:pPr/>
            <a:r>
              <a:t>Teknisyenin eğitim problemi</a:t>
            </a:r>
          </a:p>
        </p:txBody>
      </p:sp>
      <p:sp>
        <p:nvSpPr>
          <p:cNvPr id="129" name="Shape 129"/>
          <p:cNvSpPr/>
          <p:nvPr>
            <p:ph type="body" idx="4294967295"/>
          </p:nvPr>
        </p:nvSpPr>
        <p:spPr>
          <a:xfrm>
            <a:off x="787399" y="2753600"/>
            <a:ext cx="11430001" cy="5715001"/>
          </a:xfrm>
          <a:prstGeom prst="rect">
            <a:avLst/>
          </a:prstGeom>
        </p:spPr>
        <p:txBody>
          <a:bodyPr/>
          <a:lstStyle/>
          <a:p>
            <a:pPr marL="0" indent="0" algn="ctr" defTabSz="457200">
              <a:spcBef>
                <a:spcPts val="0"/>
              </a:spcBef>
              <a:buSzTx/>
              <a:buNone/>
              <a:defRPr sz="4100">
                <a:effectLst/>
              </a:defRPr>
            </a:pPr>
            <a:r>
              <a:t>Diş Protez Teknisyeni: Kanun hükümleri çerçevesinde diploma veya meslek belgesi</a:t>
            </a:r>
          </a:p>
          <a:p>
            <a:pPr marL="0" indent="0" algn="ctr" defTabSz="457200">
              <a:spcBef>
                <a:spcPts val="0"/>
              </a:spcBef>
              <a:buSzTx/>
              <a:buNone/>
              <a:defRPr sz="4100">
                <a:effectLst/>
              </a:defRPr>
            </a:pPr>
            <a:r>
              <a:t> alarak diş protez teknisyeni unvanını kullanmaya hak kazanmış diş protez teknisyenliği meslek mensuplarını ifade eder.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idx="4294967295"/>
          </p:nvPr>
        </p:nvSpPr>
        <p:spPr>
          <a:prstGeom prst="rect">
            <a:avLst/>
          </a:prstGeom>
        </p:spPr>
        <p:txBody>
          <a:bodyPr/>
          <a:lstStyle/>
          <a:p>
            <a:pPr/>
            <a:r>
              <a:t>Colorimetrelerin kullanımı:</a:t>
            </a:r>
          </a:p>
        </p:txBody>
      </p:sp>
      <p:sp>
        <p:nvSpPr>
          <p:cNvPr id="181" name="Shape 181"/>
          <p:cNvSpPr/>
          <p:nvPr>
            <p:ph type="body" idx="4294967295"/>
          </p:nvPr>
        </p:nvSpPr>
        <p:spPr>
          <a:xfrm>
            <a:off x="787400" y="2768600"/>
            <a:ext cx="11430000" cy="5715000"/>
          </a:xfrm>
          <a:prstGeom prst="rect">
            <a:avLst/>
          </a:prstGeom>
        </p:spPr>
        <p:txBody>
          <a:bodyPr/>
          <a:lstStyle/>
          <a:p>
            <a:pPr marL="406400" indent="-406400">
              <a:buBlip>
                <a:blip r:embed="rId2"/>
              </a:buBlip>
            </a:pPr>
            <a:r>
              <a:t>Colorimetre: Renk biliminin içinde kullanılan bir terim ve cihazlara verilen genel isimdir. </a:t>
            </a:r>
          </a:p>
          <a:p>
            <a:pPr marL="406400" indent="-406400">
              <a:buBlip>
                <a:blip r:embed="rId2"/>
              </a:buBlip>
            </a:pPr>
            <a:r>
              <a:t>Algılanan rengin, rakamsal değerlere dökülebilmesi ve evrensel şekilde algılanıp, tekrarlanabilmesi için geliştirilmeye çalışılan bir daldır.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droppedImage.png" descr="droppedImage.png"/>
          <p:cNvPicPr>
            <a:picLocks noChangeAspect="1"/>
          </p:cNvPicPr>
          <p:nvPr/>
        </p:nvPicPr>
        <p:blipFill>
          <a:blip r:embed="rId2">
            <a:extLst/>
          </a:blip>
          <a:stretch>
            <a:fillRect/>
          </a:stretch>
        </p:blipFill>
        <p:spPr>
          <a:xfrm>
            <a:off x="2159000" y="3143250"/>
            <a:ext cx="7627938" cy="3665538"/>
          </a:xfrm>
          <a:prstGeom prst="rect">
            <a:avLst/>
          </a:prstGeom>
          <a:ln w="12700">
            <a:miter lim="400000"/>
          </a:ln>
        </p:spPr>
      </p:pic>
      <p:sp>
        <p:nvSpPr>
          <p:cNvPr id="184" name="Shape 184"/>
          <p:cNvSpPr/>
          <p:nvPr>
            <p:ph type="title" idx="4294967295"/>
          </p:nvPr>
        </p:nvSpPr>
        <p:spPr>
          <a:prstGeom prst="rect">
            <a:avLst/>
          </a:prstGeom>
        </p:spPr>
        <p:txBody>
          <a:bodyPr/>
          <a:lstStyle/>
          <a:p>
            <a:pPr/>
            <a:r>
              <a:t>Colorimetrelerin kullanımı:</a:t>
            </a:r>
          </a:p>
        </p:txBody>
      </p:sp>
      <p:sp>
        <p:nvSpPr>
          <p:cNvPr id="185" name="Shape 185"/>
          <p:cNvSpPr/>
          <p:nvPr>
            <p:ph type="body" idx="4294967295"/>
          </p:nvPr>
        </p:nvSpPr>
        <p:spPr>
          <a:xfrm>
            <a:off x="787400" y="2768600"/>
            <a:ext cx="11430000" cy="5715000"/>
          </a:xfrm>
          <a:prstGeom prst="rect">
            <a:avLst/>
          </a:prstGeom>
        </p:spPr>
        <p:txBody>
          <a:bodyPr/>
          <a:lstStyle/>
          <a:p>
            <a:pPr>
              <a:buBlip>
                <a:blip r:embed="rId3"/>
              </a:buBlip>
              <a:defRPr>
                <a:effectLst>
                  <a:outerShdw sx="100000" sy="100000" kx="0" ky="0" algn="b" rotWithShape="0" blurRad="50800" dist="19050" dir="5400000">
                    <a:srgbClr val="000000"/>
                  </a:outerShdw>
                </a:effectLst>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idx="4294967295"/>
          </p:nvPr>
        </p:nvSpPr>
        <p:spPr>
          <a:prstGeom prst="rect">
            <a:avLst/>
          </a:prstGeom>
        </p:spPr>
        <p:txBody>
          <a:bodyPr/>
          <a:lstStyle/>
          <a:p>
            <a:pPr/>
            <a:r>
              <a:t>İletişim eksikliğinde hangi problemlerle karşılaşılır ?</a:t>
            </a:r>
          </a:p>
        </p:txBody>
      </p:sp>
      <p:sp>
        <p:nvSpPr>
          <p:cNvPr id="188" name="Shape 188"/>
          <p:cNvSpPr/>
          <p:nvPr>
            <p:ph type="body" idx="4294967295"/>
          </p:nvPr>
        </p:nvSpPr>
        <p:spPr>
          <a:xfrm>
            <a:off x="787400" y="2768600"/>
            <a:ext cx="11430000" cy="5715000"/>
          </a:xfrm>
          <a:prstGeom prst="rect">
            <a:avLst/>
          </a:prstGeom>
        </p:spPr>
        <p:txBody>
          <a:bodyPr/>
          <a:lstStyle/>
          <a:p>
            <a:pPr marL="406400" indent="-406400">
              <a:buBlip>
                <a:blip r:embed="rId2"/>
              </a:buBlip>
            </a:pPr>
            <a:r>
              <a:t>Hayal kırıklıkları diş uzunluğu, diş genişliği, diş boyutlarının kendi içinde orantısız olması ve okluzyon problemleridir. </a:t>
            </a:r>
          </a:p>
          <a:p>
            <a:pPr marL="406400" indent="-406400">
              <a:buBlip>
                <a:blip r:embed="rId2"/>
              </a:buBlip>
            </a:pPr>
            <a:r>
              <a:t>Bunun yanısıra, dikey boyut hataları, fonetik hatalar da sıkça görülebilir.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idx="4294967295"/>
          </p:nvPr>
        </p:nvSpPr>
        <p:spPr>
          <a:prstGeom prst="rect">
            <a:avLst/>
          </a:prstGeom>
        </p:spPr>
        <p:txBody>
          <a:bodyPr/>
          <a:lstStyle/>
          <a:p>
            <a:pPr/>
            <a:r>
              <a:t>Teknisyene gönderilmesi gereken veriler:</a:t>
            </a:r>
          </a:p>
        </p:txBody>
      </p:sp>
      <p:sp>
        <p:nvSpPr>
          <p:cNvPr id="191" name="Shape 191"/>
          <p:cNvSpPr/>
          <p:nvPr>
            <p:ph type="body" idx="4294967295"/>
          </p:nvPr>
        </p:nvSpPr>
        <p:spPr>
          <a:xfrm>
            <a:off x="249869" y="2768600"/>
            <a:ext cx="12367486" cy="6774769"/>
          </a:xfrm>
          <a:prstGeom prst="rect">
            <a:avLst/>
          </a:prstGeom>
        </p:spPr>
        <p:txBody>
          <a:bodyPr/>
          <a:lstStyle/>
          <a:p>
            <a:pPr marL="512063" indent="-512063" defTabSz="490727">
              <a:spcBef>
                <a:spcPts val="2000"/>
              </a:spcBef>
              <a:buBlip>
                <a:blip r:embed="rId2"/>
              </a:buBlip>
              <a:defRPr sz="3024">
                <a:effectLst>
                  <a:outerShdw sx="100000" sy="100000" kx="0" ky="0" algn="b" rotWithShape="0" blurRad="10668" dist="21336" dir="2700000">
                    <a:srgbClr val="000000"/>
                  </a:outerShdw>
                </a:effectLst>
              </a:defRPr>
            </a:pPr>
            <a:r>
              <a:t>Doğru okluzal ilişkide en azından oklüzöre alınmış çalışma modelleri</a:t>
            </a:r>
          </a:p>
          <a:p>
            <a:pPr marL="512063" indent="-512063" defTabSz="490727">
              <a:spcBef>
                <a:spcPts val="2000"/>
              </a:spcBef>
              <a:buBlip>
                <a:blip r:embed="rId2"/>
              </a:buBlip>
              <a:defRPr sz="3024">
                <a:effectLst>
                  <a:outerShdw sx="100000" sy="100000" kx="0" ky="0" algn="b" rotWithShape="0" blurRad="10668" dist="21336" dir="2700000">
                    <a:srgbClr val="000000"/>
                  </a:outerShdw>
                </a:effectLst>
              </a:defRPr>
            </a:pPr>
            <a:r>
              <a:t>Ağız içi ve dışı fotograf ve videolar</a:t>
            </a:r>
          </a:p>
          <a:p>
            <a:pPr marL="512063" indent="-512063" defTabSz="490727">
              <a:spcBef>
                <a:spcPts val="2000"/>
              </a:spcBef>
              <a:buBlip>
                <a:blip r:embed="rId2"/>
              </a:buBlip>
              <a:defRPr sz="3024">
                <a:effectLst>
                  <a:outerShdw sx="100000" sy="100000" kx="0" ky="0" algn="b" rotWithShape="0" blurRad="10668" dist="21336" dir="2700000">
                    <a:srgbClr val="000000"/>
                  </a:outerShdw>
                </a:effectLst>
              </a:defRPr>
            </a:pPr>
            <a:r>
              <a:t>Diş kesimi gerektiren ancak sonu öngörülemeyen vakalarda, modelde kesilen dişler üstüne yapılmış öncül mum ya da akrilik çalışmalar</a:t>
            </a:r>
          </a:p>
          <a:p>
            <a:pPr marL="512063" indent="-512063" defTabSz="490727">
              <a:spcBef>
                <a:spcPts val="2000"/>
              </a:spcBef>
              <a:buBlip>
                <a:blip r:embed="rId2"/>
              </a:buBlip>
              <a:defRPr sz="3024">
                <a:effectLst>
                  <a:outerShdw sx="100000" sy="100000" kx="0" ky="0" algn="b" rotWithShape="0" blurRad="10668" dist="21336" dir="2700000">
                    <a:srgbClr val="000000"/>
                  </a:outerShdw>
                </a:effectLst>
              </a:defRPr>
            </a:pPr>
            <a:r>
              <a:t>Renk seçimi ve diş üstünde uygun lokalizasyonu gösteren, ölçeklendirilmiş çizimler</a:t>
            </a:r>
          </a:p>
          <a:p>
            <a:pPr marL="512063" indent="-512063" defTabSz="490727">
              <a:spcBef>
                <a:spcPts val="2000"/>
              </a:spcBef>
              <a:buBlip>
                <a:blip r:embed="rId2"/>
              </a:buBlip>
              <a:defRPr sz="3024">
                <a:effectLst>
                  <a:outerShdw sx="100000" sy="100000" kx="0" ky="0" algn="b" rotWithShape="0" blurRad="10668" dist="21336" dir="2700000">
                    <a:srgbClr val="000000"/>
                  </a:outerShdw>
                </a:effectLst>
              </a:defRPr>
            </a:pPr>
            <a:r>
              <a:t>Isırma kayıtları</a:t>
            </a:r>
          </a:p>
          <a:p>
            <a:pPr marL="512063" indent="-512063" defTabSz="490727">
              <a:spcBef>
                <a:spcPts val="2000"/>
              </a:spcBef>
              <a:buBlip>
                <a:blip r:embed="rId2"/>
              </a:buBlip>
              <a:defRPr sz="3024">
                <a:effectLst>
                  <a:outerShdw sx="100000" sy="100000" kx="0" ky="0" algn="b" rotWithShape="0" blurRad="10668" dist="21336" dir="2700000">
                    <a:srgbClr val="000000"/>
                  </a:outerShdw>
                </a:effectLst>
              </a:defRPr>
            </a:pPr>
            <a:r>
              <a:t>El ile çizilmiş ve hastanın problemlerinin çözümüne yardımcı olabilecek hekim çizimleri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idx="4294967295"/>
          </p:nvPr>
        </p:nvSpPr>
        <p:spPr>
          <a:prstGeom prst="rect">
            <a:avLst/>
          </a:prstGeom>
        </p:spPr>
        <p:txBody>
          <a:bodyPr/>
          <a:lstStyle/>
          <a:p>
            <a:pPr/>
            <a:r>
              <a:t>Teknisyenin kültürel alt yapısı</a:t>
            </a:r>
          </a:p>
        </p:txBody>
      </p:sp>
      <p:sp>
        <p:nvSpPr>
          <p:cNvPr id="132" name="Shape 132"/>
          <p:cNvSpPr/>
          <p:nvPr>
            <p:ph type="body" idx="4294967295"/>
          </p:nvPr>
        </p:nvSpPr>
        <p:spPr>
          <a:xfrm>
            <a:off x="516642" y="2203882"/>
            <a:ext cx="12140204" cy="6791410"/>
          </a:xfrm>
          <a:prstGeom prst="rect">
            <a:avLst/>
          </a:prstGeom>
        </p:spPr>
        <p:txBody>
          <a:bodyPr/>
          <a:lstStyle/>
          <a:p>
            <a:pPr marL="0" indent="0" defTabSz="408940">
              <a:spcBef>
                <a:spcPts val="1600"/>
              </a:spcBef>
              <a:buSzTx/>
              <a:buNone/>
              <a:defRPr sz="2870">
                <a:effectLst>
                  <a:outerShdw sx="100000" sy="100000" kx="0" ky="0" algn="b" rotWithShape="0" blurRad="8890" dist="17780" dir="2700000">
                    <a:srgbClr val="000000"/>
                  </a:outerShdw>
                </a:effectLst>
              </a:defRPr>
            </a:pPr>
            <a:r>
              <a:t>- Temel bilimlere ilgi duyan, </a:t>
            </a:r>
          </a:p>
          <a:p>
            <a:pPr marL="0" indent="0" defTabSz="408940">
              <a:spcBef>
                <a:spcPts val="1600"/>
              </a:spcBef>
              <a:buSzTx/>
              <a:buNone/>
              <a:defRPr sz="2870">
                <a:effectLst>
                  <a:outerShdw sx="100000" sy="100000" kx="0" ky="0" algn="b" rotWithShape="0" blurRad="8890" dist="17780" dir="2700000">
                    <a:srgbClr val="000000"/>
                  </a:outerShdw>
                </a:effectLst>
              </a:defRPr>
            </a:pPr>
            <a:r>
              <a:t>- Şekil ve uzay ilişkilerini görebilme ve bunu elindeki malzemeye aktarabilme gücüne sahip,</a:t>
            </a:r>
          </a:p>
          <a:p>
            <a:pPr marL="0" indent="0" defTabSz="408940">
              <a:spcBef>
                <a:spcPts val="1600"/>
              </a:spcBef>
              <a:buSzTx/>
              <a:buNone/>
              <a:defRPr sz="2870">
                <a:effectLst>
                  <a:outerShdw sx="100000" sy="100000" kx="0" ky="0" algn="b" rotWithShape="0" blurRad="8890" dist="17780" dir="2700000">
                    <a:srgbClr val="000000"/>
                  </a:outerShdw>
                </a:effectLst>
              </a:defRPr>
            </a:pPr>
            <a:r>
              <a:t>- El ve parmak becerisi olan ve bu organları ile çalışmasına engel olacak özürü olmayan,</a:t>
            </a:r>
          </a:p>
          <a:p>
            <a:pPr marL="0" indent="0" defTabSz="408940">
              <a:spcBef>
                <a:spcPts val="1600"/>
              </a:spcBef>
              <a:buSzTx/>
              <a:buNone/>
              <a:defRPr sz="2870">
                <a:effectLst>
                  <a:outerShdw sx="100000" sy="100000" kx="0" ky="0" algn="b" rotWithShape="0" blurRad="8890" dist="17780" dir="2700000">
                    <a:srgbClr val="000000"/>
                  </a:outerShdw>
                </a:effectLst>
              </a:defRPr>
            </a:pPr>
            <a:r>
              <a:t>- Renkleri ayırd edebilen ve ayrıntılara dikkat eden,</a:t>
            </a:r>
          </a:p>
          <a:p>
            <a:pPr marL="0" indent="0" defTabSz="408940">
              <a:spcBef>
                <a:spcPts val="1600"/>
              </a:spcBef>
              <a:buSzTx/>
              <a:buNone/>
              <a:defRPr sz="2870">
                <a:effectLst>
                  <a:outerShdw sx="100000" sy="100000" kx="0" ky="0" algn="b" rotWithShape="0" blurRad="8890" dist="17780" dir="2700000">
                    <a:srgbClr val="000000"/>
                  </a:outerShdw>
                </a:effectLst>
              </a:defRPr>
            </a:pPr>
            <a:r>
              <a:t>- Estetik anlayış ve görüşü gelişmiş,</a:t>
            </a:r>
          </a:p>
          <a:p>
            <a:pPr marL="0" indent="0" defTabSz="408940">
              <a:spcBef>
                <a:spcPts val="1600"/>
              </a:spcBef>
              <a:buSzTx/>
              <a:buNone/>
              <a:defRPr sz="2870">
                <a:effectLst>
                  <a:outerShdw sx="100000" sy="100000" kx="0" ky="0" algn="b" rotWithShape="0" blurRad="8890" dist="17780" dir="2700000">
                    <a:srgbClr val="000000"/>
                  </a:outerShdw>
                </a:effectLst>
              </a:defRPr>
            </a:pPr>
            <a:r>
              <a:t>- Sorumluluk sahibi ve grup çalışmaları yapabilecek kimseler olmaları gerekir. Kimyasal madde ve toz alerjisi olanlar bu mesleği yaparken zorlanabilirler.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idx="4294967295"/>
          </p:nvPr>
        </p:nvSpPr>
        <p:spPr>
          <a:prstGeom prst="rect">
            <a:avLst/>
          </a:prstGeom>
        </p:spPr>
        <p:txBody>
          <a:bodyPr/>
          <a:lstStyle>
            <a:lvl1pPr defTabSz="391414">
              <a:spcBef>
                <a:spcPts val="1600"/>
              </a:spcBef>
              <a:defRPr sz="4288">
                <a:effectLst>
                  <a:outerShdw sx="100000" sy="100000" kx="0" ky="0" algn="b" rotWithShape="0" blurRad="8509" dist="25527" dir="2700000">
                    <a:srgbClr val="000000"/>
                  </a:outerShdw>
                </a:effectLst>
              </a:defRPr>
            </a:lvl1pPr>
          </a:lstStyle>
          <a:p>
            <a:pPr/>
            <a:r>
              <a:t>Teknisyen ve hekimin yapılacak restorasyon hakkında şu bilgileri ortak kavraması gerekir:</a:t>
            </a:r>
          </a:p>
        </p:txBody>
      </p:sp>
      <p:sp>
        <p:nvSpPr>
          <p:cNvPr id="135" name="Shape 135"/>
          <p:cNvSpPr/>
          <p:nvPr>
            <p:ph type="body" idx="4294967295"/>
          </p:nvPr>
        </p:nvSpPr>
        <p:spPr>
          <a:xfrm>
            <a:off x="787400" y="2768600"/>
            <a:ext cx="11430000" cy="5715000"/>
          </a:xfrm>
          <a:prstGeom prst="rect">
            <a:avLst/>
          </a:prstGeom>
        </p:spPr>
        <p:txBody>
          <a:bodyPr/>
          <a:lstStyle/>
          <a:p>
            <a:pPr marL="390143" indent="-390143" defTabSz="560831">
              <a:spcBef>
                <a:spcPts val="2300"/>
              </a:spcBef>
              <a:buBlip>
                <a:blip r:embed="rId2"/>
              </a:buBlip>
              <a:defRPr sz="3455">
                <a:effectLst>
                  <a:outerShdw sx="100000" sy="100000" kx="0" ky="0" algn="b" rotWithShape="0" blurRad="12192" dist="24384" dir="2700000">
                    <a:srgbClr val="000000"/>
                  </a:outerShdw>
                </a:effectLst>
              </a:defRPr>
            </a:pPr>
            <a:r>
              <a:t>Yapılacak restorasyonun tipi ve endikasyonları</a:t>
            </a:r>
          </a:p>
          <a:p>
            <a:pPr marL="390143" indent="-390143" defTabSz="560831">
              <a:spcBef>
                <a:spcPts val="2300"/>
              </a:spcBef>
              <a:buBlip>
                <a:blip r:embed="rId2"/>
              </a:buBlip>
              <a:defRPr sz="3455">
                <a:effectLst>
                  <a:outerShdw sx="100000" sy="100000" kx="0" ky="0" algn="b" rotWithShape="0" blurRad="12192" dist="24384" dir="2700000">
                    <a:srgbClr val="000000"/>
                  </a:outerShdw>
                </a:effectLst>
              </a:defRPr>
            </a:pPr>
            <a:r>
              <a:t>Planlanan restorasyonun yapılabilmesi için, hekimin ne tarz bir preperasyon yapmasının gerekli olduğu</a:t>
            </a:r>
          </a:p>
          <a:p>
            <a:pPr marL="390143" indent="-390143" defTabSz="560831">
              <a:spcBef>
                <a:spcPts val="2300"/>
              </a:spcBef>
              <a:buBlip>
                <a:blip r:embed="rId2"/>
              </a:buBlip>
              <a:defRPr sz="3455">
                <a:effectLst>
                  <a:outerShdw sx="100000" sy="100000" kx="0" ky="0" algn="b" rotWithShape="0" blurRad="12192" dist="24384" dir="2700000">
                    <a:srgbClr val="000000"/>
                  </a:outerShdw>
                </a:effectLst>
              </a:defRPr>
            </a:pPr>
            <a:r>
              <a:t>Yapılan restorasyonun estetik ve fonksiyonel sınırlarının bilinmesi</a:t>
            </a:r>
          </a:p>
          <a:p>
            <a:pPr marL="390143" indent="-390143" defTabSz="560831">
              <a:spcBef>
                <a:spcPts val="2300"/>
              </a:spcBef>
              <a:buBlip>
                <a:blip r:embed="rId2"/>
              </a:buBlip>
              <a:defRPr sz="3455">
                <a:effectLst>
                  <a:outerShdw sx="100000" sy="100000" kx="0" ky="0" algn="b" rotWithShape="0" blurRad="12192" dist="24384" dir="2700000">
                    <a:srgbClr val="000000"/>
                  </a:outerShdw>
                </a:effectLst>
              </a:defRPr>
            </a:pPr>
            <a:r>
              <a:t>Simantasyon işlemlerinin ve siman malzemesinin özelliklerinin bilinmesi</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idx="4294967295"/>
          </p:nvPr>
        </p:nvSpPr>
        <p:spPr>
          <a:prstGeom prst="rect">
            <a:avLst/>
          </a:prstGeom>
        </p:spPr>
        <p:txBody>
          <a:bodyPr/>
          <a:lstStyle/>
          <a:p>
            <a:pPr/>
            <a:r>
              <a:t>Teknisyenin çalıştığı ortam şartları ve size sunabilecekleri</a:t>
            </a:r>
          </a:p>
        </p:txBody>
      </p:sp>
      <p:sp>
        <p:nvSpPr>
          <p:cNvPr id="138" name="Shape 138"/>
          <p:cNvSpPr/>
          <p:nvPr>
            <p:ph type="body" idx="4294967295"/>
          </p:nvPr>
        </p:nvSpPr>
        <p:spPr>
          <a:xfrm>
            <a:off x="787400" y="2768600"/>
            <a:ext cx="11430000" cy="5715000"/>
          </a:xfrm>
          <a:prstGeom prst="rect">
            <a:avLst/>
          </a:prstGeom>
        </p:spPr>
        <p:txBody>
          <a:bodyPr/>
          <a:lstStyle>
            <a:lvl1pPr marL="0" indent="0" defTabSz="578358">
              <a:spcBef>
                <a:spcPts val="2300"/>
              </a:spcBef>
              <a:buSzTx/>
              <a:buNone/>
              <a:defRPr sz="3564">
                <a:effectLst>
                  <a:outerShdw sx="100000" sy="100000" kx="0" ky="0" algn="b" rotWithShape="0" blurRad="12573" dist="25146" dir="2700000">
                    <a:srgbClr val="000000"/>
                  </a:outerShdw>
                </a:effectLst>
              </a:defRPr>
            </a:lvl1pPr>
          </a:lstStyle>
          <a:p>
            <a:pPr/>
            <a:r>
              <a:t>Ağız ve diş sağlığı teknikerleri genellikle laboratuvar ortamlarında çalışırlar. Çalışırken birinci derecede malzeme ve aletlerle ilgilidirler, hastalarla doğrudan iletişimleri yoktur. Büyük ve gelişmiş laboratuvarlarda çok farklı sayıda bölüm ve bu bölümlerde çalışan birden fazla kişiler bulunmaktadır.. Bu farklı bölümlerde yapılan işe bağlı olarak çalışma ortamı aydınlatma, oturma ve havalandırma açısından değişiklikler göstermektedir.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idx="4294967295"/>
          </p:nvPr>
        </p:nvSpPr>
        <p:spPr>
          <a:xfrm>
            <a:off x="787400" y="373998"/>
            <a:ext cx="11430000" cy="2438401"/>
          </a:xfrm>
          <a:prstGeom prst="rect">
            <a:avLst/>
          </a:prstGeom>
        </p:spPr>
        <p:txBody>
          <a:bodyPr/>
          <a:lstStyle/>
          <a:p>
            <a:pPr/>
            <a:r>
              <a:t>Renk İ</a:t>
            </a:r>
            <a:r>
              <a:t>letiminde</a:t>
            </a:r>
            <a:r>
              <a:t> dikkat edilecekler</a:t>
            </a:r>
          </a:p>
        </p:txBody>
      </p:sp>
      <p:sp>
        <p:nvSpPr>
          <p:cNvPr id="141" name="Shape 141"/>
          <p:cNvSpPr/>
          <p:nvPr>
            <p:ph type="body" idx="4294967295"/>
          </p:nvPr>
        </p:nvSpPr>
        <p:spPr>
          <a:xfrm>
            <a:off x="787400" y="2768600"/>
            <a:ext cx="11430000" cy="5715000"/>
          </a:xfrm>
          <a:prstGeom prst="rect">
            <a:avLst/>
          </a:prstGeom>
        </p:spPr>
        <p:txBody>
          <a:bodyPr/>
          <a:lstStyle/>
          <a:p>
            <a:pPr marL="406400" indent="-406400">
              <a:buBlip>
                <a:blip r:embed="rId2"/>
              </a:buBlip>
            </a:pPr>
            <a:r>
              <a:t>Doğal ışık altında renk seçimi</a:t>
            </a:r>
          </a:p>
          <a:p>
            <a:pPr marL="406400" indent="-406400">
              <a:buBlip>
                <a:blip r:embed="rId2"/>
              </a:buBlip>
            </a:pPr>
            <a:r>
              <a:t>Dişler ıslak iken kayıt alınması</a:t>
            </a:r>
          </a:p>
          <a:p>
            <a:pPr marL="406400" indent="-406400">
              <a:buBlip>
                <a:blip r:embed="rId2"/>
              </a:buBlip>
            </a:pPr>
            <a:r>
              <a:t>Diş servikal, gövde ve kesici kenar olarak üçe bölünmeli ve her bölgenin rengi ayrıca alınıp bildirilmelidir.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idx="4294967295"/>
          </p:nvPr>
        </p:nvSpPr>
        <p:spPr>
          <a:prstGeom prst="rect">
            <a:avLst/>
          </a:prstGeom>
        </p:spPr>
        <p:txBody>
          <a:bodyPr/>
          <a:lstStyle/>
          <a:p>
            <a:pPr/>
            <a:r>
              <a:t>Renk dışındaki diğer özellikler için:</a:t>
            </a:r>
          </a:p>
        </p:txBody>
      </p:sp>
      <p:sp>
        <p:nvSpPr>
          <p:cNvPr id="144" name="Shape 144"/>
          <p:cNvSpPr/>
          <p:nvPr>
            <p:ph type="body" idx="4294967295"/>
          </p:nvPr>
        </p:nvSpPr>
        <p:spPr>
          <a:xfrm>
            <a:off x="787400" y="2768600"/>
            <a:ext cx="11430000" cy="5715000"/>
          </a:xfrm>
          <a:prstGeom prst="rect">
            <a:avLst/>
          </a:prstGeom>
        </p:spPr>
        <p:txBody>
          <a:bodyPr/>
          <a:lstStyle/>
          <a:p>
            <a:pPr marL="406400" indent="-406400">
              <a:buBlip>
                <a:blip r:embed="rId2"/>
              </a:buBlip>
            </a:pPr>
            <a:r>
              <a:t>Dişin yüzey özelliği tarif edilmeli, kurutulmuş bir diş yüzeyinin, sadece tek taraftan aydınlatılmış fotografı çekilmelidir.</a:t>
            </a:r>
          </a:p>
          <a:p>
            <a:pPr marL="406400" indent="-406400">
              <a:buBlip>
                <a:blip r:embed="rId2"/>
              </a:buBlip>
            </a:pPr>
            <a:r>
              <a:t>Hastanın yaşı ve karakteri göz önüne alınıp teknisyene iletilmelidir.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droppedImage.png" descr="droppedImage.png"/>
          <p:cNvPicPr>
            <a:picLocks noChangeAspect="1"/>
          </p:cNvPicPr>
          <p:nvPr/>
        </p:nvPicPr>
        <p:blipFill>
          <a:blip r:embed="rId2">
            <a:extLst/>
          </a:blip>
          <a:stretch>
            <a:fillRect/>
          </a:stretch>
        </p:blipFill>
        <p:spPr>
          <a:xfrm>
            <a:off x="2882900" y="4648200"/>
            <a:ext cx="6286500" cy="4446588"/>
          </a:xfrm>
          <a:prstGeom prst="rect">
            <a:avLst/>
          </a:prstGeom>
          <a:ln w="12700">
            <a:miter lim="400000"/>
          </a:ln>
        </p:spPr>
      </p:pic>
      <p:sp>
        <p:nvSpPr>
          <p:cNvPr id="147" name="Shape 147"/>
          <p:cNvSpPr/>
          <p:nvPr>
            <p:ph type="title" idx="4294967295"/>
          </p:nvPr>
        </p:nvSpPr>
        <p:spPr>
          <a:prstGeom prst="rect">
            <a:avLst/>
          </a:prstGeom>
        </p:spPr>
        <p:txBody>
          <a:bodyPr/>
          <a:lstStyle/>
          <a:p>
            <a:pPr/>
            <a:r>
              <a:t>Renk dışındaki diğer özellikler için:</a:t>
            </a:r>
          </a:p>
        </p:txBody>
      </p:sp>
      <p:sp>
        <p:nvSpPr>
          <p:cNvPr id="148" name="Shape 148"/>
          <p:cNvSpPr/>
          <p:nvPr>
            <p:ph type="body" sz="half" idx="4294967295"/>
          </p:nvPr>
        </p:nvSpPr>
        <p:spPr>
          <a:xfrm>
            <a:off x="787400" y="2108610"/>
            <a:ext cx="11430000" cy="2438401"/>
          </a:xfrm>
          <a:prstGeom prst="rect">
            <a:avLst/>
          </a:prstGeom>
        </p:spPr>
        <p:txBody>
          <a:bodyPr/>
          <a:lstStyle>
            <a:lvl1pPr marL="406400" indent="-406400">
              <a:buBlip>
                <a:blip r:embed="rId3"/>
              </a:buBlip>
            </a:lvl1pPr>
          </a:lstStyle>
          <a:p>
            <a:pPr/>
            <a:r>
              <a:t>Kesici kenar şeffaflığının dişin hangi bölgesinden başlandığı ya mm. olarak ölçülmeli ya da orantısı doğru hazırlanmış bir çizim üzerinde gösterilmelidir.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idx="4294967295"/>
          </p:nvPr>
        </p:nvSpPr>
        <p:spPr>
          <a:prstGeom prst="rect">
            <a:avLst/>
          </a:prstGeom>
        </p:spPr>
        <p:txBody>
          <a:bodyPr/>
          <a:lstStyle/>
          <a:p>
            <a:pPr/>
            <a:r>
              <a:t>Renk skalalarının dezavantajı</a:t>
            </a:r>
          </a:p>
        </p:txBody>
      </p:sp>
      <p:sp>
        <p:nvSpPr>
          <p:cNvPr id="151" name="Shape 151"/>
          <p:cNvSpPr/>
          <p:nvPr>
            <p:ph type="body" idx="4294967295"/>
          </p:nvPr>
        </p:nvSpPr>
        <p:spPr>
          <a:xfrm>
            <a:off x="521271" y="2095778"/>
            <a:ext cx="12198504" cy="7403061"/>
          </a:xfrm>
          <a:prstGeom prst="rect">
            <a:avLst/>
          </a:prstGeom>
        </p:spPr>
        <p:txBody>
          <a:bodyPr/>
          <a:lstStyle/>
          <a:p>
            <a:pPr marL="423236" indent="-423236" defTabSz="473201">
              <a:spcBef>
                <a:spcPts val="1900"/>
              </a:spcBef>
              <a:buBlip>
                <a:blip r:embed="rId2"/>
              </a:buBlip>
              <a:defRPr sz="2916">
                <a:effectLst>
                  <a:outerShdw sx="100000" sy="100000" kx="0" ky="0" algn="b" rotWithShape="0" blurRad="10287" dist="20574" dir="2700000">
                    <a:srgbClr val="000000"/>
                  </a:outerShdw>
                </a:effectLst>
              </a:defRPr>
            </a:pPr>
            <a:r>
              <a:t>Porselen yapılar renk örneği alınan skalalar ile hem malzeme hem de kalınlık yönünden uyuşmazlar. Ayrıca altlarında metal bir altyapı yoktur. </a:t>
            </a:r>
          </a:p>
          <a:p>
            <a:pPr marL="423236" indent="-423236" defTabSz="473201">
              <a:spcBef>
                <a:spcPts val="1900"/>
              </a:spcBef>
              <a:buBlip>
                <a:blip r:embed="rId2"/>
              </a:buBlip>
              <a:defRPr sz="2916">
                <a:effectLst>
                  <a:outerShdw sx="100000" sy="100000" kx="0" ky="0" algn="b" rotWithShape="0" blurRad="10287" dist="20574" dir="2700000">
                    <a:srgbClr val="000000"/>
                  </a:outerShdw>
                </a:effectLst>
              </a:defRPr>
            </a:pPr>
            <a:r>
              <a:t>Porselen üreticilerinin ürettiği değişik lot numaralarında üretime bağlı renk farklılıkları ortaya çıkmaktadır.</a:t>
            </a:r>
          </a:p>
          <a:p>
            <a:pPr marL="423236" indent="-423236" defTabSz="473201">
              <a:spcBef>
                <a:spcPts val="1900"/>
              </a:spcBef>
              <a:buBlip>
                <a:blip r:embed="rId2"/>
              </a:buBlip>
              <a:defRPr sz="2916">
                <a:effectLst>
                  <a:outerShdw sx="100000" sy="100000" kx="0" ky="0" algn="b" rotWithShape="0" blurRad="10287" dist="20574" dir="2700000">
                    <a:srgbClr val="000000"/>
                  </a:outerShdw>
                </a:effectLst>
              </a:defRPr>
            </a:pPr>
            <a:r>
              <a:t>Tüm skalalar, gerçekte var olan floresans özellikli porselenden yapılmamıştır ya da o özelliği veremezler. Bu yüzden final renk hakkında bilgi sahibi olmak zordur.</a:t>
            </a:r>
          </a:p>
          <a:p>
            <a:pPr marL="423236" indent="-423236" defTabSz="473201">
              <a:spcBef>
                <a:spcPts val="1900"/>
              </a:spcBef>
              <a:buBlip>
                <a:blip r:embed="rId2"/>
              </a:buBlip>
              <a:defRPr sz="2916">
                <a:effectLst>
                  <a:outerShdw sx="100000" sy="100000" kx="0" ky="0" algn="b" rotWithShape="0" blurRad="10287" dist="20574" dir="2700000">
                    <a:srgbClr val="000000"/>
                  </a:outerShdw>
                </a:effectLst>
              </a:defRPr>
            </a:pPr>
            <a:r>
              <a:t>Renk skalasında kullanılan porselenlerin sıkıştırılması normal uygulamadan farklıdır.</a:t>
            </a:r>
          </a:p>
          <a:p>
            <a:pPr marL="423236" indent="-423236" defTabSz="473201">
              <a:spcBef>
                <a:spcPts val="1900"/>
              </a:spcBef>
              <a:buBlip>
                <a:blip r:embed="rId2"/>
              </a:buBlip>
              <a:defRPr sz="2916">
                <a:effectLst>
                  <a:outerShdw sx="100000" sy="100000" kx="0" ky="0" algn="b" rotWithShape="0" blurRad="10287" dist="20574" dir="2700000">
                    <a:srgbClr val="000000"/>
                  </a:outerShdw>
                </a:effectLst>
              </a:defRPr>
            </a:pPr>
            <a:r>
              <a:t>Renk skalaları, aynı ısıda ve aynı sayıda pişirmeye uğrarlar oysa gerçek hayatta fırınlama adedi ihtiyaca göre değişir.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Papyrus"/>
        <a:ea typeface="Papyrus"/>
        <a:cs typeface="Papyrus"/>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Papyrus"/>
        <a:ea typeface="Papyrus"/>
        <a:cs typeface="Papyrus"/>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