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4" r:id="rId7"/>
    <p:sldId id="266" r:id="rId8"/>
    <p:sldId id="265" r:id="rId9"/>
    <p:sldId id="267" r:id="rId10"/>
    <p:sldId id="270" r:id="rId11"/>
    <p:sldId id="271" r:id="rId12"/>
    <p:sldId id="272" r:id="rId13"/>
    <p:sldId id="273" r:id="rId14"/>
    <p:sldId id="274" r:id="rId15"/>
    <p:sldId id="277" r:id="rId16"/>
    <p:sldId id="278" r:id="rId17"/>
    <p:sldId id="280" r:id="rId18"/>
    <p:sldId id="282" r:id="rId19"/>
    <p:sldId id="285" r:id="rId20"/>
    <p:sldId id="286" r:id="rId21"/>
    <p:sldId id="287" r:id="rId22"/>
    <p:sldId id="284" r:id="rId23"/>
    <p:sldId id="288" r:id="rId24"/>
    <p:sldId id="290" r:id="rId25"/>
    <p:sldId id="291" r:id="rId26"/>
    <p:sldId id="295" r:id="rId2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8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30.01.2020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79512" y="1268760"/>
            <a:ext cx="8496944" cy="182880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FFC000"/>
                </a:solidFill>
                <a:latin typeface="Comic Sans MS" pitchFamily="66" charset="0"/>
              </a:rPr>
              <a:t>KARBONHİDRAT METABOLİZMASI</a:t>
            </a:r>
            <a:endParaRPr lang="tr-TR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89304" y="3717032"/>
            <a:ext cx="7854696" cy="864096"/>
          </a:xfrm>
        </p:spPr>
        <p:txBody>
          <a:bodyPr>
            <a:noAutofit/>
          </a:bodyPr>
          <a:lstStyle/>
          <a:p>
            <a:r>
              <a:rPr lang="tr-TR" sz="2400" b="1" dirty="0" err="1" smtClean="0">
                <a:solidFill>
                  <a:srgbClr val="FF6600"/>
                </a:solidFill>
                <a:latin typeface="Comic Sans MS" pitchFamily="66" charset="0"/>
              </a:rPr>
              <a:t>Prof.Dr</a:t>
            </a:r>
            <a:r>
              <a:rPr lang="tr-TR" sz="2400" b="1" dirty="0" smtClean="0">
                <a:solidFill>
                  <a:srgbClr val="FF6600"/>
                </a:solidFill>
                <a:latin typeface="Comic Sans MS" pitchFamily="66" charset="0"/>
              </a:rPr>
              <a:t>.</a:t>
            </a:r>
            <a:r>
              <a:rPr lang="tr-TR" sz="2400" b="1" dirty="0" err="1" smtClean="0">
                <a:solidFill>
                  <a:srgbClr val="FF6600"/>
                </a:solidFill>
                <a:latin typeface="Comic Sans MS" pitchFamily="66" charset="0"/>
              </a:rPr>
              <a:t>Serenay</a:t>
            </a:r>
            <a:r>
              <a:rPr lang="tr-TR" sz="2400" b="1" dirty="0" smtClean="0">
                <a:solidFill>
                  <a:srgbClr val="FF6600"/>
                </a:solidFill>
                <a:latin typeface="Comic Sans MS" pitchFamily="66" charset="0"/>
              </a:rPr>
              <a:t> ELGÜN ÜLKAR</a:t>
            </a:r>
          </a:p>
          <a:p>
            <a:r>
              <a:rPr lang="tr-TR" sz="2400" b="1" dirty="0" smtClean="0">
                <a:solidFill>
                  <a:srgbClr val="FF6600"/>
                </a:solidFill>
                <a:latin typeface="Comic Sans MS" pitchFamily="66" charset="0"/>
              </a:rPr>
              <a:t>Tıbbi Biyokimya Anabilim Dalı</a:t>
            </a:r>
            <a:endParaRPr lang="tr-TR" sz="2400" b="1" dirty="0">
              <a:solidFill>
                <a:srgbClr val="FF6600"/>
              </a:solidFill>
              <a:latin typeface="Comic Sans MS" pitchFamily="66" charset="0"/>
            </a:endParaRPr>
          </a:p>
        </p:txBody>
      </p:sp>
      <p:sp>
        <p:nvSpPr>
          <p:cNvPr id="4" name="2 Alt Başlık"/>
          <p:cNvSpPr txBox="1">
            <a:spLocks/>
          </p:cNvSpPr>
          <p:nvPr/>
        </p:nvSpPr>
        <p:spPr>
          <a:xfrm>
            <a:off x="0" y="5085184"/>
            <a:ext cx="7854696" cy="1772816"/>
          </a:xfrm>
          <a:prstGeom prst="rect">
            <a:avLst/>
          </a:prstGeom>
        </p:spPr>
        <p:txBody>
          <a:bodyPr vert="horz" lIns="0" rIns="18288">
            <a:no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r-T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Kaynak Kitaplar:</a:t>
            </a: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tr-TR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1- Tıbbi Biyokimya, </a:t>
            </a:r>
            <a:r>
              <a:rPr lang="tr-TR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Prof.Dr</a:t>
            </a:r>
            <a:r>
              <a:rPr lang="tr-TR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.</a:t>
            </a:r>
            <a:r>
              <a:rPr lang="tr-TR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Serenay</a:t>
            </a:r>
            <a:r>
              <a:rPr lang="tr-TR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 E. </a:t>
            </a:r>
            <a:r>
              <a:rPr lang="tr-TR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Ülkar</a:t>
            </a:r>
            <a:r>
              <a:rPr lang="tr-TR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, 2017, Hipokrat </a:t>
            </a:r>
            <a:r>
              <a:rPr lang="tr-TR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Kitabevi</a:t>
            </a:r>
            <a:endParaRPr lang="tr-TR" b="1" dirty="0" smtClean="0">
              <a:solidFill>
                <a:schemeClr val="accent6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tr-TR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2- </a:t>
            </a:r>
            <a:r>
              <a:rPr lang="tr-TR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Lippincott’s</a:t>
            </a:r>
            <a:r>
              <a:rPr lang="tr-TR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Biochemistry</a:t>
            </a:r>
            <a:r>
              <a:rPr lang="tr-TR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, 6. baskı, </a:t>
            </a:r>
            <a:r>
              <a:rPr lang="tr-TR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Wolters</a:t>
            </a:r>
            <a:r>
              <a:rPr lang="tr-TR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Kluwer</a:t>
            </a:r>
            <a:r>
              <a:rPr lang="tr-TR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/</a:t>
            </a:r>
            <a:r>
              <a:rPr lang="tr-TR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Lippincott</a:t>
            </a:r>
            <a:r>
              <a:rPr lang="tr-TR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 Williams </a:t>
            </a:r>
            <a:r>
              <a:rPr lang="tr-TR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and</a:t>
            </a:r>
            <a:r>
              <a:rPr lang="tr-TR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tr-TR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Wilkins</a:t>
            </a:r>
            <a:r>
              <a:rPr lang="tr-TR" b="1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endParaRPr kumimoji="0" lang="tr-TR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40000"/>
                  <a:lumOff val="60000"/>
                </a:schemeClr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866360"/>
          </a:xfrm>
        </p:spPr>
        <p:txBody>
          <a:bodyPr>
            <a:normAutofit/>
          </a:bodyPr>
          <a:lstStyle/>
          <a:p>
            <a:r>
              <a:rPr lang="tr-TR" sz="3600" dirty="0" err="1" smtClean="0">
                <a:solidFill>
                  <a:srgbClr val="00B050"/>
                </a:solidFill>
                <a:latin typeface="Comic Sans MS" pitchFamily="66" charset="0"/>
              </a:rPr>
              <a:t>Glukoneogenezin</a:t>
            </a:r>
            <a:r>
              <a:rPr lang="tr-TR" sz="3600" dirty="0" smtClean="0">
                <a:solidFill>
                  <a:srgbClr val="00B050"/>
                </a:solidFill>
                <a:latin typeface="Comic Sans MS" pitchFamily="66" charset="0"/>
              </a:rPr>
              <a:t> Enerji Bilançosu</a:t>
            </a:r>
            <a:endParaRPr lang="tr-TR" sz="36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935480"/>
            <a:ext cx="8712968" cy="4389120"/>
          </a:xfrm>
        </p:spPr>
        <p:txBody>
          <a:bodyPr/>
          <a:lstStyle/>
          <a:p>
            <a:pPr>
              <a:buNone/>
            </a:pPr>
            <a:r>
              <a:rPr lang="tr-TR" dirty="0" err="1" smtClean="0">
                <a:solidFill>
                  <a:srgbClr val="FF5050"/>
                </a:solidFill>
                <a:latin typeface="Comic Sans MS" pitchFamily="66" charset="0"/>
              </a:rPr>
              <a:t>Piruvatla</a:t>
            </a:r>
            <a:r>
              <a:rPr lang="tr-TR" dirty="0" smtClean="0">
                <a:solidFill>
                  <a:srgbClr val="FF5050"/>
                </a:solidFill>
                <a:latin typeface="Comic Sans MS" pitchFamily="66" charset="0"/>
              </a:rPr>
              <a:t> başlarsa: </a:t>
            </a: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2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piruvat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+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4ATP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+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2GTP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+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2NADH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 </a:t>
            </a:r>
            <a:endParaRPr lang="tr-TR" dirty="0" smtClean="0">
              <a:solidFill>
                <a:schemeClr val="bg1"/>
              </a:solidFill>
              <a:latin typeface="Comic Sans MS" pitchFamily="66" charset="0"/>
              <a:sym typeface="Symbol"/>
            </a:endParaRPr>
          </a:p>
          <a:p>
            <a:pPr>
              <a:buNone/>
            </a:pPr>
            <a:endParaRPr lang="tr-TR" baseline="-25000" dirty="0" smtClean="0">
              <a:solidFill>
                <a:schemeClr val="accent6">
                  <a:lumMod val="40000"/>
                  <a:lumOff val="60000"/>
                </a:schemeClr>
              </a:solidFill>
              <a:latin typeface="Comic Sans MS" pitchFamily="66" charset="0"/>
              <a:sym typeface="Symbol"/>
            </a:endParaRPr>
          </a:p>
          <a:p>
            <a:pPr>
              <a:buNone/>
            </a:pPr>
            <a:r>
              <a:rPr lang="tr-TR" dirty="0" err="1" smtClean="0">
                <a:solidFill>
                  <a:srgbClr val="FF5050"/>
                </a:solidFill>
                <a:latin typeface="Comic Sans MS" pitchFamily="66" charset="0"/>
                <a:sym typeface="Symbol"/>
              </a:rPr>
              <a:t>Laktatla</a:t>
            </a:r>
            <a:r>
              <a:rPr lang="tr-TR" dirty="0" smtClean="0">
                <a:solidFill>
                  <a:srgbClr val="FF5050"/>
                </a:solidFill>
                <a:latin typeface="Comic Sans MS" pitchFamily="66" charset="0"/>
                <a:sym typeface="Symbol"/>
              </a:rPr>
              <a:t> başlarsa:</a:t>
            </a: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2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laktat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+ 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4ATP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+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2GTP</a:t>
            </a:r>
            <a:endParaRPr lang="tr-TR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tr-TR" sz="4000" dirty="0" err="1" smtClean="0">
                <a:solidFill>
                  <a:srgbClr val="FFC000"/>
                </a:solidFill>
                <a:latin typeface="Comic Sans MS" pitchFamily="66" charset="0"/>
              </a:rPr>
              <a:t>Glukoneogenez</a:t>
            </a:r>
            <a:r>
              <a:rPr lang="tr-TR" sz="4000" dirty="0" smtClean="0">
                <a:solidFill>
                  <a:srgbClr val="FFC000"/>
                </a:solidFill>
                <a:latin typeface="Comic Sans MS" pitchFamily="66" charset="0"/>
              </a:rPr>
              <a:t> ile </a:t>
            </a:r>
            <a:r>
              <a:rPr lang="tr-TR" sz="4000" dirty="0" err="1" smtClean="0">
                <a:solidFill>
                  <a:srgbClr val="FFC000"/>
                </a:solidFill>
                <a:latin typeface="Comic Sans MS" pitchFamily="66" charset="0"/>
              </a:rPr>
              <a:t>Glikolizin</a:t>
            </a:r>
            <a:r>
              <a:rPr lang="tr-TR" sz="4000" dirty="0" smtClean="0">
                <a:solidFill>
                  <a:srgbClr val="FFC000"/>
                </a:solidFill>
                <a:latin typeface="Comic Sans MS" pitchFamily="66" charset="0"/>
              </a:rPr>
              <a:t> Karşılıklı Düzenlenmesi</a:t>
            </a:r>
            <a:endParaRPr lang="tr-TR" sz="40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i="1" dirty="0" err="1" smtClean="0">
                <a:solidFill>
                  <a:srgbClr val="92D050"/>
                </a:solidFill>
                <a:latin typeface="Comic Sans MS" pitchFamily="66" charset="0"/>
              </a:rPr>
              <a:t>Glukagon</a:t>
            </a:r>
            <a:r>
              <a:rPr lang="tr-TR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glikoliz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,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glukoneogenez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</a:t>
            </a:r>
          </a:p>
          <a:p>
            <a:pPr>
              <a:buNone/>
            </a:pPr>
            <a:endParaRPr lang="tr-TR" sz="2800" dirty="0" smtClean="0">
              <a:solidFill>
                <a:schemeClr val="bg1"/>
              </a:solidFill>
              <a:latin typeface="Comic Sans MS" pitchFamily="66" charset="0"/>
              <a:sym typeface="Symbol"/>
            </a:endParaRPr>
          </a:p>
          <a:p>
            <a:pPr>
              <a:buNone/>
            </a:pPr>
            <a:r>
              <a:rPr lang="tr-TR" sz="2800" i="1" dirty="0" err="1" smtClean="0">
                <a:solidFill>
                  <a:srgbClr val="92D050"/>
                </a:solidFill>
                <a:latin typeface="Comic Sans MS" pitchFamily="66" charset="0"/>
                <a:sym typeface="Symbol"/>
              </a:rPr>
              <a:t>İnsülin</a:t>
            </a:r>
            <a:r>
              <a:rPr lang="tr-TR" sz="2800" i="1" dirty="0" smtClean="0">
                <a:solidFill>
                  <a:srgbClr val="92D050"/>
                </a:solidFill>
                <a:latin typeface="Comic Sans MS" pitchFamily="66" charset="0"/>
                <a:sym typeface="Symbol"/>
              </a:rPr>
              <a:t>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glikoliz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,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glukoneogenez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</a:t>
            </a:r>
          </a:p>
          <a:p>
            <a:pPr>
              <a:buNone/>
            </a:pPr>
            <a:endParaRPr lang="tr-TR" sz="2800" i="1" dirty="0" smtClean="0">
              <a:solidFill>
                <a:srgbClr val="92D050"/>
              </a:solidFill>
              <a:latin typeface="Comic Sans MS" pitchFamily="66" charset="0"/>
              <a:sym typeface="Symbol"/>
            </a:endParaRPr>
          </a:p>
          <a:p>
            <a:pPr>
              <a:buNone/>
            </a:pPr>
            <a:r>
              <a:rPr lang="tr-TR" sz="2800" i="1" dirty="0" err="1" smtClean="0">
                <a:solidFill>
                  <a:srgbClr val="92D050"/>
                </a:solidFill>
                <a:latin typeface="Comic Sans MS" pitchFamily="66" charset="0"/>
                <a:sym typeface="Symbol"/>
              </a:rPr>
              <a:t>Alanin</a:t>
            </a:r>
            <a:r>
              <a:rPr lang="tr-TR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sym typeface="Symbol"/>
              </a:rPr>
              <a:t>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glikoliz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,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glukoneogenez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</a:t>
            </a:r>
          </a:p>
          <a:p>
            <a:pPr>
              <a:buNone/>
            </a:pPr>
            <a:endParaRPr lang="tr-TR" sz="2800" dirty="0" smtClean="0">
              <a:solidFill>
                <a:schemeClr val="bg1"/>
              </a:solidFill>
              <a:latin typeface="Comic Sans MS" pitchFamily="66" charset="0"/>
              <a:sym typeface="Symbol"/>
            </a:endParaRPr>
          </a:p>
          <a:p>
            <a:pPr>
              <a:buNone/>
            </a:pPr>
            <a:r>
              <a:rPr lang="tr-TR" sz="2800" i="1" dirty="0" err="1" smtClean="0">
                <a:solidFill>
                  <a:srgbClr val="92D050"/>
                </a:solidFill>
                <a:latin typeface="Comic Sans MS" pitchFamily="66" charset="0"/>
                <a:sym typeface="Symbol"/>
              </a:rPr>
              <a:t>Asetil</a:t>
            </a:r>
            <a:r>
              <a:rPr lang="tr-TR" sz="2800" i="1" dirty="0" smtClean="0">
                <a:solidFill>
                  <a:srgbClr val="92D050"/>
                </a:solidFill>
                <a:latin typeface="Comic Sans MS" pitchFamily="66" charset="0"/>
                <a:sym typeface="Symbol"/>
              </a:rPr>
              <a:t> </a:t>
            </a:r>
            <a:r>
              <a:rPr lang="tr-TR" sz="2800" i="1" dirty="0" err="1" smtClean="0">
                <a:solidFill>
                  <a:srgbClr val="92D050"/>
                </a:solidFill>
                <a:latin typeface="Comic Sans MS" pitchFamily="66" charset="0"/>
                <a:sym typeface="Symbol"/>
              </a:rPr>
              <a:t>koA</a:t>
            </a:r>
            <a:r>
              <a:rPr lang="tr-TR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  <a:sym typeface="Symbol"/>
              </a:rPr>
              <a:t>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glikoliz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,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glukoneogenez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tr-TR" sz="4400" dirty="0" err="1" smtClean="0">
                <a:solidFill>
                  <a:srgbClr val="FFC000"/>
                </a:solidFill>
                <a:latin typeface="Comic Sans MS" pitchFamily="66" charset="0"/>
              </a:rPr>
              <a:t>Glukoneogenezin</a:t>
            </a:r>
            <a:r>
              <a:rPr lang="tr-TR" sz="44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tr-TR" sz="4400" dirty="0" err="1" smtClean="0">
                <a:solidFill>
                  <a:srgbClr val="FFC000"/>
                </a:solidFill>
                <a:latin typeface="Comic Sans MS" pitchFamily="66" charset="0"/>
              </a:rPr>
              <a:t>Substratları</a:t>
            </a:r>
            <a:endParaRPr lang="tr-TR" sz="44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565528"/>
          </a:xfrm>
        </p:spPr>
        <p:txBody>
          <a:bodyPr/>
          <a:lstStyle/>
          <a:p>
            <a:r>
              <a:rPr lang="tr-TR" dirty="0" err="1" smtClean="0">
                <a:solidFill>
                  <a:srgbClr val="FF5050"/>
                </a:solidFill>
                <a:latin typeface="Comic Sans MS" pitchFamily="66" charset="0"/>
              </a:rPr>
              <a:t>Laktat</a:t>
            </a:r>
            <a:r>
              <a:rPr lang="tr-TR" dirty="0" smtClean="0">
                <a:solidFill>
                  <a:srgbClr val="FF5050"/>
                </a:solidFill>
                <a:latin typeface="Comic Sans MS" pitchFamily="66" charset="0"/>
              </a:rPr>
              <a:t>:</a:t>
            </a:r>
            <a:r>
              <a:rPr lang="tr-TR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Özellikle eritrositler ve egzersiz sırasında kas tarafından kana verilir, karaciğerde yeniden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glukoza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çevrilir.</a:t>
            </a:r>
            <a:endParaRPr lang="tr-TR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27363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smtClean="0">
                <a:solidFill>
                  <a:srgbClr val="F06A74"/>
                </a:solidFill>
                <a:latin typeface="Comic Sans MS" pitchFamily="66" charset="0"/>
              </a:rPr>
              <a:t>Amino asitler: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Açlıkta doku proteinlerinin yıkımından gelen amino asitler başlıca kaynaktır, özellikle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alanin</a:t>
            </a:r>
            <a:endParaRPr lang="tr-TR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Glukojenik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amino asitlerin 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α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-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keto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asitleri (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piruvat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, OAA,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fumarat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süksinil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koA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α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-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ketoglutarat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) kullanılırken, 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ketojenik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lösin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ve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lizin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glukoneogenezde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kullanılamaz.</a:t>
            </a:r>
            <a:endParaRPr lang="tr-TR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64704"/>
            <a:ext cx="8507288" cy="5544616"/>
          </a:xfrm>
        </p:spPr>
        <p:txBody>
          <a:bodyPr>
            <a:normAutofit/>
          </a:bodyPr>
          <a:lstStyle/>
          <a:p>
            <a:pPr algn="just"/>
            <a:r>
              <a:rPr lang="tr-TR" dirty="0" err="1" smtClean="0">
                <a:solidFill>
                  <a:srgbClr val="FF5050"/>
                </a:solidFill>
                <a:latin typeface="Comic Sans MS" pitchFamily="66" charset="0"/>
              </a:rPr>
              <a:t>Gliserol</a:t>
            </a:r>
            <a:r>
              <a:rPr lang="tr-TR" dirty="0" smtClean="0">
                <a:solidFill>
                  <a:srgbClr val="FF5050"/>
                </a:solidFill>
                <a:latin typeface="Comic Sans MS" pitchFamily="66" charset="0"/>
              </a:rPr>
              <a:t>:</a:t>
            </a:r>
            <a:r>
              <a:rPr lang="tr-TR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Açlıkta yağ dokusunda triaçilgliserol yıkımından açığa çıkar. Karaciğerde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glukoneogeneze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girer.</a:t>
            </a:r>
          </a:p>
          <a:p>
            <a:pPr algn="just"/>
            <a:endParaRPr lang="tr-TR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tr-TR" dirty="0" err="1" smtClean="0">
                <a:solidFill>
                  <a:srgbClr val="F06A74"/>
                </a:solidFill>
                <a:latin typeface="Comic Sans MS" pitchFamily="66" charset="0"/>
              </a:rPr>
              <a:t>Propiyonil</a:t>
            </a:r>
            <a:r>
              <a:rPr lang="tr-TR" dirty="0" smtClean="0">
                <a:solidFill>
                  <a:srgbClr val="F06A74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rgbClr val="F06A74"/>
                </a:solidFill>
                <a:latin typeface="Comic Sans MS" pitchFamily="66" charset="0"/>
              </a:rPr>
              <a:t>koA</a:t>
            </a:r>
            <a:r>
              <a:rPr lang="tr-TR" dirty="0" smtClean="0">
                <a:solidFill>
                  <a:srgbClr val="F06A74"/>
                </a:solidFill>
                <a:latin typeface="Comic Sans MS" pitchFamily="66" charset="0"/>
              </a:rPr>
              <a:t>:</a:t>
            </a:r>
            <a:r>
              <a:rPr lang="tr-TR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Tek karbonlu yağ asitleri ile valin,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izolösin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metiyonin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ve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treoninden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açığa çıkar. </a:t>
            </a:r>
          </a:p>
          <a:p>
            <a:endParaRPr lang="tr-TR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/>
            <a:endParaRPr lang="tr-TR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507288" cy="1399032"/>
          </a:xfrm>
        </p:spPr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FFC000"/>
                </a:solidFill>
                <a:latin typeface="Comic Sans MS" pitchFamily="66" charset="0"/>
              </a:rPr>
              <a:t>Sitrik asit </a:t>
            </a:r>
            <a:r>
              <a:rPr lang="tr-TR" sz="4000" dirty="0" err="1" smtClean="0">
                <a:solidFill>
                  <a:srgbClr val="FFC000"/>
                </a:solidFill>
                <a:latin typeface="Comic Sans MS" pitchFamily="66" charset="0"/>
              </a:rPr>
              <a:t>Siklusu</a:t>
            </a:r>
            <a:r>
              <a:rPr lang="tr-TR" sz="4000" dirty="0" smtClean="0">
                <a:solidFill>
                  <a:srgbClr val="FFC000"/>
                </a:solidFill>
                <a:latin typeface="Comic Sans MS" pitchFamily="66" charset="0"/>
              </a:rPr>
              <a:t>; </a:t>
            </a:r>
            <a:r>
              <a:rPr lang="tr-TR" sz="4000" dirty="0" err="1" smtClean="0">
                <a:solidFill>
                  <a:srgbClr val="FFC000"/>
                </a:solidFill>
                <a:latin typeface="Comic Sans MS" pitchFamily="66" charset="0"/>
              </a:rPr>
              <a:t>Krebs</a:t>
            </a:r>
            <a:r>
              <a:rPr lang="tr-TR" sz="4000" dirty="0" smtClean="0">
                <a:solidFill>
                  <a:srgbClr val="FFC000"/>
                </a:solidFill>
                <a:latin typeface="Comic Sans MS" pitchFamily="66" charset="0"/>
              </a:rPr>
              <a:t> döngüsü; </a:t>
            </a:r>
            <a:r>
              <a:rPr lang="tr-TR" sz="4000" dirty="0" err="1" smtClean="0">
                <a:solidFill>
                  <a:srgbClr val="FFC000"/>
                </a:solidFill>
                <a:latin typeface="Comic Sans MS" pitchFamily="66" charset="0"/>
              </a:rPr>
              <a:t>Trikarboksilik</a:t>
            </a:r>
            <a:r>
              <a:rPr lang="tr-TR" sz="4000" dirty="0" smtClean="0">
                <a:solidFill>
                  <a:srgbClr val="FFC000"/>
                </a:solidFill>
                <a:latin typeface="Comic Sans MS" pitchFamily="66" charset="0"/>
              </a:rPr>
              <a:t> asit döngüsü</a:t>
            </a:r>
            <a:endParaRPr lang="tr-TR" sz="40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922520"/>
          </a:xfrm>
        </p:spPr>
        <p:txBody>
          <a:bodyPr>
            <a:normAutofit lnSpcReduction="10000"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Karbonhidrat, amino asitler ve yağ asitlerinin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oksidatif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metabolizmasının son aşamasıdır. </a:t>
            </a:r>
          </a:p>
          <a:p>
            <a:endParaRPr lang="tr-TR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Asetil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koA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CO</a:t>
            </a:r>
            <a:r>
              <a:rPr lang="tr-TR" baseline="-25000" dirty="0" err="1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’e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okside edilirken, GTP , NADH ve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FADH</a:t>
            </a:r>
            <a:r>
              <a:rPr lang="tr-TR" baseline="-25000" dirty="0" err="1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elde edilir.</a:t>
            </a:r>
          </a:p>
          <a:p>
            <a:endParaRPr lang="tr-TR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Pek çok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biyosentez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reaksiyonu için öncü madde sağlanır.</a:t>
            </a:r>
          </a:p>
          <a:p>
            <a:endParaRPr lang="tr-TR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Siklusa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asetil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koA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ile birlikte giren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okzaloasetat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en sonda yeniden açığa çıkar.</a:t>
            </a: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67494"/>
            <a:ext cx="8568952" cy="1399032"/>
          </a:xfrm>
        </p:spPr>
        <p:txBody>
          <a:bodyPr>
            <a:noAutofit/>
          </a:bodyPr>
          <a:lstStyle/>
          <a:p>
            <a:pPr algn="ctr"/>
            <a:r>
              <a:rPr lang="tr-TR" sz="3200" dirty="0" err="1" smtClean="0">
                <a:solidFill>
                  <a:srgbClr val="FFC000"/>
                </a:solidFill>
                <a:effectLst/>
                <a:latin typeface="Comic Sans MS" pitchFamily="66" charset="0"/>
              </a:rPr>
              <a:t>Piruvatın</a:t>
            </a:r>
            <a:r>
              <a:rPr lang="tr-TR" sz="3200" dirty="0" smtClean="0">
                <a:solidFill>
                  <a:srgbClr val="FFC000"/>
                </a:solidFill>
                <a:effectLst/>
                <a:latin typeface="Comic Sans MS" pitchFamily="66" charset="0"/>
              </a:rPr>
              <a:t> </a:t>
            </a:r>
            <a:r>
              <a:rPr lang="tr-TR" sz="3200" dirty="0" err="1" smtClean="0">
                <a:solidFill>
                  <a:srgbClr val="FFC000"/>
                </a:solidFill>
                <a:effectLst/>
                <a:latin typeface="Comic Sans MS" pitchFamily="66" charset="0"/>
              </a:rPr>
              <a:t>Oksidatif</a:t>
            </a:r>
            <a:r>
              <a:rPr lang="tr-TR" sz="3200" dirty="0" smtClean="0">
                <a:solidFill>
                  <a:srgbClr val="FFC000"/>
                </a:solidFill>
                <a:effectLst/>
                <a:latin typeface="Comic Sans MS" pitchFamily="66" charset="0"/>
              </a:rPr>
              <a:t> </a:t>
            </a:r>
            <a:r>
              <a:rPr lang="tr-TR" sz="3200" dirty="0" err="1" smtClean="0">
                <a:solidFill>
                  <a:srgbClr val="FFC000"/>
                </a:solidFill>
                <a:effectLst/>
                <a:latin typeface="Comic Sans MS" pitchFamily="66" charset="0"/>
              </a:rPr>
              <a:t>Dekarboksilasyonu</a:t>
            </a:r>
            <a:endParaRPr lang="tr-TR" sz="3200" dirty="0">
              <a:solidFill>
                <a:srgbClr val="FFC00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642536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Aerobik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glikolizden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SAS’a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geçişi sağlayan reaksiyondur.</a:t>
            </a:r>
          </a:p>
          <a:p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Asetil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koA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oluşur, enzim </a:t>
            </a:r>
            <a:r>
              <a:rPr lang="tr-TR" sz="2800" i="1" dirty="0" err="1" smtClean="0">
                <a:solidFill>
                  <a:srgbClr val="00B050"/>
                </a:solidFill>
                <a:latin typeface="Comic Sans MS" pitchFamily="66" charset="0"/>
              </a:rPr>
              <a:t>piruvat</a:t>
            </a:r>
            <a:r>
              <a:rPr lang="tr-TR" sz="2800" i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tr-TR" sz="2800" i="1" dirty="0" err="1" smtClean="0">
                <a:solidFill>
                  <a:srgbClr val="00B050"/>
                </a:solidFill>
                <a:latin typeface="Comic Sans MS" pitchFamily="66" charset="0"/>
              </a:rPr>
              <a:t>dehidrogenaz</a:t>
            </a:r>
            <a:r>
              <a:rPr lang="tr-TR" sz="2800" i="1" dirty="0" smtClean="0">
                <a:solidFill>
                  <a:srgbClr val="00B050"/>
                </a:solidFill>
                <a:latin typeface="Comic Sans MS" pitchFamily="66" charset="0"/>
              </a:rPr>
              <a:t> enzim kompleksi </a:t>
            </a:r>
            <a:r>
              <a:rPr lang="tr-TR" sz="2800" i="1" dirty="0" err="1" smtClean="0">
                <a:solidFill>
                  <a:schemeClr val="bg1"/>
                </a:solidFill>
                <a:latin typeface="Comic Sans MS" pitchFamily="66" charset="0"/>
              </a:rPr>
              <a:t>dir</a:t>
            </a:r>
            <a:r>
              <a:rPr lang="tr-TR" sz="2800" i="1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</a:p>
          <a:p>
            <a:pPr lvl="1">
              <a:buNone/>
            </a:pP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Tiyamin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pirofosfat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koA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lipoik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asit, FAD, NAD kullanılır.</a:t>
            </a:r>
          </a:p>
          <a:p>
            <a:pPr lvl="1">
              <a:buNone/>
            </a:pP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Piruvat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+ NAD</a:t>
            </a:r>
            <a:r>
              <a:rPr lang="tr-TR" sz="2800" baseline="30000" dirty="0" smtClean="0">
                <a:solidFill>
                  <a:schemeClr val="bg1"/>
                </a:solidFill>
                <a:latin typeface="Comic Sans MS" pitchFamily="66" charset="0"/>
              </a:rPr>
              <a:t>+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+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koA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→ </a:t>
            </a:r>
          </a:p>
          <a:p>
            <a:pPr lvl="1">
              <a:buNone/>
            </a:pP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                 </a:t>
            </a:r>
            <a:r>
              <a:rPr lang="tr-TR" sz="2800" dirty="0" err="1" smtClean="0">
                <a:solidFill>
                  <a:srgbClr val="FF0000"/>
                </a:solidFill>
                <a:latin typeface="Comic Sans MS" pitchFamily="66" charset="0"/>
              </a:rPr>
              <a:t>Asetil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Comic Sans MS" pitchFamily="66" charset="0"/>
              </a:rPr>
              <a:t>koA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+ NADH + H</a:t>
            </a:r>
            <a:r>
              <a:rPr lang="tr-TR" sz="2800" baseline="30000" dirty="0" smtClean="0">
                <a:solidFill>
                  <a:schemeClr val="bg1"/>
                </a:solidFill>
                <a:latin typeface="Comic Sans MS" pitchFamily="66" charset="0"/>
              </a:rPr>
              <a:t>+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+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CO</a:t>
            </a:r>
            <a:r>
              <a:rPr lang="tr-TR" sz="2800" baseline="-25000" dirty="0" err="1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endParaRPr lang="tr-TR" sz="2800" baseline="-250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tr-TR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FFC000"/>
                </a:solidFill>
                <a:latin typeface="Comic Sans MS" pitchFamily="66" charset="0"/>
              </a:rPr>
              <a:t>SAS Enerji verimi:</a:t>
            </a:r>
          </a:p>
          <a:p>
            <a:pPr>
              <a:buNone/>
            </a:pPr>
            <a:endParaRPr lang="tr-TR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3 NADH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  9 ATP</a:t>
            </a: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1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FADH</a:t>
            </a:r>
            <a:r>
              <a:rPr lang="tr-TR" baseline="-250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2</a:t>
            </a:r>
            <a:r>
              <a:rPr lang="tr-TR" baseline="-250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   2 ATP</a:t>
            </a: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1 GTP         1 ATP</a:t>
            </a:r>
          </a:p>
          <a:p>
            <a:pPr>
              <a:buNone/>
            </a:pPr>
            <a:r>
              <a:rPr lang="tr-TR" sz="2800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+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-------------------------------</a:t>
            </a: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                    12 ATP kazanılır.</a:t>
            </a:r>
            <a:endParaRPr lang="tr-TR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5040560"/>
          </a:xfrm>
        </p:spPr>
        <p:txBody>
          <a:bodyPr>
            <a:normAutofit fontScale="92500" lnSpcReduction="20000"/>
          </a:bodyPr>
          <a:lstStyle/>
          <a:p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Hekzos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monofosfat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şantı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/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pentoz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fosfat yolu</a:t>
            </a:r>
          </a:p>
          <a:p>
            <a:pPr>
              <a:buNone/>
            </a:pPr>
            <a:endParaRPr lang="tr-TR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Glukoz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için alternatif kullanım yoludur.</a:t>
            </a:r>
          </a:p>
          <a:p>
            <a:endParaRPr lang="tr-TR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Sitozolde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olur.</a:t>
            </a:r>
          </a:p>
          <a:p>
            <a:endParaRPr lang="tr-TR" dirty="0" smtClean="0">
              <a:solidFill>
                <a:schemeClr val="accent4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NADPH üretilen </a:t>
            </a:r>
            <a:r>
              <a:rPr lang="tr-TR" dirty="0" err="1" smtClean="0">
                <a:solidFill>
                  <a:srgbClr val="FFFF00"/>
                </a:solidFill>
                <a:latin typeface="Comic Sans MS" pitchFamily="66" charset="0"/>
              </a:rPr>
              <a:t>oksidatif</a:t>
            </a: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 evre </a:t>
            </a:r>
          </a:p>
          <a:p>
            <a:pPr>
              <a:buNone/>
            </a:pP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		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NADPH: yağ asidi, kolesterol,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steroid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hormon sentezi,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H2O2’nin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temizlenmesi için gereklidir.</a:t>
            </a:r>
          </a:p>
          <a:p>
            <a:endParaRPr lang="tr-TR" dirty="0" smtClean="0">
              <a:solidFill>
                <a:schemeClr val="accent4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3-7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C’lu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şekerlerin, özellikle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riboz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5-fosfatın üretimini sağlayan</a:t>
            </a:r>
            <a:r>
              <a:rPr lang="tr-TR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rgbClr val="FFFF00"/>
                </a:solidFill>
                <a:latin typeface="Comic Sans MS" pitchFamily="66" charset="0"/>
              </a:rPr>
              <a:t>nonoksidatif</a:t>
            </a: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 evre </a:t>
            </a:r>
          </a:p>
          <a:p>
            <a:pPr>
              <a:buNone/>
            </a:pPr>
            <a:r>
              <a:rPr lang="tr-TR" dirty="0" smtClean="0">
                <a:solidFill>
                  <a:srgbClr val="FFFF00"/>
                </a:solidFill>
                <a:latin typeface="Comic Sans MS" pitchFamily="66" charset="0"/>
              </a:rPr>
              <a:t>		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Riboz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5-fosfat nükleotid sentezi için gereklidir.</a:t>
            </a:r>
            <a:endParaRPr lang="tr-TR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endParaRPr lang="tr-TR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endParaRPr lang="tr-TR" dirty="0" smtClean="0">
              <a:solidFill>
                <a:srgbClr val="FFFF0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971600" y="260648"/>
            <a:ext cx="78488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 err="1" smtClean="0">
                <a:solidFill>
                  <a:srgbClr val="FFC000"/>
                </a:solidFill>
                <a:latin typeface="Comic Sans MS" pitchFamily="66" charset="0"/>
              </a:rPr>
              <a:t>Hekzos</a:t>
            </a:r>
            <a:r>
              <a:rPr lang="tr-TR" sz="36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tr-TR" sz="3600" dirty="0" err="1" smtClean="0">
                <a:solidFill>
                  <a:srgbClr val="FFC000"/>
                </a:solidFill>
                <a:latin typeface="Comic Sans MS" pitchFamily="66" charset="0"/>
              </a:rPr>
              <a:t>Monofosfat</a:t>
            </a:r>
            <a:r>
              <a:rPr lang="tr-TR" sz="3600" dirty="0" smtClean="0">
                <a:solidFill>
                  <a:srgbClr val="FFC000"/>
                </a:solidFill>
                <a:latin typeface="Comic Sans MS" pitchFamily="66" charset="0"/>
              </a:rPr>
              <a:t> </a:t>
            </a:r>
            <a:r>
              <a:rPr lang="tr-TR" sz="3600" dirty="0" err="1" smtClean="0">
                <a:solidFill>
                  <a:srgbClr val="FFC000"/>
                </a:solidFill>
                <a:latin typeface="Comic Sans MS" pitchFamily="66" charset="0"/>
              </a:rPr>
              <a:t>Şantı</a:t>
            </a:r>
            <a:endParaRPr lang="tr-TR" sz="36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63894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C000"/>
                </a:solidFill>
              </a:rPr>
              <a:t>GLİKOJEN metabolizması</a:t>
            </a:r>
            <a:endParaRPr lang="tr-TR" dirty="0">
              <a:solidFill>
                <a:srgbClr val="FFC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3653760"/>
          </a:xfrm>
        </p:spPr>
        <p:txBody>
          <a:bodyPr/>
          <a:lstStyle/>
          <a:p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α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(1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4)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glikozid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bağlarıyla bağlanan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glukozların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, 8-12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glukozda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bir 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α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(1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6) bağlarıyla dallar oluşturduğu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polisakkariddir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.</a:t>
            </a:r>
          </a:p>
          <a:p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Glukozun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depo şeklidir.</a:t>
            </a:r>
          </a:p>
          <a:p>
            <a:r>
              <a:rPr lang="tr-TR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Glikojen sentezi, tüm dokularda olur, ancak başlıca karaciğer ve kasta (en fazla) depolanır.</a:t>
            </a:r>
          </a:p>
          <a:p>
            <a:r>
              <a:rPr lang="tr-TR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Karaciğerdeki glikojen depolarından kana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glukoz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sağlanırken, kas glikojeni kendisi kullanır.</a:t>
            </a:r>
            <a:endParaRPr lang="tr-TR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>
                <a:solidFill>
                  <a:srgbClr val="FFC000"/>
                </a:solidFill>
                <a:latin typeface="Comic Sans MS" pitchFamily="66" charset="0"/>
              </a:rPr>
              <a:t>Karbonhidrat Sindirimi</a:t>
            </a:r>
            <a:endParaRPr lang="tr-TR" sz="40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1124744"/>
            <a:ext cx="8424936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Ağız ve bağırsakta olur,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jejunum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ortasına doğru bitmiş olur. Emilim için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monosakkaridlere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kadar parçalanma gerekir. Diyetle </a:t>
            </a:r>
            <a:r>
              <a:rPr lang="tr-TR" sz="2800" dirty="0" smtClean="0">
                <a:solidFill>
                  <a:srgbClr val="FFC000"/>
                </a:solidFill>
                <a:latin typeface="Comic Sans MS" pitchFamily="66" charset="0"/>
              </a:rPr>
              <a:t>glikojen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buNone/>
            </a:pP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[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amilopektin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l-GR" sz="2800" dirty="0" smtClean="0">
                <a:solidFill>
                  <a:schemeClr val="bg1"/>
                </a:solidFill>
                <a:latin typeface="Comic Sans MS" pitchFamily="66" charset="0"/>
              </a:rPr>
              <a:t>α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1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4 ve </a:t>
            </a:r>
            <a:r>
              <a:rPr lang="el-GR" sz="2800" dirty="0" smtClean="0">
                <a:solidFill>
                  <a:schemeClr val="bg1"/>
                </a:solidFill>
                <a:latin typeface="Comic Sans MS" pitchFamily="66" charset="0"/>
              </a:rPr>
              <a:t>α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1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6 bağları] ve </a:t>
            </a:r>
            <a:r>
              <a:rPr lang="tr-TR" sz="2800" dirty="0" smtClean="0">
                <a:solidFill>
                  <a:srgbClr val="FFC000"/>
                </a:solidFill>
                <a:latin typeface="Comic Sans MS" pitchFamily="66" charset="0"/>
                <a:sym typeface="Symbol"/>
              </a:rPr>
              <a:t>nişasta 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[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amiloz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</a:t>
            </a:r>
            <a:r>
              <a:rPr lang="el-GR" sz="2800" dirty="0" smtClean="0">
                <a:solidFill>
                  <a:schemeClr val="bg1"/>
                </a:solidFill>
                <a:latin typeface="Comic Sans MS" pitchFamily="66" charset="0"/>
              </a:rPr>
              <a:t>α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1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4 ve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amilopektin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</a:t>
            </a:r>
            <a:r>
              <a:rPr lang="el-GR" sz="2800" dirty="0" smtClean="0">
                <a:solidFill>
                  <a:schemeClr val="bg1"/>
                </a:solidFill>
                <a:latin typeface="Comic Sans MS" pitchFamily="66" charset="0"/>
              </a:rPr>
              <a:t>α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1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4 ve </a:t>
            </a:r>
            <a:r>
              <a:rPr lang="el-GR" sz="2800" dirty="0" smtClean="0">
                <a:solidFill>
                  <a:schemeClr val="bg1"/>
                </a:solidFill>
                <a:latin typeface="Comic Sans MS" pitchFamily="66" charset="0"/>
              </a:rPr>
              <a:t>α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1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6 bağları] alınır.</a:t>
            </a:r>
          </a:p>
          <a:p>
            <a:pPr>
              <a:buNone/>
            </a:pPr>
            <a:endParaRPr lang="tr-TR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Ağız:</a:t>
            </a:r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tr-TR" sz="2800" i="1" dirty="0" smtClean="0">
                <a:solidFill>
                  <a:srgbClr val="00B050"/>
                </a:solidFill>
                <a:latin typeface="Comic Sans MS" pitchFamily="66" charset="0"/>
              </a:rPr>
              <a:t>Tükürük </a:t>
            </a:r>
            <a:r>
              <a:rPr lang="el-GR" sz="2800" i="1" dirty="0" smtClean="0">
                <a:solidFill>
                  <a:srgbClr val="00B050"/>
                </a:solidFill>
                <a:latin typeface="Comic Sans MS" pitchFamily="66" charset="0"/>
              </a:rPr>
              <a:t>α</a:t>
            </a:r>
            <a:r>
              <a:rPr lang="tr-TR" sz="2800" i="1" dirty="0" smtClean="0">
                <a:solidFill>
                  <a:srgbClr val="00B050"/>
                </a:solidFill>
                <a:latin typeface="Comic Sans MS" pitchFamily="66" charset="0"/>
              </a:rPr>
              <a:t>-amilazı 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l-GR" sz="2800" dirty="0" smtClean="0">
                <a:solidFill>
                  <a:schemeClr val="bg1"/>
                </a:solidFill>
                <a:latin typeface="Comic Sans MS" pitchFamily="66" charset="0"/>
              </a:rPr>
              <a:t>α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(1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4) bağları</a:t>
            </a:r>
          </a:p>
          <a:p>
            <a:pPr>
              <a:buNone/>
            </a:pP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	Dekstrin (5-9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glukoz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),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maltotrioz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(3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glukoz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),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izomaltoz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(2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glukoz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) ve maltoz (2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glukoz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) açığa çıkar.</a:t>
            </a:r>
            <a:endParaRPr lang="tr-TR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548680"/>
            <a:ext cx="8424936" cy="5976664"/>
          </a:xfrm>
        </p:spPr>
        <p:txBody>
          <a:bodyPr>
            <a:normAutofit fontScale="92500" lnSpcReduction="20000"/>
          </a:bodyPr>
          <a:lstStyle/>
          <a:p>
            <a:r>
              <a:rPr lang="tr-TR" sz="3400" dirty="0" smtClean="0">
                <a:solidFill>
                  <a:srgbClr val="FFC000"/>
                </a:solidFill>
                <a:latin typeface="Comic Sans MS" pitchFamily="66" charset="0"/>
              </a:rPr>
              <a:t>Glikojen sentezi (</a:t>
            </a:r>
            <a:r>
              <a:rPr lang="tr-TR" sz="3400" dirty="0" err="1" smtClean="0">
                <a:solidFill>
                  <a:srgbClr val="FFC000"/>
                </a:solidFill>
                <a:latin typeface="Comic Sans MS" pitchFamily="66" charset="0"/>
              </a:rPr>
              <a:t>glikojenez</a:t>
            </a:r>
            <a:r>
              <a:rPr lang="tr-TR" sz="3400" dirty="0" smtClean="0">
                <a:solidFill>
                  <a:srgbClr val="FFC000"/>
                </a:solidFill>
                <a:latin typeface="Comic Sans MS" pitchFamily="66" charset="0"/>
              </a:rPr>
              <a:t>):</a:t>
            </a:r>
          </a:p>
          <a:p>
            <a:pPr>
              <a:buNone/>
            </a:pP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</a:rPr>
              <a:t>		</a:t>
            </a:r>
            <a:r>
              <a:rPr lang="tr-TR" sz="3400" dirty="0" err="1" smtClean="0">
                <a:solidFill>
                  <a:schemeClr val="bg1"/>
                </a:solidFill>
                <a:latin typeface="Comic Sans MS" pitchFamily="66" charset="0"/>
              </a:rPr>
              <a:t>Sitozolde</a:t>
            </a: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</a:rPr>
              <a:t> olur, </a:t>
            </a:r>
            <a:r>
              <a:rPr lang="tr-TR" sz="3400" dirty="0" err="1" smtClean="0">
                <a:solidFill>
                  <a:schemeClr val="bg1"/>
                </a:solidFill>
                <a:latin typeface="Comic Sans MS" pitchFamily="66" charset="0"/>
              </a:rPr>
              <a:t>glukoz</a:t>
            </a: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</a:rPr>
              <a:t>, ATP ve UTP kullanılır. 	Glikojen molekülü UDP-</a:t>
            </a:r>
            <a:r>
              <a:rPr lang="tr-TR" sz="3400" dirty="0" err="1" smtClean="0">
                <a:solidFill>
                  <a:schemeClr val="bg1"/>
                </a:solidFill>
                <a:latin typeface="Comic Sans MS" pitchFamily="66" charset="0"/>
              </a:rPr>
              <a:t>glukozdan</a:t>
            </a: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</a:rPr>
              <a:t> eklenen </a:t>
            </a:r>
            <a:r>
              <a:rPr lang="tr-TR" sz="3400" dirty="0" err="1" smtClean="0">
                <a:solidFill>
                  <a:schemeClr val="bg1"/>
                </a:solidFill>
                <a:latin typeface="Comic Sans MS" pitchFamily="66" charset="0"/>
              </a:rPr>
              <a:t>glukozlarla</a:t>
            </a: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</a:rPr>
              <a:t> uzatılır. </a:t>
            </a:r>
          </a:p>
          <a:p>
            <a:pPr>
              <a:buNone/>
            </a:pP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</a:rPr>
              <a:t>		Enzimler </a:t>
            </a:r>
            <a:r>
              <a:rPr lang="tr-TR" sz="3400" i="1" dirty="0" smtClean="0">
                <a:solidFill>
                  <a:srgbClr val="00B050"/>
                </a:solidFill>
                <a:latin typeface="Comic Sans MS" pitchFamily="66" charset="0"/>
              </a:rPr>
              <a:t>glikojen </a:t>
            </a:r>
            <a:r>
              <a:rPr lang="tr-TR" sz="3400" i="1" dirty="0" err="1" smtClean="0">
                <a:solidFill>
                  <a:srgbClr val="00B050"/>
                </a:solidFill>
                <a:latin typeface="Comic Sans MS" pitchFamily="66" charset="0"/>
              </a:rPr>
              <a:t>sentaz</a:t>
            </a: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</a:rPr>
              <a:t> [</a:t>
            </a:r>
            <a:r>
              <a:rPr lang="el-GR" sz="3400" dirty="0" smtClean="0">
                <a:solidFill>
                  <a:schemeClr val="bg1"/>
                </a:solidFill>
                <a:latin typeface="Comic Sans MS" pitchFamily="66" charset="0"/>
              </a:rPr>
              <a:t>α</a:t>
            </a: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</a:rPr>
              <a:t>(1</a:t>
            </a: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4) bağlarını kurar] ve </a:t>
            </a:r>
            <a:r>
              <a:rPr lang="tr-TR" sz="3400" i="1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dal kuran enzim </a:t>
            </a: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(</a:t>
            </a:r>
            <a:r>
              <a:rPr lang="tr-TR" sz="34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glikozil</a:t>
            </a: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4  6 </a:t>
            </a:r>
            <a:r>
              <a:rPr lang="tr-TR" sz="34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transferaz</a:t>
            </a: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) </a:t>
            </a:r>
            <a:r>
              <a:rPr lang="tr-TR" sz="34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dir</a:t>
            </a: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.</a:t>
            </a:r>
          </a:p>
          <a:p>
            <a:endParaRPr lang="tr-TR" sz="3400" dirty="0" smtClean="0">
              <a:solidFill>
                <a:schemeClr val="bg1"/>
              </a:solidFill>
              <a:latin typeface="Comic Sans MS" pitchFamily="66" charset="0"/>
              <a:sym typeface="Symbol"/>
            </a:endParaRPr>
          </a:p>
          <a:p>
            <a:r>
              <a:rPr lang="tr-TR" sz="3400" dirty="0" smtClean="0">
                <a:solidFill>
                  <a:srgbClr val="FFC000"/>
                </a:solidFill>
                <a:latin typeface="Comic Sans MS" pitchFamily="66" charset="0"/>
                <a:sym typeface="Symbol"/>
              </a:rPr>
              <a:t>Glikojen yıkımı (</a:t>
            </a:r>
            <a:r>
              <a:rPr lang="tr-TR" sz="3400" dirty="0" err="1" smtClean="0">
                <a:solidFill>
                  <a:srgbClr val="FFC000"/>
                </a:solidFill>
                <a:latin typeface="Comic Sans MS" pitchFamily="66" charset="0"/>
                <a:sym typeface="Symbol"/>
              </a:rPr>
              <a:t>glikojenoliz</a:t>
            </a:r>
            <a:r>
              <a:rPr lang="tr-TR" sz="3400" dirty="0" smtClean="0">
                <a:solidFill>
                  <a:srgbClr val="FFC000"/>
                </a:solidFill>
                <a:latin typeface="Comic Sans MS" pitchFamily="66" charset="0"/>
                <a:sym typeface="Symbol"/>
              </a:rPr>
              <a:t>):</a:t>
            </a: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</a:t>
            </a:r>
          </a:p>
          <a:p>
            <a:pPr>
              <a:buNone/>
            </a:pP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		Enzimler, </a:t>
            </a:r>
            <a:r>
              <a:rPr lang="tr-TR" sz="3400" i="1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glikojen </a:t>
            </a:r>
            <a:r>
              <a:rPr lang="tr-TR" sz="3400" i="1" dirty="0" err="1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fosforilaz</a:t>
            </a:r>
            <a:r>
              <a:rPr lang="tr-TR" sz="3400" i="1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 </a:t>
            </a: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</a:rPr>
              <a:t>[</a:t>
            </a:r>
            <a:r>
              <a:rPr lang="el-GR" sz="3400" dirty="0" smtClean="0">
                <a:solidFill>
                  <a:schemeClr val="bg1"/>
                </a:solidFill>
                <a:latin typeface="Comic Sans MS" pitchFamily="66" charset="0"/>
              </a:rPr>
              <a:t>α</a:t>
            </a: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</a:rPr>
              <a:t>(1</a:t>
            </a: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4) bağlarını açar] ve </a:t>
            </a:r>
            <a:r>
              <a:rPr lang="tr-TR" sz="3400" i="1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dal koparan enzim kompleksi </a:t>
            </a:r>
            <a:r>
              <a:rPr lang="tr-TR" sz="34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dir</a:t>
            </a: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. Yıkım sonucunda karaciğerden kana serbest </a:t>
            </a:r>
            <a:r>
              <a:rPr lang="tr-TR" sz="34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glukoz</a:t>
            </a:r>
            <a:r>
              <a:rPr lang="tr-TR" sz="34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verilir.</a:t>
            </a:r>
          </a:p>
          <a:p>
            <a:endParaRPr lang="tr-TR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2880320"/>
          </a:xfrm>
        </p:spPr>
        <p:txBody>
          <a:bodyPr/>
          <a:lstStyle/>
          <a:p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Glukoz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ve ATP düzeyi yüksekse glikojen sentezi, düşükse yıkımı uyarılır.</a:t>
            </a:r>
          </a:p>
          <a:p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Kas kasılması sırasında glikojen yıkımı olur ve enerji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glukozdan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sağlanır.</a:t>
            </a:r>
          </a:p>
          <a:p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Glukagon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ve epinefrin glikojen yıkımını,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insülin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sentezini uyarır. </a:t>
            </a:r>
            <a:endParaRPr lang="tr-TR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  <a:latin typeface="Comic Sans MS" pitchFamily="66" charset="0"/>
              </a:rPr>
              <a:t>Glukoz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 Ölçümü</a:t>
            </a: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256584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Kan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glukoz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düzeyi,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glukoz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metabolizması ile ilgili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metabolik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yolların (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glikoliz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glikojenoliz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glikojenez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glukoneogenez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pentoz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fosfat yolu) hem birbirleri hem de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lipid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ve protein metabolizması ile koordineli çalışması ve kontrolüyle ayarlanır. </a:t>
            </a:r>
          </a:p>
          <a:p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Özellikle karaciğer ve pankreasın önemli rolü vardır.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İnsülin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glukagon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, epinefrin,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kortizol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, büyüme hormonu başta olmak üzere hormonlar kan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glukozunun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düzenlenmesini sağlarlar. </a:t>
            </a:r>
          </a:p>
          <a:p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Kan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glukozu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referans aralığı içindeyse </a:t>
            </a:r>
            <a:r>
              <a:rPr lang="tr-TR" b="1" i="1" dirty="0" err="1" smtClean="0">
                <a:solidFill>
                  <a:srgbClr val="00B0F0"/>
                </a:solidFill>
                <a:latin typeface="Comic Sans MS" pitchFamily="66" charset="0"/>
              </a:rPr>
              <a:t>normoglisemi</a:t>
            </a:r>
            <a:r>
              <a:rPr lang="tr-TR" b="1" i="1" dirty="0" smtClean="0">
                <a:solidFill>
                  <a:srgbClr val="00B0F0"/>
                </a:solidFill>
                <a:latin typeface="Comic Sans MS" pitchFamily="66" charset="0"/>
              </a:rPr>
              <a:t>,</a:t>
            </a:r>
            <a:endParaRPr lang="tr-TR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		referans aralığının üstündeyse </a:t>
            </a:r>
            <a:r>
              <a:rPr lang="tr-TR" b="1" i="1" dirty="0" err="1" smtClean="0">
                <a:solidFill>
                  <a:srgbClr val="00B0F0"/>
                </a:solidFill>
                <a:latin typeface="Comic Sans MS" pitchFamily="66" charset="0"/>
              </a:rPr>
              <a:t>hiperglisemi</a:t>
            </a:r>
            <a:r>
              <a:rPr lang="tr-TR" b="1" i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(Ör: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diabetes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mellitus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/DM) </a:t>
            </a: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		referans aralığının altındaysa </a:t>
            </a:r>
            <a:r>
              <a:rPr lang="tr-TR" b="1" i="1" dirty="0" smtClean="0">
                <a:solidFill>
                  <a:srgbClr val="00B0F0"/>
                </a:solidFill>
                <a:latin typeface="Comic Sans MS" pitchFamily="66" charset="0"/>
              </a:rPr>
              <a:t>hipoglisemi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(ör: DM tedavisi sırasında yüksek doz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insülin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kullanımı,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insülin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salgılayan pankreas tümörleri) olarak adlandırılır.</a:t>
            </a: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 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686800" cy="6192688"/>
          </a:xfrm>
        </p:spPr>
        <p:txBody>
          <a:bodyPr>
            <a:normAutofit/>
          </a:bodyPr>
          <a:lstStyle/>
          <a:p>
            <a:r>
              <a:rPr lang="tr-TR" altLang="tr-TR" b="1" dirty="0" smtClean="0">
                <a:solidFill>
                  <a:srgbClr val="FF0000"/>
                </a:solidFill>
                <a:latin typeface="Comic Sans MS" pitchFamily="66" charset="0"/>
              </a:rPr>
              <a:t>Açlık kan </a:t>
            </a:r>
            <a:r>
              <a:rPr lang="tr-TR" altLang="tr-TR" b="1" dirty="0" err="1" smtClean="0">
                <a:solidFill>
                  <a:srgbClr val="FF0000"/>
                </a:solidFill>
                <a:latin typeface="Comic Sans MS" pitchFamily="66" charset="0"/>
              </a:rPr>
              <a:t>glukozu</a:t>
            </a:r>
            <a:r>
              <a:rPr lang="tr-TR" altLang="tr-TR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8-14 saat açlığın ardından ölçülen kan </a:t>
            </a:r>
            <a:r>
              <a:rPr lang="tr-TR" altLang="tr-TR" dirty="0" err="1" smtClean="0">
                <a:solidFill>
                  <a:schemeClr val="bg1"/>
                </a:solidFill>
                <a:latin typeface="Comic Sans MS" pitchFamily="66" charset="0"/>
              </a:rPr>
              <a:t>glukoz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 düzeyidir. Normal sınırları </a:t>
            </a:r>
            <a:r>
              <a:rPr lang="tr-TR" altLang="tr-TR" dirty="0" smtClean="0">
                <a:solidFill>
                  <a:srgbClr val="FF0000"/>
                </a:solidFill>
                <a:latin typeface="Comic Sans MS" pitchFamily="66" charset="0"/>
              </a:rPr>
              <a:t>74-100 mg/</a:t>
            </a:r>
            <a:r>
              <a:rPr lang="tr-TR" altLang="tr-TR" dirty="0" err="1" smtClean="0">
                <a:solidFill>
                  <a:srgbClr val="FF0000"/>
                </a:solidFill>
                <a:latin typeface="Comic Sans MS" pitchFamily="66" charset="0"/>
              </a:rPr>
              <a:t>dL</a:t>
            </a:r>
            <a:r>
              <a:rPr lang="tr-TR" altLang="tr-TR" dirty="0" err="1" smtClean="0">
                <a:solidFill>
                  <a:schemeClr val="bg1"/>
                </a:solidFill>
                <a:latin typeface="Comic Sans MS" pitchFamily="66" charset="0"/>
              </a:rPr>
              <a:t>’dir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.</a:t>
            </a:r>
            <a:endParaRPr lang="tr-TR" altLang="tr-TR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tr-TR" altLang="tr-TR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tr-TR" altLang="tr-TR" b="1" dirty="0" smtClean="0">
                <a:solidFill>
                  <a:srgbClr val="FF0000"/>
                </a:solidFill>
                <a:latin typeface="Comic Sans MS" pitchFamily="66" charset="0"/>
              </a:rPr>
              <a:t>Tokluk kan </a:t>
            </a:r>
            <a:r>
              <a:rPr lang="tr-TR" altLang="tr-TR" b="1" dirty="0" err="1" smtClean="0">
                <a:solidFill>
                  <a:srgbClr val="FF0000"/>
                </a:solidFill>
                <a:latin typeface="Comic Sans MS" pitchFamily="66" charset="0"/>
              </a:rPr>
              <a:t>glukozu</a:t>
            </a:r>
            <a:r>
              <a:rPr lang="tr-TR" altLang="tr-TR" dirty="0" smtClean="0">
                <a:solidFill>
                  <a:srgbClr val="FF0000"/>
                </a:solidFill>
                <a:latin typeface="Comic Sans MS" pitchFamily="66" charset="0"/>
              </a:rPr>
              <a:t>: 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Yemek yedikten 2 saat sonra ölçülen kan </a:t>
            </a:r>
            <a:r>
              <a:rPr lang="tr-TR" altLang="tr-TR" dirty="0" err="1" smtClean="0">
                <a:solidFill>
                  <a:schemeClr val="bg1"/>
                </a:solidFill>
                <a:latin typeface="Comic Sans MS" pitchFamily="66" charset="0"/>
              </a:rPr>
              <a:t>glukoz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 düzeyidir. Sağlıklı bir erişkinde </a:t>
            </a:r>
            <a:r>
              <a:rPr lang="tr-TR" altLang="tr-TR" dirty="0" smtClean="0">
                <a:solidFill>
                  <a:srgbClr val="FF0000"/>
                </a:solidFill>
                <a:latin typeface="Comic Sans MS" pitchFamily="66" charset="0"/>
              </a:rPr>
              <a:t>140 mg/</a:t>
            </a:r>
            <a:r>
              <a:rPr lang="tr-TR" altLang="tr-TR" dirty="0" err="1" smtClean="0">
                <a:solidFill>
                  <a:srgbClr val="FF0000"/>
                </a:solidFill>
                <a:latin typeface="Comic Sans MS" pitchFamily="66" charset="0"/>
              </a:rPr>
              <a:t>dL’nin</a:t>
            </a:r>
            <a:r>
              <a:rPr lang="tr-TR" altLang="tr-TR" dirty="0" smtClean="0">
                <a:solidFill>
                  <a:srgbClr val="FF0000"/>
                </a:solidFill>
                <a:latin typeface="Comic Sans MS" pitchFamily="66" charset="0"/>
              </a:rPr>
              <a:t> altında 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olmalıdır.</a:t>
            </a:r>
          </a:p>
          <a:p>
            <a:endParaRPr lang="tr-TR" altLang="tr-TR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Kan </a:t>
            </a:r>
            <a:r>
              <a:rPr lang="tr-TR" altLang="tr-TR" dirty="0" err="1" smtClean="0">
                <a:solidFill>
                  <a:schemeClr val="bg1"/>
                </a:solidFill>
                <a:latin typeface="Comic Sans MS" pitchFamily="66" charset="0"/>
              </a:rPr>
              <a:t>glukozu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 ölçümü, serum/plazmada yapılabilir.</a:t>
            </a:r>
          </a:p>
          <a:p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Kan </a:t>
            </a:r>
            <a:r>
              <a:rPr lang="tr-TR" altLang="tr-TR" dirty="0" err="1" smtClean="0">
                <a:solidFill>
                  <a:schemeClr val="bg1"/>
                </a:solidFill>
                <a:latin typeface="Comic Sans MS" pitchFamily="66" charset="0"/>
              </a:rPr>
              <a:t>glukozu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 takibi özellikle </a:t>
            </a:r>
            <a:r>
              <a:rPr lang="tr-TR" altLang="tr-TR" dirty="0" err="1" smtClean="0">
                <a:solidFill>
                  <a:schemeClr val="bg1"/>
                </a:solidFill>
                <a:latin typeface="Comic Sans MS" pitchFamily="66" charset="0"/>
              </a:rPr>
              <a:t>diabetes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altLang="tr-TR" dirty="0" err="1" smtClean="0">
                <a:solidFill>
                  <a:schemeClr val="bg1"/>
                </a:solidFill>
                <a:latin typeface="Comic Sans MS" pitchFamily="66" charset="0"/>
              </a:rPr>
              <a:t>mellitus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 (DM) hastaları için önemlidir.</a:t>
            </a:r>
          </a:p>
          <a:p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DM, yetersiz </a:t>
            </a:r>
            <a:r>
              <a:rPr lang="tr-TR" altLang="tr-TR" dirty="0" err="1" smtClean="0">
                <a:solidFill>
                  <a:schemeClr val="bg1"/>
                </a:solidFill>
                <a:latin typeface="Comic Sans MS" pitchFamily="66" charset="0"/>
              </a:rPr>
              <a:t>insülin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 salgısı (Tip I) veya var olan </a:t>
            </a:r>
            <a:r>
              <a:rPr lang="tr-TR" altLang="tr-TR" dirty="0" err="1" smtClean="0">
                <a:solidFill>
                  <a:schemeClr val="bg1"/>
                </a:solidFill>
                <a:latin typeface="Comic Sans MS" pitchFamily="66" charset="0"/>
              </a:rPr>
              <a:t>insülinin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 etkisinin yetersizliği (</a:t>
            </a:r>
            <a:r>
              <a:rPr lang="tr-TR" altLang="tr-TR" dirty="0" err="1" smtClean="0">
                <a:solidFill>
                  <a:schemeClr val="bg1"/>
                </a:solidFill>
                <a:latin typeface="Comic Sans MS" pitchFamily="66" charset="0"/>
              </a:rPr>
              <a:t>insülin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 direnci) (Tip II) sonucu meydana gelen bir hastalıktır.</a:t>
            </a:r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764704"/>
            <a:ext cx="8280920" cy="5832647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DM belirtileri gösteren bir hastada aşağıdakilerden birisinin bulunması </a:t>
            </a:r>
            <a:r>
              <a:rPr lang="tr-TR" altLang="tr-TR" b="1" dirty="0" smtClean="0">
                <a:solidFill>
                  <a:schemeClr val="bg1"/>
                </a:solidFill>
                <a:latin typeface="Comic Sans MS" pitchFamily="66" charset="0"/>
              </a:rPr>
              <a:t>DM 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tanısı konulması için yeterlidir:</a:t>
            </a:r>
          </a:p>
          <a:p>
            <a:pPr lvl="1" eaLnBrk="1" hangingPunct="1">
              <a:buFontTx/>
              <a:buChar char="-"/>
            </a:pP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Herhangi bir zamanda ölçülen kan </a:t>
            </a:r>
            <a:r>
              <a:rPr lang="tr-TR" altLang="tr-TR" sz="2400" dirty="0" err="1" smtClean="0">
                <a:solidFill>
                  <a:schemeClr val="bg1"/>
                </a:solidFill>
                <a:latin typeface="Comic Sans MS" pitchFamily="66" charset="0"/>
              </a:rPr>
              <a:t>glukozunun</a:t>
            </a: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altLang="tr-TR" sz="2400" b="1" dirty="0" smtClean="0">
                <a:solidFill>
                  <a:srgbClr val="FF0000"/>
                </a:solidFill>
                <a:latin typeface="Comic Sans MS" pitchFamily="66" charset="0"/>
              </a:rPr>
              <a:t>≥200 mg/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Comic Sans MS" pitchFamily="66" charset="0"/>
              </a:rPr>
              <a:t>dL</a:t>
            </a:r>
            <a:r>
              <a:rPr lang="tr-TR" altLang="tr-TR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olması ve diyabet semptomlarının eşlik etmesi (</a:t>
            </a:r>
            <a:r>
              <a:rPr lang="tr-TR" altLang="tr-TR" sz="2400" dirty="0" err="1" smtClean="0">
                <a:solidFill>
                  <a:schemeClr val="bg1"/>
                </a:solidFill>
                <a:latin typeface="Comic Sans MS" pitchFamily="66" charset="0"/>
              </a:rPr>
              <a:t>poliüri</a:t>
            </a: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tr-TR" altLang="tr-TR" sz="2400" dirty="0" err="1" smtClean="0">
                <a:solidFill>
                  <a:schemeClr val="bg1"/>
                </a:solidFill>
                <a:latin typeface="Comic Sans MS" pitchFamily="66" charset="0"/>
              </a:rPr>
              <a:t>polidipsi</a:t>
            </a: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tr-TR" altLang="tr-TR" sz="2400" dirty="0" err="1" smtClean="0">
                <a:solidFill>
                  <a:schemeClr val="bg1"/>
                </a:solidFill>
                <a:latin typeface="Comic Sans MS" pitchFamily="66" charset="0"/>
              </a:rPr>
              <a:t>polifaji</a:t>
            </a: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</a:p>
          <a:p>
            <a:pPr lvl="1" eaLnBrk="1" hangingPunct="1">
              <a:buFontTx/>
              <a:buChar char="-"/>
            </a:pP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Açlık kan </a:t>
            </a:r>
            <a:r>
              <a:rPr lang="tr-TR" altLang="tr-TR" sz="2400" dirty="0" err="1" smtClean="0">
                <a:solidFill>
                  <a:schemeClr val="bg1"/>
                </a:solidFill>
                <a:latin typeface="Comic Sans MS" pitchFamily="66" charset="0"/>
              </a:rPr>
              <a:t>glukozunun</a:t>
            </a:r>
            <a:r>
              <a:rPr lang="tr-TR" altLang="tr-TR" sz="2400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altLang="tr-TR" sz="2400" dirty="0" smtClean="0">
                <a:solidFill>
                  <a:srgbClr val="00B050"/>
                </a:solidFill>
                <a:latin typeface="Comic Sans MS" pitchFamily="66" charset="0"/>
              </a:rPr>
              <a:t>en az iki kez </a:t>
            </a:r>
            <a:r>
              <a:rPr lang="tr-TR" altLang="tr-TR" sz="2400" b="1" dirty="0" smtClean="0">
                <a:solidFill>
                  <a:srgbClr val="FF0000"/>
                </a:solidFill>
                <a:latin typeface="Comic Sans MS" pitchFamily="66" charset="0"/>
              </a:rPr>
              <a:t>≥126 mg/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Comic Sans MS" pitchFamily="66" charset="0"/>
              </a:rPr>
              <a:t>dL</a:t>
            </a:r>
            <a:r>
              <a:rPr lang="tr-TR" altLang="tr-TR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olması</a:t>
            </a:r>
          </a:p>
          <a:p>
            <a:pPr lvl="1" eaLnBrk="1" hangingPunct="1">
              <a:buFontTx/>
              <a:buChar char="-"/>
            </a:pP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OGTT (Oral </a:t>
            </a:r>
            <a:r>
              <a:rPr lang="tr-TR" altLang="tr-TR" sz="2400" dirty="0" err="1" smtClean="0">
                <a:solidFill>
                  <a:schemeClr val="bg1"/>
                </a:solidFill>
                <a:latin typeface="Comic Sans MS" pitchFamily="66" charset="0"/>
              </a:rPr>
              <a:t>Glukoz</a:t>
            </a: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 Tolerans Testi) sırasında kan </a:t>
            </a:r>
            <a:r>
              <a:rPr lang="tr-TR" altLang="tr-TR" sz="2400" dirty="0" err="1" smtClean="0">
                <a:solidFill>
                  <a:schemeClr val="bg1"/>
                </a:solidFill>
                <a:latin typeface="Comic Sans MS" pitchFamily="66" charset="0"/>
              </a:rPr>
              <a:t>glukozunun</a:t>
            </a: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altLang="tr-TR" sz="2400" b="1" dirty="0" smtClean="0">
                <a:solidFill>
                  <a:srgbClr val="FF0000"/>
                </a:solidFill>
                <a:latin typeface="Comic Sans MS" pitchFamily="66" charset="0"/>
              </a:rPr>
              <a:t>≥200 mg/</a:t>
            </a:r>
            <a:r>
              <a:rPr lang="tr-TR" altLang="tr-TR" sz="2400" b="1" dirty="0" err="1" smtClean="0">
                <a:solidFill>
                  <a:srgbClr val="FF0000"/>
                </a:solidFill>
                <a:latin typeface="Comic Sans MS" pitchFamily="66" charset="0"/>
              </a:rPr>
              <a:t>dL</a:t>
            </a:r>
            <a:r>
              <a:rPr lang="tr-TR" altLang="tr-TR" sz="24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olması</a:t>
            </a:r>
          </a:p>
          <a:p>
            <a:pPr marL="514350" lvl="2" eaLnBrk="1" hangingPunct="1">
              <a:spcBef>
                <a:spcPts val="750"/>
              </a:spcBef>
              <a:buFontTx/>
              <a:buChar char="-"/>
            </a:pPr>
            <a:r>
              <a:rPr lang="tr-TR" sz="2400" dirty="0" smtClean="0">
                <a:solidFill>
                  <a:schemeClr val="bg1"/>
                </a:solidFill>
                <a:latin typeface="Comic Sans MS" pitchFamily="66" charset="0"/>
              </a:rPr>
              <a:t>Hemoglobin </a:t>
            </a:r>
            <a:r>
              <a:rPr lang="tr-TR" sz="2400" dirty="0" err="1" smtClean="0">
                <a:solidFill>
                  <a:schemeClr val="bg1"/>
                </a:solidFill>
                <a:latin typeface="Comic Sans MS" pitchFamily="66" charset="0"/>
              </a:rPr>
              <a:t>A</a:t>
            </a:r>
            <a:r>
              <a:rPr lang="tr-TR" sz="2400" baseline="-25000" dirty="0" err="1" smtClean="0">
                <a:solidFill>
                  <a:schemeClr val="bg1"/>
                </a:solidFill>
                <a:latin typeface="Comic Sans MS" pitchFamily="66" charset="0"/>
              </a:rPr>
              <a:t>1c</a:t>
            </a:r>
            <a:r>
              <a:rPr lang="tr-T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2400" b="1" dirty="0" smtClean="0">
                <a:solidFill>
                  <a:srgbClr val="FF0000"/>
                </a:solidFill>
                <a:latin typeface="Comic Sans MS" pitchFamily="66" charset="0"/>
              </a:rPr>
              <a:t>≥ % 6,5</a:t>
            </a:r>
            <a:endParaRPr lang="tr-TR" sz="24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None/>
            </a:pP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	</a:t>
            </a:r>
          </a:p>
          <a:p>
            <a:pPr eaLnBrk="1" hangingPunct="1"/>
            <a:endParaRPr lang="tr-TR" altLang="tr-TR" sz="2400" dirty="0" smtClean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96567-3F77-4C09-9372-46ABDCA22DAB}" type="slidenum">
              <a:rPr lang="tr-TR" altLang="tr-TR" smtClean="0"/>
              <a:pPr>
                <a:defRPr/>
              </a:pPr>
              <a:t>24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İçerik Yer Tutucusu"/>
          <p:cNvSpPr>
            <a:spLocks noGrp="1"/>
          </p:cNvSpPr>
          <p:nvPr>
            <p:ph idx="4294967295"/>
          </p:nvPr>
        </p:nvSpPr>
        <p:spPr>
          <a:xfrm>
            <a:off x="323528" y="476672"/>
            <a:ext cx="8820472" cy="604867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Açlık kan </a:t>
            </a:r>
            <a:r>
              <a:rPr lang="tr-TR" altLang="tr-TR" dirty="0" err="1" smtClean="0">
                <a:solidFill>
                  <a:schemeClr val="bg1"/>
                </a:solidFill>
                <a:latin typeface="Comic Sans MS" pitchFamily="66" charset="0"/>
              </a:rPr>
              <a:t>glukozu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altLang="tr-TR" dirty="0" smtClean="0">
                <a:solidFill>
                  <a:srgbClr val="FF0000"/>
                </a:solidFill>
                <a:latin typeface="Comic Sans MS" pitchFamily="66" charset="0"/>
              </a:rPr>
              <a:t>100-126 mg/</a:t>
            </a:r>
            <a:r>
              <a:rPr lang="tr-TR" altLang="tr-TR" dirty="0" err="1" smtClean="0">
                <a:solidFill>
                  <a:srgbClr val="FF0000"/>
                </a:solidFill>
                <a:latin typeface="Comic Sans MS" pitchFamily="66" charset="0"/>
              </a:rPr>
              <a:t>dL</a:t>
            </a:r>
            <a:r>
              <a:rPr lang="tr-TR" altLang="tr-TR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arasında ise </a:t>
            </a:r>
            <a:r>
              <a:rPr lang="tr-TR" altLang="tr-TR" b="1" dirty="0" smtClean="0">
                <a:solidFill>
                  <a:srgbClr val="FF0000"/>
                </a:solidFill>
                <a:latin typeface="Comic Sans MS" pitchFamily="66" charset="0"/>
              </a:rPr>
              <a:t>Bozulmuş Açlık </a:t>
            </a:r>
            <a:r>
              <a:rPr lang="tr-TR" altLang="tr-TR" b="1" dirty="0" err="1" smtClean="0">
                <a:solidFill>
                  <a:srgbClr val="FF0000"/>
                </a:solidFill>
                <a:latin typeface="Comic Sans MS" pitchFamily="66" charset="0"/>
              </a:rPr>
              <a:t>Glukozu</a:t>
            </a:r>
            <a:r>
              <a:rPr lang="tr-TR" altLang="tr-TR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denir ve</a:t>
            </a:r>
            <a:r>
              <a:rPr lang="tr-TR" altLang="tr-TR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DM tanısı koymak için OGTT uygulanır.</a:t>
            </a:r>
          </a:p>
          <a:p>
            <a:pPr eaLnBrk="1" hangingPunct="1">
              <a:lnSpc>
                <a:spcPct val="80000"/>
              </a:lnSpc>
            </a:pPr>
            <a:endParaRPr lang="tr-TR" altLang="tr-TR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Yetişkinlerde </a:t>
            </a:r>
            <a:r>
              <a:rPr lang="tr-TR" altLang="tr-TR" b="1" dirty="0" smtClean="0">
                <a:solidFill>
                  <a:schemeClr val="bg1"/>
                </a:solidFill>
                <a:latin typeface="Comic Sans MS" pitchFamily="66" charset="0"/>
              </a:rPr>
              <a:t>75 g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, çocuklarda </a:t>
            </a:r>
            <a:r>
              <a:rPr lang="tr-TR" altLang="tr-TR" b="1" dirty="0" smtClean="0">
                <a:solidFill>
                  <a:schemeClr val="bg1"/>
                </a:solidFill>
                <a:latin typeface="Comic Sans MS" pitchFamily="66" charset="0"/>
              </a:rPr>
              <a:t>1,75 g/kg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altLang="tr-TR" dirty="0" err="1" smtClean="0">
                <a:solidFill>
                  <a:schemeClr val="bg1"/>
                </a:solidFill>
                <a:latin typeface="Comic Sans MS" pitchFamily="66" charset="0"/>
              </a:rPr>
              <a:t>glukoz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 300 mL su içinde eritilerek içirilir.</a:t>
            </a:r>
          </a:p>
          <a:p>
            <a:pPr>
              <a:lnSpc>
                <a:spcPct val="80000"/>
              </a:lnSpc>
            </a:pPr>
            <a:endParaRPr lang="tr-TR" altLang="tr-TR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tr-TR" altLang="tr-TR" b="1" dirty="0" smtClean="0">
                <a:solidFill>
                  <a:schemeClr val="bg1"/>
                </a:solidFill>
                <a:latin typeface="Comic Sans MS" pitchFamily="66" charset="0"/>
              </a:rPr>
              <a:t>30, 60, 90 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ve </a:t>
            </a:r>
            <a:r>
              <a:rPr lang="tr-TR" altLang="tr-TR" b="1" dirty="0" smtClean="0">
                <a:solidFill>
                  <a:schemeClr val="bg1"/>
                </a:solidFill>
                <a:latin typeface="Comic Sans MS" pitchFamily="66" charset="0"/>
              </a:rPr>
              <a:t>120.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 dakikalarda hastanın kan </a:t>
            </a:r>
            <a:r>
              <a:rPr lang="tr-TR" altLang="tr-TR" dirty="0" err="1" smtClean="0">
                <a:solidFill>
                  <a:schemeClr val="bg1"/>
                </a:solidFill>
                <a:latin typeface="Comic Sans MS" pitchFamily="66" charset="0"/>
              </a:rPr>
              <a:t>glukoz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 düzeylerine bakılır.</a:t>
            </a:r>
          </a:p>
          <a:p>
            <a:pPr lvl="1"/>
            <a:r>
              <a:rPr lang="tr-TR" altLang="tr-TR" sz="2600" i="1" dirty="0" smtClean="0">
                <a:solidFill>
                  <a:schemeClr val="bg1"/>
                </a:solidFill>
                <a:latin typeface="Comic Sans MS" pitchFamily="66" charset="0"/>
              </a:rPr>
              <a:t>Açlık Kan </a:t>
            </a:r>
            <a:r>
              <a:rPr lang="tr-TR" altLang="tr-TR" sz="2600" i="1" dirty="0" err="1" smtClean="0">
                <a:solidFill>
                  <a:schemeClr val="bg1"/>
                </a:solidFill>
                <a:latin typeface="Comic Sans MS" pitchFamily="66" charset="0"/>
              </a:rPr>
              <a:t>glukoz</a:t>
            </a:r>
            <a:r>
              <a:rPr lang="tr-TR" altLang="tr-TR" sz="2600" i="1" dirty="0" smtClean="0">
                <a:solidFill>
                  <a:schemeClr val="bg1"/>
                </a:solidFill>
                <a:latin typeface="Comic Sans MS" pitchFamily="66" charset="0"/>
              </a:rPr>
              <a:t> konsantrasyonu  &lt;</a:t>
            </a:r>
            <a:r>
              <a:rPr lang="tr-TR" altLang="tr-TR" i="1" dirty="0" smtClean="0">
                <a:solidFill>
                  <a:schemeClr val="bg1"/>
                </a:solidFill>
                <a:latin typeface="Comic Sans MS" pitchFamily="66" charset="0"/>
              </a:rPr>
              <a:t>100 mg/</a:t>
            </a:r>
            <a:r>
              <a:rPr lang="tr-TR" altLang="tr-TR" i="1" dirty="0" err="1" smtClean="0">
                <a:solidFill>
                  <a:schemeClr val="bg1"/>
                </a:solidFill>
                <a:latin typeface="Comic Sans MS" pitchFamily="66" charset="0"/>
              </a:rPr>
              <a:t>dL</a:t>
            </a:r>
            <a:r>
              <a:rPr lang="tr-TR" altLang="tr-TR" i="1" dirty="0" smtClean="0">
                <a:solidFill>
                  <a:schemeClr val="bg1"/>
                </a:solidFill>
                <a:latin typeface="Comic Sans MS" pitchFamily="66" charset="0"/>
              </a:rPr>
              <a:t>’ </a:t>
            </a:r>
            <a:r>
              <a:rPr lang="tr-TR" altLang="tr-TR" sz="2600" i="1" dirty="0" smtClean="0">
                <a:solidFill>
                  <a:schemeClr val="bg1"/>
                </a:solidFill>
                <a:latin typeface="Comic Sans MS" pitchFamily="66" charset="0"/>
              </a:rPr>
              <a:t>120. dakikada  &lt;1</a:t>
            </a:r>
            <a:r>
              <a:rPr lang="tr-TR" altLang="tr-TR" i="1" dirty="0" smtClean="0">
                <a:solidFill>
                  <a:schemeClr val="bg1"/>
                </a:solidFill>
                <a:latin typeface="Comic Sans MS" pitchFamily="66" charset="0"/>
              </a:rPr>
              <a:t>40 mg/</a:t>
            </a:r>
            <a:r>
              <a:rPr lang="tr-TR" altLang="tr-TR" i="1" dirty="0" err="1" smtClean="0">
                <a:solidFill>
                  <a:schemeClr val="bg1"/>
                </a:solidFill>
                <a:latin typeface="Comic Sans MS" pitchFamily="66" charset="0"/>
              </a:rPr>
              <a:t>dL</a:t>
            </a:r>
            <a:r>
              <a:rPr lang="tr-TR" altLang="tr-TR" dirty="0" smtClean="0">
                <a:solidFill>
                  <a:schemeClr val="bg1"/>
                </a:solidFill>
                <a:latin typeface="Comic Sans MS" pitchFamily="66" charset="0"/>
              </a:rPr>
              <a:t> olmalıdır.</a:t>
            </a:r>
          </a:p>
          <a:p>
            <a:pPr>
              <a:lnSpc>
                <a:spcPct val="80000"/>
              </a:lnSpc>
            </a:pPr>
            <a:endParaRPr lang="tr-TR" altLang="tr-TR" sz="3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tr-TR" altLang="tr-TR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tr-TR" altLang="tr-TR" dirty="0" smtClean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369A-08F2-4A83-BDA4-299CD5EFEF18}" type="slidenum">
              <a:rPr lang="tr-TR" altLang="tr-TR" smtClean="0"/>
              <a:pPr>
                <a:defRPr/>
              </a:pPr>
              <a:t>25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0" rIns="0" bIns="0" anchor="b">
            <a:normAutofit/>
          </a:bodyPr>
          <a:lstStyle/>
          <a:p>
            <a:pPr eaLnBrk="1" hangingPunct="1"/>
            <a:r>
              <a:rPr lang="tr-TR" altLang="tr-TR" sz="4000" dirty="0" smtClean="0">
                <a:solidFill>
                  <a:srgbClr val="FF0000"/>
                </a:solidFill>
                <a:latin typeface="Comic Sans MS" pitchFamily="66" charset="0"/>
              </a:rPr>
              <a:t>Gebelik ve Diyabet</a:t>
            </a:r>
          </a:p>
        </p:txBody>
      </p:sp>
      <p:sp>
        <p:nvSpPr>
          <p:cNvPr id="19459" name="2 İçerik Yer Tutucusu"/>
          <p:cNvSpPr>
            <a:spLocks noGrp="1"/>
          </p:cNvSpPr>
          <p:nvPr>
            <p:ph idx="4294967295"/>
          </p:nvPr>
        </p:nvSpPr>
        <p:spPr>
          <a:xfrm>
            <a:off x="539750" y="1844675"/>
            <a:ext cx="8229600" cy="4530725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sz="2400" smtClean="0">
                <a:solidFill>
                  <a:schemeClr val="bg1"/>
                </a:solidFill>
                <a:latin typeface="Comic Sans MS" pitchFamily="66" charset="0"/>
              </a:rPr>
              <a:t>Gebeliğin </a:t>
            </a: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24 – 28. haftaları arasında 50 g </a:t>
            </a:r>
            <a:r>
              <a:rPr lang="tr-TR" altLang="tr-TR" sz="2400" dirty="0" err="1" smtClean="0">
                <a:solidFill>
                  <a:schemeClr val="bg1"/>
                </a:solidFill>
                <a:latin typeface="Comic Sans MS" pitchFamily="66" charset="0"/>
              </a:rPr>
              <a:t>glukoz</a:t>
            </a: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 yüklemesi yaparak tarama testi uygulanır.</a:t>
            </a:r>
          </a:p>
          <a:p>
            <a:pPr eaLnBrk="1" hangingPunct="1"/>
            <a:endParaRPr lang="tr-TR" altLang="tr-TR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/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Yükleme sonrasında 1. saatte ölçülen kan </a:t>
            </a:r>
            <a:r>
              <a:rPr lang="tr-TR" altLang="tr-TR" sz="2400" dirty="0" err="1" smtClean="0">
                <a:solidFill>
                  <a:schemeClr val="bg1"/>
                </a:solidFill>
                <a:latin typeface="Comic Sans MS" pitchFamily="66" charset="0"/>
              </a:rPr>
              <a:t>glukozu</a:t>
            </a: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</a:t>
            </a: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140 mg/</a:t>
            </a:r>
            <a:r>
              <a:rPr lang="tr-TR" altLang="tr-TR" sz="2400" dirty="0" err="1" smtClean="0">
                <a:solidFill>
                  <a:schemeClr val="bg1"/>
                </a:solidFill>
                <a:latin typeface="Comic Sans MS" pitchFamily="66" charset="0"/>
              </a:rPr>
              <a:t>dL</a:t>
            </a: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 ise ertesi gün önce açlık kan </a:t>
            </a:r>
            <a:r>
              <a:rPr lang="tr-TR" altLang="tr-TR" sz="2400" dirty="0" err="1" smtClean="0">
                <a:solidFill>
                  <a:schemeClr val="bg1"/>
                </a:solidFill>
                <a:latin typeface="Comic Sans MS" pitchFamily="66" charset="0"/>
              </a:rPr>
              <a:t>glukozu</a:t>
            </a: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 için kan alınır, daha sonra 100 g </a:t>
            </a:r>
            <a:r>
              <a:rPr lang="tr-TR" altLang="tr-TR" sz="2400" dirty="0" err="1" smtClean="0">
                <a:solidFill>
                  <a:schemeClr val="bg1"/>
                </a:solidFill>
                <a:latin typeface="Comic Sans MS" pitchFamily="66" charset="0"/>
              </a:rPr>
              <a:t>glukoz</a:t>
            </a: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 yüklendikten sonra birer saat arayla 3 defa kan alınarak OGTT uygulanır.</a:t>
            </a:r>
          </a:p>
          <a:p>
            <a:pPr eaLnBrk="1" hangingPunct="1"/>
            <a:endParaRPr lang="tr-TR" altLang="tr-TR" sz="24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eaLnBrk="1" hangingPunct="1"/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Yapılan bu ölçümlerden </a:t>
            </a:r>
            <a:r>
              <a:rPr lang="tr-TR" altLang="tr-TR" sz="2400" b="1" dirty="0" smtClean="0">
                <a:solidFill>
                  <a:schemeClr val="bg1"/>
                </a:solidFill>
                <a:latin typeface="Comic Sans MS" pitchFamily="66" charset="0"/>
              </a:rPr>
              <a:t>en az 2 tanesi belirlenmiş </a:t>
            </a: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referans değerlerin üzerinde bulunursa, </a:t>
            </a:r>
            <a:r>
              <a:rPr lang="tr-TR" altLang="tr-TR" sz="2400" dirty="0" smtClean="0">
                <a:solidFill>
                  <a:srgbClr val="FFC000"/>
                </a:solidFill>
                <a:latin typeface="Comic Sans MS" pitchFamily="66" charset="0"/>
              </a:rPr>
              <a:t>“</a:t>
            </a:r>
            <a:r>
              <a:rPr lang="tr-TR" altLang="tr-TR" sz="2400" b="1" dirty="0" err="1" smtClean="0">
                <a:solidFill>
                  <a:srgbClr val="FFC000"/>
                </a:solidFill>
                <a:latin typeface="Comic Sans MS" pitchFamily="66" charset="0"/>
              </a:rPr>
              <a:t>Gestasyonel</a:t>
            </a:r>
            <a:r>
              <a:rPr lang="tr-TR" altLang="tr-TR" sz="2400" b="1" dirty="0" smtClean="0">
                <a:solidFill>
                  <a:srgbClr val="FFC000"/>
                </a:solidFill>
                <a:latin typeface="Comic Sans MS" pitchFamily="66" charset="0"/>
              </a:rPr>
              <a:t> Diyabet</a:t>
            </a:r>
            <a:r>
              <a:rPr lang="tr-TR" altLang="tr-TR" sz="2400" dirty="0" smtClean="0">
                <a:solidFill>
                  <a:srgbClr val="FFC000"/>
                </a:solidFill>
                <a:latin typeface="Comic Sans MS" pitchFamily="66" charset="0"/>
              </a:rPr>
              <a:t>” </a:t>
            </a:r>
            <a:r>
              <a:rPr lang="tr-TR" altLang="tr-TR" sz="2400" dirty="0" smtClean="0">
                <a:solidFill>
                  <a:schemeClr val="bg1"/>
                </a:solidFill>
                <a:latin typeface="Comic Sans MS" pitchFamily="66" charset="0"/>
              </a:rPr>
              <a:t>tanısı konulur.</a:t>
            </a: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37369A-08F2-4A83-BDA4-299CD5EFEF18}" type="slidenum">
              <a:rPr lang="tr-TR" altLang="tr-TR" smtClean="0"/>
              <a:pPr>
                <a:defRPr/>
              </a:pPr>
              <a:t>26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548680"/>
            <a:ext cx="8208912" cy="63093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tr-TR" sz="2500" dirty="0" smtClean="0">
                <a:solidFill>
                  <a:srgbClr val="FF0000"/>
                </a:solidFill>
                <a:latin typeface="Comic Sans MS" pitchFamily="66" charset="0"/>
              </a:rPr>
              <a:t>Mide: </a:t>
            </a:r>
            <a:r>
              <a:rPr lang="tr-TR" sz="2500" dirty="0" smtClean="0">
                <a:solidFill>
                  <a:schemeClr val="bg1"/>
                </a:solidFill>
                <a:latin typeface="Comic Sans MS" pitchFamily="66" charset="0"/>
              </a:rPr>
              <a:t>Geçici duraklama</a:t>
            </a:r>
          </a:p>
          <a:p>
            <a:pPr>
              <a:buFont typeface="Wingdings" pitchFamily="2" charset="2"/>
              <a:buChar char="§"/>
            </a:pPr>
            <a:r>
              <a:rPr lang="tr-TR" sz="2500" dirty="0" smtClean="0">
                <a:solidFill>
                  <a:srgbClr val="FF0000"/>
                </a:solidFill>
                <a:latin typeface="Comic Sans MS" pitchFamily="66" charset="0"/>
              </a:rPr>
              <a:t>İnce bağırsak: </a:t>
            </a:r>
            <a:r>
              <a:rPr lang="tr-TR" sz="2500" dirty="0" err="1" smtClean="0">
                <a:solidFill>
                  <a:schemeClr val="bg1"/>
                </a:solidFill>
                <a:latin typeface="Comic Sans MS" pitchFamily="66" charset="0"/>
              </a:rPr>
              <a:t>Sekretin</a:t>
            </a:r>
            <a:r>
              <a:rPr lang="tr-TR" sz="25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tr-TR" sz="2500" dirty="0" err="1" smtClean="0">
                <a:solidFill>
                  <a:schemeClr val="bg1"/>
                </a:solidFill>
                <a:latin typeface="Comic Sans MS" pitchFamily="66" charset="0"/>
              </a:rPr>
              <a:t>kolesistokinin</a:t>
            </a:r>
            <a:endParaRPr lang="tr-TR" sz="25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sz="2500" dirty="0" smtClean="0">
                <a:latin typeface="Comic Sans MS" pitchFamily="66" charset="0"/>
              </a:rPr>
              <a:t>	</a:t>
            </a:r>
            <a:r>
              <a:rPr lang="tr-TR" sz="2500" i="1" dirty="0" err="1" smtClean="0">
                <a:solidFill>
                  <a:srgbClr val="00B050"/>
                </a:solidFill>
                <a:latin typeface="Comic Sans MS" pitchFamily="66" charset="0"/>
              </a:rPr>
              <a:t>Pankreatik</a:t>
            </a:r>
            <a:r>
              <a:rPr lang="tr-TR" sz="2500" i="1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l-GR" sz="2500" i="1" dirty="0" smtClean="0">
                <a:solidFill>
                  <a:srgbClr val="00B050"/>
                </a:solidFill>
                <a:latin typeface="Comic Sans MS" pitchFamily="66" charset="0"/>
              </a:rPr>
              <a:t>α</a:t>
            </a:r>
            <a:r>
              <a:rPr lang="tr-TR" sz="2500" i="1" dirty="0" smtClean="0">
                <a:solidFill>
                  <a:srgbClr val="00B050"/>
                </a:solidFill>
                <a:latin typeface="Comic Sans MS" pitchFamily="66" charset="0"/>
              </a:rPr>
              <a:t>-amilaz</a:t>
            </a:r>
            <a:r>
              <a:rPr lang="tr-TR" sz="25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el-GR" sz="2500" dirty="0" smtClean="0">
                <a:solidFill>
                  <a:schemeClr val="bg1"/>
                </a:solidFill>
                <a:latin typeface="Comic Sans MS" pitchFamily="66" charset="0"/>
              </a:rPr>
              <a:t>α</a:t>
            </a:r>
            <a:r>
              <a:rPr lang="tr-TR" sz="2500" dirty="0" smtClean="0">
                <a:solidFill>
                  <a:schemeClr val="bg1"/>
                </a:solidFill>
                <a:latin typeface="Comic Sans MS" pitchFamily="66" charset="0"/>
              </a:rPr>
              <a:t> (1</a:t>
            </a:r>
            <a:r>
              <a:rPr lang="tr-TR" sz="25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4) bağları</a:t>
            </a:r>
          </a:p>
          <a:p>
            <a:pPr>
              <a:buNone/>
            </a:pPr>
            <a:r>
              <a:rPr lang="tr-TR" sz="2500" dirty="0" smtClean="0">
                <a:latin typeface="Comic Sans MS" pitchFamily="66" charset="0"/>
                <a:sym typeface="Symbol"/>
              </a:rPr>
              <a:t>	</a:t>
            </a:r>
          </a:p>
          <a:p>
            <a:pPr>
              <a:buNone/>
            </a:pPr>
            <a:r>
              <a:rPr lang="tr-TR" sz="2500" dirty="0" smtClean="0">
                <a:latin typeface="Comic Sans MS" pitchFamily="66" charset="0"/>
                <a:sym typeface="Symbol"/>
              </a:rPr>
              <a:t>	</a:t>
            </a:r>
            <a:r>
              <a:rPr lang="tr-TR" sz="25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Bağırsak enzimleri </a:t>
            </a:r>
            <a:r>
              <a:rPr lang="tr-TR" sz="25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oligo</a:t>
            </a:r>
            <a:r>
              <a:rPr lang="tr-TR" sz="25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 ve </a:t>
            </a:r>
            <a:r>
              <a:rPr lang="tr-TR" sz="25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disakkaridazlar</a:t>
            </a:r>
            <a:r>
              <a:rPr lang="tr-TR" sz="25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: </a:t>
            </a:r>
            <a:r>
              <a:rPr lang="tr-TR" sz="2500" i="1" dirty="0" err="1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maltaz</a:t>
            </a:r>
            <a:r>
              <a:rPr lang="tr-TR" sz="2500" dirty="0" smtClean="0">
                <a:latin typeface="Comic Sans MS" pitchFamily="66" charset="0"/>
                <a:sym typeface="Symbol"/>
              </a:rPr>
              <a:t> </a:t>
            </a:r>
            <a:r>
              <a:rPr lang="tr-TR" sz="25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, </a:t>
            </a:r>
            <a:r>
              <a:rPr lang="tr-TR" sz="2500" i="1" dirty="0" err="1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sükraz</a:t>
            </a:r>
            <a:r>
              <a:rPr lang="tr-TR" sz="2500" i="1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 (</a:t>
            </a:r>
            <a:r>
              <a:rPr lang="tr-TR" sz="2500" i="1" dirty="0" err="1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sakkaraz</a:t>
            </a:r>
            <a:r>
              <a:rPr lang="tr-TR" sz="2500" i="1" dirty="0" smtClean="0">
                <a:solidFill>
                  <a:srgbClr val="00B050"/>
                </a:solidFill>
                <a:latin typeface="Comic Sans MS" pitchFamily="66" charset="0"/>
                <a:sym typeface="Symbol"/>
              </a:rPr>
              <a:t>)</a:t>
            </a:r>
            <a:r>
              <a:rPr lang="tr-TR" sz="2500" dirty="0" smtClean="0">
                <a:latin typeface="Comic Sans MS" pitchFamily="66" charset="0"/>
                <a:sym typeface="Symbol"/>
              </a:rPr>
              <a:t>  </a:t>
            </a:r>
            <a:r>
              <a:rPr lang="tr-TR" sz="25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(</a:t>
            </a:r>
            <a:r>
              <a:rPr lang="tr-TR" sz="25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glukoz</a:t>
            </a:r>
            <a:r>
              <a:rPr lang="tr-TR" sz="25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-</a:t>
            </a:r>
            <a:r>
              <a:rPr lang="tr-TR" sz="25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fruktoz</a:t>
            </a:r>
            <a:r>
              <a:rPr lang="tr-TR" sz="25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), </a:t>
            </a:r>
            <a:r>
              <a:rPr lang="tr-TR" sz="2500" i="1" dirty="0" smtClean="0">
                <a:solidFill>
                  <a:srgbClr val="00B050"/>
                </a:solidFill>
                <a:latin typeface="Comic Sans MS" pitchFamily="66" charset="0"/>
              </a:rPr>
              <a:t>laktaz</a:t>
            </a:r>
            <a:r>
              <a:rPr lang="el-GR" sz="2500" dirty="0" smtClean="0">
                <a:latin typeface="Comic Sans MS" pitchFamily="66" charset="0"/>
              </a:rPr>
              <a:t> </a:t>
            </a:r>
            <a:r>
              <a:rPr lang="tr-TR" sz="2500" dirty="0" smtClean="0">
                <a:latin typeface="Comic Sans MS" pitchFamily="66" charset="0"/>
              </a:rPr>
              <a:t> </a:t>
            </a:r>
            <a:r>
              <a:rPr lang="tr-TR" sz="2500" dirty="0" smtClean="0">
                <a:solidFill>
                  <a:schemeClr val="bg1"/>
                </a:solidFill>
                <a:latin typeface="Comic Sans MS" pitchFamily="66" charset="0"/>
              </a:rPr>
              <a:t>(</a:t>
            </a:r>
            <a:r>
              <a:rPr lang="tr-TR" sz="25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galaktoz</a:t>
            </a:r>
            <a:r>
              <a:rPr lang="tr-TR" sz="25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-</a:t>
            </a:r>
            <a:r>
              <a:rPr lang="tr-TR" sz="2500" dirty="0" err="1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glukoz</a:t>
            </a:r>
            <a:r>
              <a:rPr lang="tr-TR" sz="2500" dirty="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  <a:endParaRPr lang="tr-TR" sz="25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sz="2500" dirty="0" smtClean="0"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tr-TR" sz="2500" dirty="0" smtClean="0">
                <a:solidFill>
                  <a:schemeClr val="bg1"/>
                </a:solidFill>
                <a:latin typeface="Comic Sans MS" pitchFamily="66" charset="0"/>
              </a:rPr>
              <a:t>Sindirim bittiğinde </a:t>
            </a:r>
            <a:r>
              <a:rPr lang="tr-TR" sz="2500" dirty="0" err="1" smtClean="0">
                <a:solidFill>
                  <a:schemeClr val="bg1"/>
                </a:solidFill>
                <a:latin typeface="Comic Sans MS" pitchFamily="66" charset="0"/>
              </a:rPr>
              <a:t>glukoz</a:t>
            </a:r>
            <a:r>
              <a:rPr lang="tr-TR" sz="25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tr-TR" sz="2500" dirty="0" err="1" smtClean="0">
                <a:solidFill>
                  <a:schemeClr val="bg1"/>
                </a:solidFill>
                <a:latin typeface="Comic Sans MS" pitchFamily="66" charset="0"/>
              </a:rPr>
              <a:t>galaktoz</a:t>
            </a:r>
            <a:r>
              <a:rPr lang="tr-TR" sz="2500" dirty="0" smtClean="0">
                <a:solidFill>
                  <a:schemeClr val="bg1"/>
                </a:solidFill>
                <a:latin typeface="Comic Sans MS" pitchFamily="66" charset="0"/>
              </a:rPr>
              <a:t> ve </a:t>
            </a:r>
            <a:r>
              <a:rPr lang="tr-TR" sz="2500" dirty="0" err="1" smtClean="0">
                <a:solidFill>
                  <a:schemeClr val="bg1"/>
                </a:solidFill>
                <a:latin typeface="Comic Sans MS" pitchFamily="66" charset="0"/>
              </a:rPr>
              <a:t>fruktoz</a:t>
            </a:r>
            <a:r>
              <a:rPr lang="tr-TR" sz="2500" dirty="0" smtClean="0">
                <a:solidFill>
                  <a:schemeClr val="bg1"/>
                </a:solidFill>
                <a:latin typeface="Comic Sans MS" pitchFamily="66" charset="0"/>
              </a:rPr>
              <a:t> açığa çıkar.</a:t>
            </a:r>
            <a:endParaRPr lang="tr-TR" sz="25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>
                <a:solidFill>
                  <a:srgbClr val="FFC000"/>
                </a:solidFill>
                <a:latin typeface="Comic Sans MS" pitchFamily="66" charset="0"/>
              </a:rPr>
              <a:t>Hücre içine </a:t>
            </a:r>
            <a:r>
              <a:rPr lang="tr-TR" sz="4000" dirty="0" err="1" smtClean="0">
                <a:solidFill>
                  <a:srgbClr val="FFC000"/>
                </a:solidFill>
                <a:latin typeface="Comic Sans MS" pitchFamily="66" charset="0"/>
              </a:rPr>
              <a:t>glukoz</a:t>
            </a:r>
            <a:r>
              <a:rPr lang="tr-TR" sz="4000" dirty="0" smtClean="0">
                <a:solidFill>
                  <a:srgbClr val="FFC000"/>
                </a:solidFill>
                <a:latin typeface="Comic Sans MS" pitchFamily="66" charset="0"/>
              </a:rPr>
              <a:t> taşınması</a:t>
            </a:r>
            <a:endParaRPr lang="tr-TR" sz="40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5040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  <a:latin typeface="Comic Sans MS" pitchFamily="66" charset="0"/>
              </a:rPr>
              <a:t>Na</a:t>
            </a:r>
            <a:r>
              <a:rPr lang="tr-TR" baseline="30000" dirty="0" smtClean="0">
                <a:solidFill>
                  <a:srgbClr val="FF0000"/>
                </a:solidFill>
                <a:latin typeface="Comic Sans MS" pitchFamily="66" charset="0"/>
              </a:rPr>
              <a:t>+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dan bağımsız taşıma:</a:t>
            </a:r>
          </a:p>
          <a:p>
            <a:pPr>
              <a:buFont typeface="Wingdings" pitchFamily="2" charset="2"/>
              <a:buChar char="§"/>
            </a:pPr>
            <a:r>
              <a:rPr lang="tr-TR" dirty="0" smtClean="0">
                <a:solidFill>
                  <a:srgbClr val="FFC000"/>
                </a:solidFill>
                <a:latin typeface="Comic Sans MS" pitchFamily="66" charset="0"/>
              </a:rPr>
              <a:t>Hücre zarı proteini </a:t>
            </a:r>
            <a:r>
              <a:rPr lang="tr-TR" dirty="0" err="1" smtClean="0">
                <a:solidFill>
                  <a:srgbClr val="FFC000"/>
                </a:solidFill>
                <a:latin typeface="Comic Sans MS" pitchFamily="66" charset="0"/>
              </a:rPr>
              <a:t>GLUT’lar</a:t>
            </a:r>
            <a:endParaRPr lang="tr-TR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>
              <a:buNone/>
            </a:pPr>
            <a:endParaRPr lang="tr-TR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GLUT-1: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Beyin, eritrosit, plasenta, böbrek</a:t>
            </a:r>
            <a:endParaRPr lang="tr-TR" dirty="0" smtClean="0">
              <a:latin typeface="Comic Sans MS" pitchFamily="66" charset="0"/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GLUT-2: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Karaciğer, böbrek, pankreas </a:t>
            </a:r>
            <a:r>
              <a:rPr lang="el-GR" dirty="0" smtClean="0">
                <a:solidFill>
                  <a:schemeClr val="bg1"/>
                </a:solidFill>
                <a:latin typeface="Comic Sans MS" pitchFamily="66" charset="0"/>
              </a:rPr>
              <a:t>β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hücreleri, </a:t>
            </a: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ince bağırsak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GLUT-3: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Beyin, plasenta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GLUT-4: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İskelet ve kalp kası,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adipoz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doku (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insulin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GLUT-5: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İnce bağırsak (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fruktoz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)</a:t>
            </a:r>
          </a:p>
          <a:p>
            <a:pPr>
              <a:buNone/>
            </a:pPr>
            <a:endParaRPr lang="tr-TR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tr-TR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Dikdörtgen"/>
          <p:cNvSpPr/>
          <p:nvPr/>
        </p:nvSpPr>
        <p:spPr>
          <a:xfrm>
            <a:off x="539552" y="980728"/>
            <a:ext cx="84249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tr-TR" sz="2800" dirty="0" err="1" smtClean="0">
                <a:solidFill>
                  <a:srgbClr val="FF0000"/>
                </a:solidFill>
                <a:latin typeface="Comic Sans MS" pitchFamily="66" charset="0"/>
              </a:rPr>
              <a:t>Na</a:t>
            </a:r>
            <a:r>
              <a:rPr lang="tr-TR" sz="2800" baseline="30000" dirty="0" smtClean="0">
                <a:solidFill>
                  <a:srgbClr val="FF0000"/>
                </a:solidFill>
                <a:latin typeface="Comic Sans MS" pitchFamily="66" charset="0"/>
              </a:rPr>
              <a:t>+ 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 ile birlikte taşınma:</a:t>
            </a:r>
          </a:p>
          <a:p>
            <a:pPr>
              <a:buNone/>
            </a:pPr>
            <a:endParaRPr lang="tr-TR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2800" dirty="0" smtClean="0">
                <a:solidFill>
                  <a:srgbClr val="FFC000"/>
                </a:solidFill>
                <a:latin typeface="Comic Sans MS" pitchFamily="66" charset="0"/>
              </a:rPr>
              <a:t> Enerji (ATP) harcanır.</a:t>
            </a:r>
          </a:p>
          <a:p>
            <a:pPr>
              <a:buFont typeface="Wingdings" pitchFamily="2" charset="2"/>
              <a:buChar char="§"/>
            </a:pPr>
            <a:endParaRPr lang="tr-TR" sz="2800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2800" dirty="0" smtClean="0">
                <a:solidFill>
                  <a:srgbClr val="FFC000"/>
                </a:solidFill>
                <a:latin typeface="Comic Sans MS" pitchFamily="66" charset="0"/>
              </a:rPr>
              <a:t> İnce bağırsak ve böbrek </a:t>
            </a:r>
            <a:r>
              <a:rPr lang="tr-TR" sz="2800" dirty="0" err="1" smtClean="0">
                <a:solidFill>
                  <a:srgbClr val="FFC000"/>
                </a:solidFill>
                <a:latin typeface="Comic Sans MS" pitchFamily="66" charset="0"/>
              </a:rPr>
              <a:t>tübülleri</a:t>
            </a:r>
            <a:endParaRPr lang="tr-TR" sz="2800" dirty="0" smtClean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C000"/>
                </a:solidFill>
                <a:latin typeface="Comic Sans MS" pitchFamily="66" charset="0"/>
              </a:rPr>
              <a:t>GLİKOLİZ</a:t>
            </a:r>
            <a:endParaRPr lang="tr-TR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772816"/>
            <a:ext cx="8856984" cy="489654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Tüm hücrelerde (sitoplazma)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glukozun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yıkımıyla ATP ve diğer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metabolik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yollar için ara ürünler sağlanan yoldur.</a:t>
            </a:r>
          </a:p>
          <a:p>
            <a:pPr algn="just">
              <a:buFont typeface="Wingdings" pitchFamily="2" charset="2"/>
              <a:buChar char="§"/>
            </a:pPr>
            <a:endParaRPr lang="tr-TR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Mitokondriye sahip ve yeterli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O</a:t>
            </a:r>
            <a:r>
              <a:rPr lang="tr-TR" baseline="-25000" dirty="0" err="1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olan hücrelerde son ürün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piruvattır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. Açığa çıkan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NADH’ların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oksidasyonu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için ETZ gereklidir. Bu yola </a:t>
            </a:r>
            <a:r>
              <a:rPr lang="tr-TR" i="1" dirty="0" smtClean="0">
                <a:solidFill>
                  <a:srgbClr val="FF0000"/>
                </a:solidFill>
                <a:latin typeface="Comic Sans MS" pitchFamily="66" charset="0"/>
              </a:rPr>
              <a:t>aerobik </a:t>
            </a:r>
            <a:r>
              <a:rPr lang="tr-TR" i="1" dirty="0" err="1" smtClean="0">
                <a:solidFill>
                  <a:srgbClr val="FF0000"/>
                </a:solidFill>
                <a:latin typeface="Comic Sans MS" pitchFamily="66" charset="0"/>
              </a:rPr>
              <a:t>glikoliz</a:t>
            </a:r>
            <a:r>
              <a:rPr lang="tr-TR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denir.</a:t>
            </a:r>
          </a:p>
          <a:p>
            <a:pPr algn="just">
              <a:buFont typeface="Wingdings" pitchFamily="2" charset="2"/>
              <a:buChar char="§"/>
            </a:pPr>
            <a:endParaRPr lang="tr-TR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Mitokondrisi veya yeterli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O</a:t>
            </a:r>
            <a:r>
              <a:rPr lang="tr-TR" baseline="-25000" dirty="0" err="1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desteği olmayan hücrelerde NADH,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laktat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dehidrogenaz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ile okside edilir, son ürün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laktattır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. Bu yola </a:t>
            </a:r>
            <a:r>
              <a:rPr lang="tr-TR" i="1" dirty="0" smtClean="0">
                <a:solidFill>
                  <a:srgbClr val="FF0000"/>
                </a:solidFill>
                <a:latin typeface="Comic Sans MS" pitchFamily="66" charset="0"/>
              </a:rPr>
              <a:t>anaerobik </a:t>
            </a:r>
            <a:r>
              <a:rPr lang="tr-TR" i="1" dirty="0" err="1" smtClean="0">
                <a:solidFill>
                  <a:srgbClr val="FF0000"/>
                </a:solidFill>
                <a:latin typeface="Comic Sans MS" pitchFamily="66" charset="0"/>
              </a:rPr>
              <a:t>glikoliz</a:t>
            </a:r>
            <a:r>
              <a:rPr lang="tr-TR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denir.</a:t>
            </a:r>
          </a:p>
          <a:p>
            <a:endParaRPr lang="tr-TR" dirty="0" smtClean="0">
              <a:latin typeface="Comic Sans MS" pitchFamily="66" charset="0"/>
            </a:endParaRPr>
          </a:p>
          <a:p>
            <a:endParaRPr lang="tr-TR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620688"/>
            <a:ext cx="8352928" cy="3600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r-TR" sz="2800" dirty="0" err="1" smtClean="0">
                <a:solidFill>
                  <a:srgbClr val="FF0000"/>
                </a:solidFill>
                <a:latin typeface="Comic Sans MS" pitchFamily="66" charset="0"/>
              </a:rPr>
              <a:t>Piruvatın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2800" dirty="0" err="1" smtClean="0">
                <a:solidFill>
                  <a:srgbClr val="FF0000"/>
                </a:solidFill>
                <a:latin typeface="Comic Sans MS" pitchFamily="66" charset="0"/>
              </a:rPr>
              <a:t>laktata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 indirgenmesi: 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NADH harcanır, çift yönlüdür, enzim</a:t>
            </a:r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tr-TR" sz="2800" i="1" dirty="0" err="1" smtClean="0">
                <a:solidFill>
                  <a:srgbClr val="92D050"/>
                </a:solidFill>
                <a:latin typeface="Comic Sans MS" pitchFamily="66" charset="0"/>
              </a:rPr>
              <a:t>laktat</a:t>
            </a:r>
            <a:r>
              <a:rPr lang="tr-TR" sz="2800" i="1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tr-TR" sz="2800" i="1" dirty="0" err="1" smtClean="0">
                <a:solidFill>
                  <a:srgbClr val="92D050"/>
                </a:solidFill>
                <a:latin typeface="Comic Sans MS" pitchFamily="66" charset="0"/>
              </a:rPr>
              <a:t>dehidrogenaz</a:t>
            </a:r>
            <a:r>
              <a:rPr lang="tr-TR" sz="2800" i="1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(sitoplazma) dır.</a:t>
            </a:r>
          </a:p>
          <a:p>
            <a:pPr>
              <a:buNone/>
            </a:pPr>
            <a:r>
              <a:rPr lang="tr-TR" sz="2800" i="1" dirty="0" smtClean="0">
                <a:solidFill>
                  <a:schemeClr val="bg1"/>
                </a:solidFill>
                <a:latin typeface="Comic Sans MS" pitchFamily="66" charset="0"/>
              </a:rPr>
              <a:t>	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Anaerobik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glikoliz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, olgun eritrositler, egzersiz sırasında iskelet kası, böbrek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medullası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iskemik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dokularda olur.</a:t>
            </a:r>
          </a:p>
          <a:p>
            <a:pPr>
              <a:buNone/>
            </a:pP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	</a:t>
            </a:r>
          </a:p>
          <a:p>
            <a:pPr>
              <a:buNone/>
            </a:pPr>
            <a:r>
              <a:rPr lang="tr-TR" sz="2800" dirty="0" smtClean="0">
                <a:solidFill>
                  <a:srgbClr val="FF5050"/>
                </a:solidFill>
                <a:latin typeface="Comic Sans MS" pitchFamily="66" charset="0"/>
              </a:rPr>
              <a:t>Laktik </a:t>
            </a:r>
            <a:r>
              <a:rPr lang="tr-TR" sz="2800" dirty="0" err="1" smtClean="0">
                <a:solidFill>
                  <a:srgbClr val="FF5050"/>
                </a:solidFill>
                <a:latin typeface="Comic Sans MS" pitchFamily="66" charset="0"/>
              </a:rPr>
              <a:t>asidoz</a:t>
            </a:r>
            <a:r>
              <a:rPr lang="tr-TR" sz="2800" dirty="0" smtClean="0">
                <a:solidFill>
                  <a:srgbClr val="FF5050"/>
                </a:solidFill>
                <a:latin typeface="Comic Sans MS" pitchFamily="66" charset="0"/>
              </a:rPr>
              <a:t>: 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Şok/doku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hipoksisi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, kalp/solunum durması, kontrol edilemeyen kan kaybı gibi durumlarda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O</a:t>
            </a:r>
            <a:r>
              <a:rPr lang="tr-TR" sz="2800" baseline="-25000" dirty="0" err="1" smtClean="0">
                <a:solidFill>
                  <a:schemeClr val="bg1"/>
                </a:solidFill>
                <a:latin typeface="Comic Sans MS" pitchFamily="66" charset="0"/>
              </a:rPr>
              <a:t>2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yetersizliğine bağlı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oksidatif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fosforilasyon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bozulur. ATP, anaerobik </a:t>
            </a:r>
            <a:r>
              <a:rPr lang="tr-TR" sz="2800" dirty="0" err="1" smtClean="0">
                <a:solidFill>
                  <a:schemeClr val="bg1"/>
                </a:solidFill>
                <a:latin typeface="Comic Sans MS" pitchFamily="66" charset="0"/>
              </a:rPr>
              <a:t>glikolizden</a:t>
            </a:r>
            <a:r>
              <a:rPr lang="tr-TR" sz="2800" dirty="0" smtClean="0">
                <a:solidFill>
                  <a:schemeClr val="bg1"/>
                </a:solidFill>
                <a:latin typeface="Comic Sans MS" pitchFamily="66" charset="0"/>
              </a:rPr>
              <a:t> sağlanır.</a:t>
            </a:r>
          </a:p>
          <a:p>
            <a:pPr>
              <a:buNone/>
            </a:pPr>
            <a:endParaRPr lang="tr-TR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>
                <a:solidFill>
                  <a:srgbClr val="FFC000"/>
                </a:solidFill>
                <a:latin typeface="Comic Sans MS" pitchFamily="66" charset="0"/>
              </a:rPr>
              <a:t>Glikolizin</a:t>
            </a:r>
            <a:r>
              <a:rPr lang="tr-TR" sz="4000" dirty="0" smtClean="0">
                <a:solidFill>
                  <a:srgbClr val="FFC000"/>
                </a:solidFill>
                <a:latin typeface="Comic Sans MS" pitchFamily="66" charset="0"/>
              </a:rPr>
              <a:t> Enerji Verimi</a:t>
            </a:r>
            <a:endParaRPr lang="tr-TR" sz="40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935480"/>
            <a:ext cx="8784976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Hekzokinaz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                           -1 ATP</a:t>
            </a:r>
          </a:p>
          <a:p>
            <a:pPr>
              <a:buNone/>
            </a:pP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Fosfofruktokinaz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                  -1 ATP</a:t>
            </a: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---------------------------------------------</a:t>
            </a:r>
          </a:p>
          <a:p>
            <a:pPr>
              <a:buNone/>
            </a:pP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Gliseraldehid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3-fosfat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dehidrogenaz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 +2 NADH = 6 ATP</a:t>
            </a:r>
          </a:p>
          <a:p>
            <a:pPr>
              <a:buNone/>
            </a:pP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Fosfogliserat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kinaz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                            +2 ATP</a:t>
            </a:r>
          </a:p>
          <a:p>
            <a:pPr>
              <a:buNone/>
            </a:pP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Piruvat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kinaz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                                      +2 ATP</a:t>
            </a:r>
          </a:p>
          <a:p>
            <a:pPr>
              <a:buNone/>
            </a:pPr>
            <a:r>
              <a:rPr lang="tr-TR" sz="3200" b="1" dirty="0" smtClean="0">
                <a:solidFill>
                  <a:srgbClr val="FF0000"/>
                </a:solidFill>
                <a:latin typeface="Comic Sans MS" pitchFamily="66" charset="0"/>
              </a:rPr>
              <a:t>+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------------------------------------------------------------</a:t>
            </a: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 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Aerobik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glikoliz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                                 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8 ATP</a:t>
            </a:r>
          </a:p>
          <a:p>
            <a:pPr>
              <a:buNone/>
            </a:pP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Anerobik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tr-TR" dirty="0" err="1" smtClean="0">
                <a:solidFill>
                  <a:schemeClr val="bg1"/>
                </a:solidFill>
                <a:latin typeface="Comic Sans MS" pitchFamily="66" charset="0"/>
              </a:rPr>
              <a:t>glikoliz</a:t>
            </a:r>
            <a:r>
              <a:rPr lang="tr-TR" dirty="0" smtClean="0">
                <a:solidFill>
                  <a:schemeClr val="bg1"/>
                </a:solidFill>
                <a:latin typeface="Comic Sans MS" pitchFamily="66" charset="0"/>
              </a:rPr>
              <a:t>                                2 ATP kazanılır.</a:t>
            </a:r>
          </a:p>
          <a:p>
            <a:pPr>
              <a:buNone/>
            </a:pPr>
            <a:endParaRPr lang="tr-TR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None/>
            </a:pPr>
            <a:endParaRPr lang="tr-TR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Başlık"/>
          <p:cNvSpPr txBox="1">
            <a:spLocks/>
          </p:cNvSpPr>
          <p:nvPr/>
        </p:nvSpPr>
        <p:spPr>
          <a:xfrm>
            <a:off x="611560" y="332656"/>
            <a:ext cx="7851648" cy="100811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GLUKONEOGENEZ</a:t>
            </a:r>
            <a:endParaRPr kumimoji="0" lang="tr-TR" sz="48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2 İçerik Yer Tutucusu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84576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tr-TR" sz="4800" dirty="0" err="1" smtClean="0">
                <a:solidFill>
                  <a:schemeClr val="bg1"/>
                </a:solidFill>
                <a:latin typeface="Comic Sans MS" pitchFamily="66" charset="0"/>
              </a:rPr>
              <a:t>Laktat</a:t>
            </a: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-</a:t>
            </a:r>
            <a:r>
              <a:rPr lang="tr-TR" sz="4800" dirty="0" err="1" smtClean="0">
                <a:solidFill>
                  <a:schemeClr val="bg1"/>
                </a:solidFill>
                <a:latin typeface="Comic Sans MS" pitchFamily="66" charset="0"/>
              </a:rPr>
              <a:t>piruvat</a:t>
            </a: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tr-TR" sz="4800" dirty="0" err="1" smtClean="0">
                <a:solidFill>
                  <a:schemeClr val="bg1"/>
                </a:solidFill>
                <a:latin typeface="Comic Sans MS" pitchFamily="66" charset="0"/>
              </a:rPr>
              <a:t>gliserol</a:t>
            </a: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, </a:t>
            </a:r>
            <a:r>
              <a:rPr lang="tr-TR" sz="4800" dirty="0" err="1" smtClean="0">
                <a:solidFill>
                  <a:schemeClr val="bg1"/>
                </a:solidFill>
                <a:latin typeface="Comic Sans MS" pitchFamily="66" charset="0"/>
              </a:rPr>
              <a:t>propiyonat</a:t>
            </a: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 ve </a:t>
            </a:r>
            <a:r>
              <a:rPr lang="tr-TR" sz="4800" dirty="0" err="1" smtClean="0">
                <a:solidFill>
                  <a:schemeClr val="bg1"/>
                </a:solidFill>
                <a:latin typeface="Comic Sans MS" pitchFamily="66" charset="0"/>
              </a:rPr>
              <a:t>glukojenik</a:t>
            </a: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 amino asitler gibi karbonhidrat olmayan kaynaklardan </a:t>
            </a:r>
            <a:r>
              <a:rPr lang="tr-TR" sz="4800" dirty="0" err="1" smtClean="0">
                <a:solidFill>
                  <a:schemeClr val="bg1"/>
                </a:solidFill>
                <a:latin typeface="Comic Sans MS" pitchFamily="66" charset="0"/>
              </a:rPr>
              <a:t>glukoz</a:t>
            </a: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 elde edilmesidir.</a:t>
            </a:r>
          </a:p>
          <a:p>
            <a:pPr>
              <a:buNone/>
            </a:pPr>
            <a:endParaRPr lang="tr-TR" sz="4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Başlıca karaciğer ve böbrekte olur.</a:t>
            </a:r>
          </a:p>
          <a:p>
            <a:pPr>
              <a:buNone/>
            </a:pPr>
            <a:endParaRPr lang="tr-TR" sz="4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Açlık durumunda glikojen depoları tükenirken </a:t>
            </a:r>
            <a:r>
              <a:rPr lang="tr-TR" sz="4800" dirty="0" err="1" smtClean="0">
                <a:solidFill>
                  <a:schemeClr val="bg1"/>
                </a:solidFill>
                <a:latin typeface="Comic Sans MS" pitchFamily="66" charset="0"/>
              </a:rPr>
              <a:t>glukoneogenez</a:t>
            </a: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 ön plana çıkar (özellikle beyin ve eritrositler için).</a:t>
            </a:r>
          </a:p>
          <a:p>
            <a:pPr>
              <a:buNone/>
            </a:pPr>
            <a:endParaRPr lang="tr-TR" sz="4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Gecelik açlıkta </a:t>
            </a:r>
            <a:r>
              <a:rPr lang="tr-TR" sz="4800" dirty="0" err="1" smtClean="0">
                <a:solidFill>
                  <a:schemeClr val="bg1"/>
                </a:solidFill>
                <a:latin typeface="Comic Sans MS" pitchFamily="66" charset="0"/>
              </a:rPr>
              <a:t>glukoneogenez</a:t>
            </a: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 büyük oranda karaciğerde olurken, uzamış açlıkta böbrek katkısı artar.</a:t>
            </a:r>
          </a:p>
          <a:p>
            <a:pPr>
              <a:buNone/>
            </a:pPr>
            <a:endParaRPr lang="tr-TR" sz="4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tr-TR" sz="4800" dirty="0" err="1" smtClean="0">
                <a:solidFill>
                  <a:schemeClr val="bg1"/>
                </a:solidFill>
                <a:latin typeface="Comic Sans MS" pitchFamily="66" charset="0"/>
              </a:rPr>
              <a:t>Glukoneogenezin</a:t>
            </a: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</a:rPr>
              <a:t> olmaması ölümcüldür: hipoglisemi </a:t>
            </a:r>
            <a:r>
              <a:rPr lang="tr-TR" sz="4800" dirty="0" smtClean="0">
                <a:solidFill>
                  <a:schemeClr val="bg1"/>
                </a:solidFill>
                <a:latin typeface="Comic Sans MS" pitchFamily="66" charset="0"/>
                <a:sym typeface="Symbol"/>
              </a:rPr>
              <a:t> beyin fonksiyon bozukluğu  koma ve ölüm</a:t>
            </a:r>
          </a:p>
          <a:p>
            <a:pPr>
              <a:buNone/>
            </a:pPr>
            <a:endParaRPr lang="tr-TR" sz="4800" dirty="0" smtClean="0">
              <a:solidFill>
                <a:schemeClr val="bg1"/>
              </a:solidFill>
              <a:latin typeface="Comic Sans MS" pitchFamily="66" charset="0"/>
              <a:sym typeface="Symbol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307</TotalTime>
  <Words>1167</Words>
  <Application>Microsoft Office PowerPoint</Application>
  <PresentationFormat>Ekran Gösterisi (4:3)</PresentationFormat>
  <Paragraphs>169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26</vt:i4>
      </vt:variant>
    </vt:vector>
  </HeadingPairs>
  <TitlesOfParts>
    <vt:vector size="27" baseType="lpstr">
      <vt:lpstr>Akış</vt:lpstr>
      <vt:lpstr>KARBONHİDRAT METABOLİZMASI</vt:lpstr>
      <vt:lpstr>Karbonhidrat Sindirimi</vt:lpstr>
      <vt:lpstr>PowerPoint Sunusu</vt:lpstr>
      <vt:lpstr>Hücre içine glukoz taşınması</vt:lpstr>
      <vt:lpstr>PowerPoint Sunusu</vt:lpstr>
      <vt:lpstr>GLİKOLİZ</vt:lpstr>
      <vt:lpstr>PowerPoint Sunusu</vt:lpstr>
      <vt:lpstr>Glikolizin Enerji Verimi</vt:lpstr>
      <vt:lpstr>PowerPoint Sunusu</vt:lpstr>
      <vt:lpstr>Glukoneogenezin Enerji Bilançosu</vt:lpstr>
      <vt:lpstr>Glukoneogenez ile Glikolizin Karşılıklı Düzenlenmesi</vt:lpstr>
      <vt:lpstr>Glukoneogenezin Substratları</vt:lpstr>
      <vt:lpstr>PowerPoint Sunusu</vt:lpstr>
      <vt:lpstr>PowerPoint Sunusu</vt:lpstr>
      <vt:lpstr>Sitrik asit Siklusu; Krebs döngüsü; Trikarboksilik asit döngüsü</vt:lpstr>
      <vt:lpstr>Piruvatın Oksidatif Dekarboksilasyonu</vt:lpstr>
      <vt:lpstr>PowerPoint Sunusu</vt:lpstr>
      <vt:lpstr>PowerPoint Sunusu</vt:lpstr>
      <vt:lpstr>GLİKOJEN metabolizması</vt:lpstr>
      <vt:lpstr>PowerPoint Sunusu</vt:lpstr>
      <vt:lpstr>PowerPoint Sunusu</vt:lpstr>
      <vt:lpstr>Glukoz Ölçümü</vt:lpstr>
      <vt:lpstr>PowerPoint Sunusu</vt:lpstr>
      <vt:lpstr>PowerPoint Sunusu</vt:lpstr>
      <vt:lpstr>PowerPoint Sunusu</vt:lpstr>
      <vt:lpstr>Gebelik ve Diyabet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KARBONHİDRAT METABOLİZMASI</dc:title>
  <dc:creator>ELGÜN</dc:creator>
  <cp:lastModifiedBy>user</cp:lastModifiedBy>
  <cp:revision>35</cp:revision>
  <dcterms:created xsi:type="dcterms:W3CDTF">2019-11-07T12:41:00Z</dcterms:created>
  <dcterms:modified xsi:type="dcterms:W3CDTF">2020-01-30T12:30:26Z</dcterms:modified>
</cp:coreProperties>
</file>