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61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32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22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42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37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58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44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02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3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7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54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56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5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1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99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32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5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24.10.2019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394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n.com/doc/?id=4692227&amp;pid=45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64896" cy="31683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Kedi </a:t>
            </a:r>
            <a:r>
              <a:rPr lang="tr-TR" dirty="0" err="1" smtClean="0"/>
              <a:t>gingivitis-stomatitis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lymphocytic</a:t>
            </a:r>
            <a:r>
              <a:rPr lang="tr-TR" dirty="0"/>
              <a:t> </a:t>
            </a:r>
            <a:r>
              <a:rPr lang="tr-TR" dirty="0" err="1" smtClean="0"/>
              <a:t>plasmacytic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gingivitis</a:t>
            </a:r>
            <a:r>
              <a:rPr lang="tr-TR" dirty="0" smtClean="0"/>
              <a:t>/</a:t>
            </a:r>
            <a:r>
              <a:rPr lang="tr-TR" dirty="0" err="1" smtClean="0"/>
              <a:t>stomatitis</a:t>
            </a:r>
            <a:r>
              <a:rPr lang="tr-TR" dirty="0" smtClean="0"/>
              <a:t> </a:t>
            </a:r>
            <a:r>
              <a:rPr lang="tr-TR" dirty="0"/>
              <a:t>(LPGS)</a:t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65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 flipH="1">
            <a:off x="611560" y="620688"/>
            <a:ext cx="7355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-Kedilerin </a:t>
            </a:r>
            <a:r>
              <a:rPr lang="tr-TR" dirty="0" err="1" smtClean="0"/>
              <a:t>gingiva</a:t>
            </a:r>
            <a:r>
              <a:rPr lang="tr-TR" dirty="0" smtClean="0"/>
              <a:t> ve mukozalarında ciddi ve kronik yangı, ağız içi yumuşak dokularda </a:t>
            </a:r>
            <a:r>
              <a:rPr lang="tr-TR" dirty="0" err="1" smtClean="0"/>
              <a:t>ülserasyon</a:t>
            </a:r>
            <a:r>
              <a:rPr lang="tr-TR" dirty="0" smtClean="0"/>
              <a:t> ile karakterize nadir gözlenen zayıflatıcı bir diş hastalığıdır. 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048698"/>
            <a:ext cx="2736304" cy="39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78060"/>
            <a:ext cx="78123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Nedenleri :</a:t>
            </a:r>
          </a:p>
          <a:p>
            <a:pPr algn="just"/>
            <a:endParaRPr lang="tr-TR" dirty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Kesin </a:t>
            </a:r>
            <a:r>
              <a:rPr lang="tr-TR" dirty="0"/>
              <a:t>nedeni bilinmemektedir, ancak büyük olasılıkla çeşitli faktörlerin bir kombinasyonudur ve bu nedenle spesifik bir hastalık varlığı yerine bir “sendrom” olarak düşünülmelidir.</a:t>
            </a:r>
          </a:p>
          <a:p>
            <a:pPr algn="just"/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-bazı </a:t>
            </a:r>
            <a:r>
              <a:rPr lang="tr-TR" dirty="0"/>
              <a:t>kedilerin dişetlerinin bakteriyel plaklara aşırı duyarlı </a:t>
            </a:r>
            <a:r>
              <a:rPr lang="tr-TR" dirty="0" smtClean="0"/>
              <a:t>olması.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 </a:t>
            </a:r>
            <a:r>
              <a:rPr lang="tr-TR" dirty="0"/>
              <a:t>Küçük miktarlarda plak, bağışıklık sisteminin aşırı tepki göstermesine ve çok sayıda hücreye, özellikle lenfosit ve plazma </a:t>
            </a:r>
            <a:r>
              <a:rPr lang="tr-TR" dirty="0" smtClean="0"/>
              <a:t>hücrelerinin diş </a:t>
            </a:r>
            <a:r>
              <a:rPr lang="tr-TR" dirty="0"/>
              <a:t>eti ve oral dokulara gönderilmesiyle </a:t>
            </a:r>
            <a:r>
              <a:rPr lang="tr-TR" dirty="0" smtClean="0"/>
              <a:t>birlikte yayılan </a:t>
            </a:r>
            <a:r>
              <a:rPr lang="tr-TR" dirty="0"/>
              <a:t>bir </a:t>
            </a:r>
            <a:r>
              <a:rPr lang="tr-TR" dirty="0" err="1"/>
              <a:t>inflamatuar</a:t>
            </a:r>
            <a:r>
              <a:rPr lang="tr-TR" dirty="0"/>
              <a:t> </a:t>
            </a:r>
            <a:r>
              <a:rPr lang="tr-TR" dirty="0" smtClean="0"/>
              <a:t>yanıt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-bağışıklık </a:t>
            </a:r>
            <a:r>
              <a:rPr lang="tr-TR" dirty="0"/>
              <a:t>sisteminin </a:t>
            </a:r>
            <a:r>
              <a:rPr lang="tr-TR" dirty="0" smtClean="0"/>
              <a:t>baskılanması.</a:t>
            </a:r>
          </a:p>
          <a:p>
            <a:pPr algn="just"/>
            <a:r>
              <a:rPr lang="tr-TR" dirty="0"/>
              <a:t>-</a:t>
            </a:r>
            <a:r>
              <a:rPr lang="tr-TR" dirty="0" err="1" smtClean="0"/>
              <a:t>Feline</a:t>
            </a:r>
            <a:r>
              <a:rPr lang="tr-TR" dirty="0" smtClean="0"/>
              <a:t> </a:t>
            </a:r>
            <a:r>
              <a:rPr lang="tr-TR" dirty="0"/>
              <a:t>lösemi virüsü (</a:t>
            </a:r>
            <a:r>
              <a:rPr lang="tr-TR" dirty="0" err="1"/>
              <a:t>FeLV</a:t>
            </a:r>
            <a:r>
              <a:rPr lang="tr-TR" dirty="0" smtClean="0"/>
              <a:t>)</a:t>
            </a:r>
          </a:p>
          <a:p>
            <a:pPr algn="just"/>
            <a:r>
              <a:rPr lang="tr-TR" dirty="0" smtClean="0"/>
              <a:t>-</a:t>
            </a:r>
            <a:r>
              <a:rPr lang="tr-TR" dirty="0" err="1"/>
              <a:t>F</a:t>
            </a:r>
            <a:r>
              <a:rPr lang="tr-TR" dirty="0" err="1" smtClean="0"/>
              <a:t>eline</a:t>
            </a:r>
            <a:r>
              <a:rPr lang="tr-TR" dirty="0" smtClean="0"/>
              <a:t> </a:t>
            </a:r>
            <a:r>
              <a:rPr lang="tr-TR" dirty="0" err="1"/>
              <a:t>immün</a:t>
            </a:r>
            <a:r>
              <a:rPr lang="tr-TR" dirty="0"/>
              <a:t> yetmezlik virüsü (FIV) </a:t>
            </a:r>
          </a:p>
          <a:p>
            <a:pPr algn="just"/>
            <a:r>
              <a:rPr lang="tr-TR" dirty="0" smtClean="0"/>
              <a:t>-</a:t>
            </a:r>
            <a:r>
              <a:rPr lang="tr-TR" dirty="0" err="1" smtClean="0"/>
              <a:t>Feline</a:t>
            </a:r>
            <a:r>
              <a:rPr lang="tr-TR" dirty="0" smtClean="0"/>
              <a:t> </a:t>
            </a:r>
            <a:r>
              <a:rPr lang="tr-TR" dirty="0" err="1" smtClean="0"/>
              <a:t>calicivirus</a:t>
            </a:r>
            <a:r>
              <a:rPr lang="tr-TR" dirty="0" smtClean="0"/>
              <a:t> (FCV)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Bazı ırklarda genetik yatkınlık.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-Stres </a:t>
            </a:r>
            <a:r>
              <a:rPr lang="tr-TR" dirty="0"/>
              <a:t>ve </a:t>
            </a:r>
            <a:r>
              <a:rPr lang="tr-TR" dirty="0" err="1"/>
              <a:t>diger</a:t>
            </a:r>
            <a:r>
              <a:rPr lang="tr-TR" dirty="0"/>
              <a:t> çevresel etkiler dahil olmak üzere birçok faktör, bir kedinin bağışıklık sistemini zayıflatabilir ve </a:t>
            </a:r>
            <a:r>
              <a:rPr lang="tr-TR" dirty="0" err="1"/>
              <a:t>hastaliga</a:t>
            </a:r>
            <a:r>
              <a:rPr lang="tr-TR" dirty="0"/>
              <a:t> yatkın hale getirebilir 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76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1305351" y="718985"/>
            <a:ext cx="47788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Klinik bulgular…</a:t>
            </a:r>
          </a:p>
          <a:p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 err="1" smtClean="0"/>
              <a:t>anorreksi</a:t>
            </a:r>
            <a:r>
              <a:rPr lang="tr-TR" dirty="0" smtClean="0"/>
              <a:t> ve /veya </a:t>
            </a:r>
            <a:r>
              <a:rPr lang="tr-TR" dirty="0" err="1" smtClean="0"/>
              <a:t>disfaji</a:t>
            </a:r>
            <a:r>
              <a:rPr lang="tr-TR" dirty="0" smtClean="0"/>
              <a:t>,</a:t>
            </a:r>
          </a:p>
          <a:p>
            <a:endParaRPr lang="tr-TR" dirty="0" smtClean="0"/>
          </a:p>
          <a:p>
            <a:r>
              <a:rPr lang="tr-TR" dirty="0" smtClean="0"/>
              <a:t>-şiddetli </a:t>
            </a:r>
            <a:r>
              <a:rPr lang="tr-TR" dirty="0" err="1" smtClean="0"/>
              <a:t>halitozis</a:t>
            </a:r>
            <a:r>
              <a:rPr lang="tr-TR" dirty="0" smtClean="0"/>
              <a:t> (ağız kokusu),</a:t>
            </a:r>
          </a:p>
          <a:p>
            <a:endParaRPr lang="tr-TR" dirty="0" smtClean="0"/>
          </a:p>
          <a:p>
            <a:r>
              <a:rPr lang="tr-TR" dirty="0" smtClean="0"/>
              <a:t>-akut veya kronik ağırlık kaybı,</a:t>
            </a:r>
          </a:p>
          <a:p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 err="1" smtClean="0"/>
              <a:t>submandibular</a:t>
            </a:r>
            <a:r>
              <a:rPr lang="tr-TR" dirty="0" smtClean="0"/>
              <a:t> lenf yumrularında büyüme, </a:t>
            </a:r>
          </a:p>
          <a:p>
            <a:endParaRPr lang="tr-TR" dirty="0" smtClean="0"/>
          </a:p>
          <a:p>
            <a:r>
              <a:rPr lang="tr-TR" dirty="0" smtClean="0"/>
              <a:t>- değişik seviyede plak ve </a:t>
            </a:r>
            <a:r>
              <a:rPr lang="tr-TR" dirty="0" err="1" smtClean="0"/>
              <a:t>kalkulus</a:t>
            </a:r>
            <a:r>
              <a:rPr lang="tr-TR" dirty="0" smtClean="0"/>
              <a:t> varlığı,</a:t>
            </a:r>
          </a:p>
          <a:p>
            <a:endParaRPr lang="tr-TR" dirty="0" smtClean="0"/>
          </a:p>
          <a:p>
            <a:r>
              <a:rPr lang="tr-TR" dirty="0" smtClean="0"/>
              <a:t>-diş etlerinde çekilme ve </a:t>
            </a:r>
            <a:r>
              <a:rPr lang="tr-TR" dirty="0" err="1" smtClean="0"/>
              <a:t>furkasyon</a:t>
            </a:r>
            <a:r>
              <a:rPr lang="tr-TR" dirty="0" smtClean="0"/>
              <a:t>, </a:t>
            </a:r>
          </a:p>
          <a:p>
            <a:endParaRPr lang="tr-TR" dirty="0" smtClean="0"/>
          </a:p>
          <a:p>
            <a:r>
              <a:rPr lang="tr-TR" dirty="0" smtClean="0"/>
              <a:t>-dişlerde aşırı oynama ve dişlerin düşmesi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759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40466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Klinik bulgular: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algn="just"/>
            <a:r>
              <a:rPr lang="tr-TR" dirty="0" smtClean="0"/>
              <a:t>-</a:t>
            </a:r>
            <a:r>
              <a:rPr lang="tr-TR" dirty="0"/>
              <a:t>Genellikle </a:t>
            </a:r>
            <a:r>
              <a:rPr lang="tr-TR" dirty="0" err="1" smtClean="0"/>
              <a:t>gingiva</a:t>
            </a:r>
            <a:r>
              <a:rPr lang="tr-TR" dirty="0"/>
              <a:t>, </a:t>
            </a:r>
            <a:r>
              <a:rPr lang="tr-TR" dirty="0" err="1"/>
              <a:t>phraynx</a:t>
            </a:r>
            <a:r>
              <a:rPr lang="tr-TR" dirty="0"/>
              <a:t> ve dil mukozası ile özellikle </a:t>
            </a:r>
            <a:r>
              <a:rPr lang="tr-TR" dirty="0" err="1"/>
              <a:t>palatoglossal</a:t>
            </a:r>
            <a:r>
              <a:rPr lang="tr-TR" dirty="0"/>
              <a:t> kıvrımın </a:t>
            </a:r>
            <a:r>
              <a:rPr lang="tr-TR" dirty="0" err="1" smtClean="0"/>
              <a:t>lateralindeki</a:t>
            </a:r>
            <a:r>
              <a:rPr lang="tr-TR" dirty="0" smtClean="0"/>
              <a:t> dokularda </a:t>
            </a:r>
            <a:r>
              <a:rPr lang="tr-TR" dirty="0" err="1" smtClean="0"/>
              <a:t>ülseratif</a:t>
            </a:r>
            <a:r>
              <a:rPr lang="tr-TR" dirty="0" smtClean="0"/>
              <a:t> kanamalı lezyonlar.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20138"/>
            <a:ext cx="3527334" cy="26420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23015"/>
            <a:ext cx="2396752" cy="3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899592" y="394692"/>
            <a:ext cx="57149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Tedavi: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Detertaraj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Diş </a:t>
            </a:r>
            <a:r>
              <a:rPr lang="tr-TR" dirty="0" err="1" smtClean="0">
                <a:solidFill>
                  <a:schemeClr val="bg1"/>
                </a:solidFill>
              </a:rPr>
              <a:t>ektraksiyonu</a:t>
            </a:r>
            <a:r>
              <a:rPr lang="tr-TR" dirty="0" smtClean="0">
                <a:solidFill>
                  <a:schemeClr val="bg1"/>
                </a:solidFill>
              </a:rPr>
              <a:t>,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Klindamisin</a:t>
            </a:r>
            <a:r>
              <a:rPr lang="tr-TR" dirty="0" smtClean="0">
                <a:solidFill>
                  <a:schemeClr val="bg1"/>
                </a:solidFill>
              </a:rPr>
              <a:t> (5mg/kg)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Amoksisilin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Prednisolon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Siklosporin</a:t>
            </a:r>
            <a:r>
              <a:rPr lang="tr-TR" dirty="0" smtClean="0">
                <a:solidFill>
                  <a:schemeClr val="bg1"/>
                </a:solidFill>
              </a:rPr>
              <a:t> :2.5 mg/kg </a:t>
            </a:r>
            <a:r>
              <a:rPr lang="tr-TR" dirty="0" err="1" smtClean="0">
                <a:solidFill>
                  <a:schemeClr val="bg1"/>
                </a:solidFill>
              </a:rPr>
              <a:t>po</a:t>
            </a:r>
            <a:r>
              <a:rPr lang="tr-TR" dirty="0" smtClean="0">
                <a:solidFill>
                  <a:schemeClr val="bg1"/>
                </a:solidFill>
              </a:rPr>
              <a:t> q12h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Rekombine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felin</a:t>
            </a:r>
            <a:r>
              <a:rPr lang="tr-TR" dirty="0" smtClean="0">
                <a:solidFill>
                  <a:schemeClr val="bg1"/>
                </a:solidFill>
              </a:rPr>
              <a:t> interferon oral 0.1 MU gün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Azitromisin</a:t>
            </a:r>
            <a:r>
              <a:rPr lang="tr-TR" dirty="0" smtClean="0">
                <a:solidFill>
                  <a:schemeClr val="bg1"/>
                </a:solidFill>
              </a:rPr>
              <a:t> 5-10 mg/kg q24h 5-21 gün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Postoperatif</a:t>
            </a:r>
            <a:r>
              <a:rPr lang="tr-TR" dirty="0" smtClean="0">
                <a:solidFill>
                  <a:schemeClr val="bg1"/>
                </a:solidFill>
              </a:rPr>
              <a:t> ve kronik ağrı için </a:t>
            </a:r>
            <a:r>
              <a:rPr lang="tr-TR" dirty="0" err="1" smtClean="0">
                <a:solidFill>
                  <a:schemeClr val="bg1"/>
                </a:solidFill>
              </a:rPr>
              <a:t>transmukozal</a:t>
            </a:r>
            <a:r>
              <a:rPr lang="tr-TR" dirty="0" smtClean="0">
                <a:solidFill>
                  <a:schemeClr val="bg1"/>
                </a:solidFill>
              </a:rPr>
              <a:t> 0.01-0.02 mg/kg </a:t>
            </a:r>
            <a:r>
              <a:rPr lang="tr-TR" dirty="0" err="1" smtClean="0">
                <a:solidFill>
                  <a:schemeClr val="bg1"/>
                </a:solidFill>
              </a:rPr>
              <a:t>buprenorfin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Gabapentin</a:t>
            </a:r>
            <a:r>
              <a:rPr lang="tr-TR" dirty="0" smtClean="0">
                <a:solidFill>
                  <a:schemeClr val="bg1"/>
                </a:solidFill>
              </a:rPr>
              <a:t> 5-10 mg/kg </a:t>
            </a:r>
            <a:r>
              <a:rPr lang="tr-TR" dirty="0" err="1" smtClean="0">
                <a:solidFill>
                  <a:schemeClr val="bg1"/>
                </a:solidFill>
              </a:rPr>
              <a:t>po</a:t>
            </a:r>
            <a:r>
              <a:rPr lang="tr-TR" dirty="0" smtClean="0">
                <a:solidFill>
                  <a:schemeClr val="bg1"/>
                </a:solidFill>
              </a:rPr>
              <a:t> q8-12h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332656"/>
            <a:ext cx="75608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Kaynakça :</a:t>
            </a:r>
          </a:p>
          <a:p>
            <a:endParaRPr lang="tr-TR" sz="1600" dirty="0"/>
          </a:p>
          <a:p>
            <a:r>
              <a:rPr lang="tr-TR" sz="1600" dirty="0" smtClean="0"/>
              <a:t>-</a:t>
            </a:r>
            <a:r>
              <a:rPr lang="tr-TR" sz="1600" dirty="0" err="1" smtClean="0"/>
              <a:t>Beckman</a:t>
            </a:r>
            <a:r>
              <a:rPr lang="tr-TR" sz="1600" dirty="0"/>
              <a:t>, B, et al. </a:t>
            </a:r>
            <a:r>
              <a:rPr lang="tr-TR" sz="1600" dirty="0" err="1"/>
              <a:t>Regional</a:t>
            </a:r>
            <a:r>
              <a:rPr lang="tr-TR" sz="1600" dirty="0"/>
              <a:t> </a:t>
            </a:r>
            <a:r>
              <a:rPr lang="tr-TR" sz="1600" dirty="0" err="1"/>
              <a:t>nerve</a:t>
            </a:r>
            <a:r>
              <a:rPr lang="tr-TR" sz="1600" dirty="0"/>
              <a:t> </a:t>
            </a:r>
            <a:r>
              <a:rPr lang="tr-TR" sz="1600" dirty="0" err="1"/>
              <a:t>blocks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oral </a:t>
            </a:r>
            <a:r>
              <a:rPr lang="tr-TR" sz="1600" dirty="0" err="1"/>
              <a:t>surgery</a:t>
            </a:r>
            <a:r>
              <a:rPr lang="tr-TR" sz="1600" dirty="0"/>
              <a:t> in </a:t>
            </a:r>
            <a:r>
              <a:rPr lang="tr-TR" sz="1600" dirty="0" err="1"/>
              <a:t>companion</a:t>
            </a:r>
            <a:r>
              <a:rPr lang="tr-TR" sz="1600" dirty="0"/>
              <a:t> </a:t>
            </a:r>
            <a:r>
              <a:rPr lang="tr-TR" sz="1600" dirty="0" err="1"/>
              <a:t>animals</a:t>
            </a:r>
            <a:r>
              <a:rPr lang="tr-TR" sz="1600" dirty="0"/>
              <a:t>. </a:t>
            </a:r>
            <a:r>
              <a:rPr lang="tr-TR" sz="1600" dirty="0" err="1"/>
              <a:t>Comp</a:t>
            </a:r>
            <a:r>
              <a:rPr lang="tr-TR" sz="1600" dirty="0"/>
              <a:t> </a:t>
            </a:r>
            <a:r>
              <a:rPr lang="tr-TR" sz="1600" dirty="0" err="1"/>
              <a:t>Cont</a:t>
            </a:r>
            <a:r>
              <a:rPr lang="tr-TR" sz="1600" dirty="0"/>
              <a:t> </a:t>
            </a:r>
            <a:r>
              <a:rPr lang="tr-TR" sz="1600" dirty="0" err="1"/>
              <a:t>Educ</a:t>
            </a:r>
            <a:r>
              <a:rPr lang="tr-TR" sz="1600" dirty="0"/>
              <a:t> </a:t>
            </a:r>
            <a:r>
              <a:rPr lang="tr-TR" sz="1600" dirty="0" err="1"/>
              <a:t>Pract</a:t>
            </a:r>
            <a:r>
              <a:rPr lang="tr-TR" sz="1600" dirty="0"/>
              <a:t> 2002;24:439-442.</a:t>
            </a:r>
          </a:p>
          <a:p>
            <a:endParaRPr lang="tr-TR" sz="1600" dirty="0"/>
          </a:p>
          <a:p>
            <a:r>
              <a:rPr lang="tr-TR" sz="1600" dirty="0" smtClean="0"/>
              <a:t>- </a:t>
            </a:r>
            <a:r>
              <a:rPr lang="tr-TR" sz="1600" dirty="0" err="1" smtClean="0"/>
              <a:t>Modi</a:t>
            </a:r>
            <a:r>
              <a:rPr lang="tr-TR" sz="1600" dirty="0" smtClean="0"/>
              <a:t> </a:t>
            </a:r>
            <a:r>
              <a:rPr lang="tr-TR" sz="1600" dirty="0"/>
              <a:t>M, et al. </a:t>
            </a:r>
            <a:r>
              <a:rPr lang="tr-TR" sz="1600" dirty="0" err="1"/>
              <a:t>Buprenorphine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bupivacaine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intraoral</a:t>
            </a:r>
            <a:r>
              <a:rPr lang="tr-TR" sz="1600" dirty="0"/>
              <a:t> </a:t>
            </a:r>
            <a:r>
              <a:rPr lang="tr-TR" sz="1600" dirty="0" err="1"/>
              <a:t>nerve</a:t>
            </a:r>
            <a:r>
              <a:rPr lang="tr-TR" sz="1600" dirty="0"/>
              <a:t> </a:t>
            </a:r>
            <a:r>
              <a:rPr lang="tr-TR" sz="1600" dirty="0" err="1"/>
              <a:t>blocks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provide</a:t>
            </a:r>
            <a:r>
              <a:rPr lang="tr-TR" sz="1600" dirty="0"/>
              <a:t> </a:t>
            </a:r>
            <a:r>
              <a:rPr lang="tr-TR" sz="1600" dirty="0" err="1"/>
              <a:t>postoperative</a:t>
            </a:r>
            <a:r>
              <a:rPr lang="tr-TR" sz="1600" dirty="0"/>
              <a:t> </a:t>
            </a:r>
            <a:r>
              <a:rPr lang="tr-TR" sz="1600" dirty="0" err="1"/>
              <a:t>analgesia</a:t>
            </a:r>
            <a:r>
              <a:rPr lang="tr-TR" sz="1600" dirty="0"/>
              <a:t> in </a:t>
            </a:r>
            <a:r>
              <a:rPr lang="tr-TR" sz="1600" dirty="0" err="1"/>
              <a:t>outpatients</a:t>
            </a:r>
            <a:r>
              <a:rPr lang="tr-TR" sz="1600" dirty="0"/>
              <a:t> </a:t>
            </a:r>
            <a:r>
              <a:rPr lang="tr-TR" sz="1600" dirty="0" err="1"/>
              <a:t>after</a:t>
            </a:r>
            <a:r>
              <a:rPr lang="tr-TR" sz="1600" dirty="0"/>
              <a:t> </a:t>
            </a:r>
            <a:r>
              <a:rPr lang="tr-TR" sz="1600" dirty="0" err="1"/>
              <a:t>minor</a:t>
            </a:r>
            <a:r>
              <a:rPr lang="tr-TR" sz="1600" dirty="0"/>
              <a:t> oral </a:t>
            </a:r>
            <a:r>
              <a:rPr lang="tr-TR" sz="1600" dirty="0" err="1"/>
              <a:t>surgery</a:t>
            </a:r>
            <a:r>
              <a:rPr lang="tr-TR" sz="1600" dirty="0"/>
              <a:t>. J Oral </a:t>
            </a:r>
            <a:r>
              <a:rPr lang="tr-TR" sz="1600" dirty="0" err="1"/>
              <a:t>Maxillofac</a:t>
            </a:r>
            <a:r>
              <a:rPr lang="tr-TR" sz="1600" dirty="0"/>
              <a:t> </a:t>
            </a:r>
            <a:r>
              <a:rPr lang="tr-TR" sz="1600" dirty="0" err="1"/>
              <a:t>Surg</a:t>
            </a:r>
            <a:r>
              <a:rPr lang="tr-TR" sz="1600" dirty="0"/>
              <a:t> 2009;67:2571-2576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 smtClean="0"/>
              <a:t>-</a:t>
            </a:r>
            <a:r>
              <a:rPr lang="tr-TR" sz="1600" dirty="0" err="1" smtClean="0"/>
              <a:t>Plumb’s</a:t>
            </a:r>
            <a:r>
              <a:rPr lang="tr-TR" sz="1600" dirty="0" smtClean="0"/>
              <a:t> </a:t>
            </a:r>
            <a:r>
              <a:rPr lang="tr-TR" sz="1600" dirty="0" err="1"/>
              <a:t>Veterinary</a:t>
            </a:r>
            <a:r>
              <a:rPr lang="tr-TR" sz="1600" dirty="0"/>
              <a:t> </a:t>
            </a:r>
            <a:r>
              <a:rPr lang="tr-TR" sz="1600" dirty="0" err="1"/>
              <a:t>Drug</a:t>
            </a:r>
            <a:r>
              <a:rPr lang="tr-TR" sz="1600" dirty="0"/>
              <a:t> </a:t>
            </a:r>
            <a:r>
              <a:rPr lang="tr-TR" sz="1600" dirty="0" err="1" smtClean="0"/>
              <a:t>Handbook</a:t>
            </a:r>
            <a:r>
              <a:rPr lang="tr-TR" sz="1600" dirty="0" smtClean="0"/>
              <a:t>. </a:t>
            </a:r>
            <a:r>
              <a:rPr lang="tr-TR" sz="1600" dirty="0" smtClean="0">
                <a:hlinkClick r:id="rId2"/>
              </a:rPr>
              <a:t>http</a:t>
            </a:r>
            <a:r>
              <a:rPr lang="tr-TR" sz="1600" dirty="0">
                <a:hlinkClick r:id="rId2"/>
              </a:rPr>
              <a:t>://www.vin.com/doc/?</a:t>
            </a:r>
            <a:r>
              <a:rPr lang="tr-TR" sz="1600" dirty="0" smtClean="0">
                <a:hlinkClick r:id="rId2"/>
              </a:rPr>
              <a:t>id=4692227&amp;pid=451</a:t>
            </a:r>
            <a:endParaRPr lang="tr-TR" sz="1600" dirty="0" smtClean="0"/>
          </a:p>
          <a:p>
            <a:pPr marL="285750" indent="-285750">
              <a:buFontTx/>
              <a:buChar char="-"/>
            </a:pPr>
            <a:endParaRPr lang="tr-TR" sz="1600" dirty="0"/>
          </a:p>
          <a:p>
            <a:r>
              <a:rPr lang="tr-TR" sz="1600" dirty="0"/>
              <a:t>-</a:t>
            </a:r>
            <a:r>
              <a:rPr lang="tr-TR" sz="1600" dirty="0" smtClean="0"/>
              <a:t>https</a:t>
            </a:r>
            <a:r>
              <a:rPr lang="tr-TR" sz="1600" dirty="0"/>
              <a:t>://www.veterinarypracticenews.com/feline-stomatitis-medical-therapy-for-refractory-cases</a:t>
            </a:r>
            <a:r>
              <a:rPr lang="tr-TR" sz="1600" dirty="0" smtClean="0"/>
              <a:t>/</a:t>
            </a:r>
          </a:p>
          <a:p>
            <a:endParaRPr lang="tr-TR" sz="1600" dirty="0"/>
          </a:p>
          <a:p>
            <a:r>
              <a:rPr lang="tr-TR" sz="1600" dirty="0" smtClean="0"/>
              <a:t>- </a:t>
            </a:r>
            <a:r>
              <a:rPr lang="tr-TR" sz="1600" dirty="0" err="1"/>
              <a:t>Lommer</a:t>
            </a:r>
            <a:r>
              <a:rPr lang="tr-TR" sz="1600" dirty="0"/>
              <a:t> MJ. </a:t>
            </a:r>
            <a:r>
              <a:rPr lang="tr-TR" sz="1600" dirty="0" err="1"/>
              <a:t>Efficacy</a:t>
            </a:r>
            <a:r>
              <a:rPr lang="tr-TR" sz="1600" dirty="0"/>
              <a:t> of </a:t>
            </a:r>
            <a:r>
              <a:rPr lang="tr-TR" sz="1600" dirty="0" err="1"/>
              <a:t>cyclosporine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chronic</a:t>
            </a:r>
            <a:r>
              <a:rPr lang="tr-TR" sz="1600" dirty="0"/>
              <a:t>, </a:t>
            </a:r>
            <a:r>
              <a:rPr lang="tr-TR" sz="1600" dirty="0" err="1"/>
              <a:t>refractory</a:t>
            </a:r>
            <a:r>
              <a:rPr lang="tr-TR" sz="1600" dirty="0"/>
              <a:t> </a:t>
            </a:r>
            <a:r>
              <a:rPr lang="tr-TR" sz="1600" dirty="0" err="1"/>
              <a:t>stomatitis</a:t>
            </a:r>
            <a:r>
              <a:rPr lang="tr-TR" sz="1600" dirty="0"/>
              <a:t> in </a:t>
            </a:r>
            <a:r>
              <a:rPr lang="tr-TR" sz="1600" dirty="0" err="1"/>
              <a:t>cats</a:t>
            </a:r>
            <a:r>
              <a:rPr lang="tr-TR" sz="1600" dirty="0"/>
              <a:t>: A </a:t>
            </a:r>
            <a:r>
              <a:rPr lang="tr-TR" sz="1600" dirty="0" err="1"/>
              <a:t>randomized</a:t>
            </a:r>
            <a:r>
              <a:rPr lang="tr-TR" sz="1600" dirty="0"/>
              <a:t>, </a:t>
            </a:r>
            <a:r>
              <a:rPr lang="tr-TR" sz="1600" dirty="0" err="1"/>
              <a:t>placebo-controlled</a:t>
            </a:r>
            <a:r>
              <a:rPr lang="tr-TR" sz="1600" dirty="0"/>
              <a:t>, </a:t>
            </a:r>
            <a:r>
              <a:rPr lang="tr-TR" sz="1600" dirty="0" err="1"/>
              <a:t>double-blinded</a:t>
            </a:r>
            <a:r>
              <a:rPr lang="tr-TR" sz="1600" dirty="0"/>
              <a:t> </a:t>
            </a:r>
            <a:r>
              <a:rPr lang="tr-TR" sz="1600" dirty="0" err="1"/>
              <a:t>clinical</a:t>
            </a:r>
            <a:r>
              <a:rPr lang="tr-TR" sz="1600" dirty="0"/>
              <a:t> </a:t>
            </a:r>
            <a:r>
              <a:rPr lang="tr-TR" sz="1600" dirty="0" err="1"/>
              <a:t>study</a:t>
            </a:r>
            <a:r>
              <a:rPr lang="tr-TR" sz="1600" dirty="0"/>
              <a:t>. J </a:t>
            </a:r>
            <a:r>
              <a:rPr lang="tr-TR" sz="1600" dirty="0" err="1"/>
              <a:t>Vet</a:t>
            </a:r>
            <a:r>
              <a:rPr lang="tr-TR" sz="1600" dirty="0"/>
              <a:t> </a:t>
            </a:r>
            <a:r>
              <a:rPr lang="tr-TR" sz="1600" dirty="0" err="1"/>
              <a:t>Dent</a:t>
            </a:r>
            <a:r>
              <a:rPr lang="tr-TR" sz="1600" dirty="0"/>
              <a:t> 2013;30:8-17.</a:t>
            </a:r>
          </a:p>
          <a:p>
            <a:endParaRPr lang="tr-TR" sz="1600" dirty="0"/>
          </a:p>
          <a:p>
            <a:r>
              <a:rPr lang="tr-TR" sz="1600" dirty="0"/>
              <a:t>-</a:t>
            </a:r>
            <a:r>
              <a:rPr lang="tr-TR" sz="1600" dirty="0" err="1" smtClean="0"/>
              <a:t>Hennet</a:t>
            </a:r>
            <a:r>
              <a:rPr lang="tr-TR" sz="1600" dirty="0" smtClean="0"/>
              <a:t> </a:t>
            </a:r>
            <a:r>
              <a:rPr lang="tr-TR" sz="1600" dirty="0"/>
              <a:t>PR, et al. </a:t>
            </a:r>
            <a:r>
              <a:rPr lang="tr-TR" sz="1600" dirty="0" err="1"/>
              <a:t>Comparative</a:t>
            </a:r>
            <a:r>
              <a:rPr lang="tr-TR" sz="1600" dirty="0"/>
              <a:t> </a:t>
            </a:r>
            <a:r>
              <a:rPr lang="tr-TR" sz="1600" dirty="0" err="1"/>
              <a:t>efficacy</a:t>
            </a:r>
            <a:r>
              <a:rPr lang="tr-TR" sz="1600" dirty="0"/>
              <a:t> of a </a:t>
            </a:r>
            <a:r>
              <a:rPr lang="tr-TR" sz="1600" dirty="0" err="1"/>
              <a:t>recombinant</a:t>
            </a:r>
            <a:r>
              <a:rPr lang="tr-TR" sz="1600" dirty="0"/>
              <a:t> </a:t>
            </a:r>
            <a:r>
              <a:rPr lang="tr-TR" sz="1600" dirty="0" err="1"/>
              <a:t>feline</a:t>
            </a:r>
            <a:r>
              <a:rPr lang="tr-TR" sz="1600" dirty="0"/>
              <a:t> interferon </a:t>
            </a:r>
            <a:r>
              <a:rPr lang="tr-TR" sz="1600" dirty="0" err="1"/>
              <a:t>omega</a:t>
            </a:r>
            <a:r>
              <a:rPr lang="tr-TR" sz="1600" dirty="0"/>
              <a:t> in </a:t>
            </a:r>
            <a:r>
              <a:rPr lang="tr-TR" sz="1600" dirty="0" err="1"/>
              <a:t>refractory</a:t>
            </a:r>
            <a:r>
              <a:rPr lang="tr-TR" sz="1600" dirty="0"/>
              <a:t> </a:t>
            </a:r>
            <a:r>
              <a:rPr lang="tr-TR" sz="1600" dirty="0" err="1"/>
              <a:t>cases</a:t>
            </a:r>
            <a:r>
              <a:rPr lang="tr-TR" sz="1600" dirty="0"/>
              <a:t> of </a:t>
            </a:r>
            <a:r>
              <a:rPr lang="tr-TR" sz="1600" dirty="0" err="1"/>
              <a:t>calicivirus-positive</a:t>
            </a:r>
            <a:r>
              <a:rPr lang="tr-TR" sz="1600" dirty="0"/>
              <a:t> </a:t>
            </a:r>
            <a:r>
              <a:rPr lang="tr-TR" sz="1600" dirty="0" err="1"/>
              <a:t>cats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caudal</a:t>
            </a:r>
            <a:r>
              <a:rPr lang="tr-TR" sz="1600" dirty="0"/>
              <a:t> </a:t>
            </a:r>
            <a:r>
              <a:rPr lang="tr-TR" sz="1600" dirty="0" err="1"/>
              <a:t>stomatitis</a:t>
            </a:r>
            <a:r>
              <a:rPr lang="tr-TR" sz="1600" dirty="0"/>
              <a:t>: a </a:t>
            </a:r>
            <a:r>
              <a:rPr lang="tr-TR" sz="1600" dirty="0" err="1"/>
              <a:t>randomised</a:t>
            </a:r>
            <a:r>
              <a:rPr lang="tr-TR" sz="1600" dirty="0"/>
              <a:t>, </a:t>
            </a:r>
            <a:r>
              <a:rPr lang="tr-TR" sz="1600" dirty="0" err="1"/>
              <a:t>multi-centre</a:t>
            </a:r>
            <a:r>
              <a:rPr lang="tr-TR" sz="1600" dirty="0"/>
              <a:t>, </a:t>
            </a:r>
            <a:r>
              <a:rPr lang="tr-TR" sz="1600" dirty="0" err="1"/>
              <a:t>controlled</a:t>
            </a:r>
            <a:r>
              <a:rPr lang="tr-TR" sz="1600" dirty="0"/>
              <a:t>, </a:t>
            </a:r>
            <a:r>
              <a:rPr lang="tr-TR" sz="1600" dirty="0" err="1"/>
              <a:t>double-blind</a:t>
            </a:r>
            <a:r>
              <a:rPr lang="tr-TR" sz="1600" dirty="0"/>
              <a:t> </a:t>
            </a:r>
            <a:r>
              <a:rPr lang="tr-TR" sz="1600" dirty="0" err="1"/>
              <a:t>study</a:t>
            </a:r>
            <a:r>
              <a:rPr lang="tr-TR" sz="1600" dirty="0"/>
              <a:t> in 39 </a:t>
            </a:r>
            <a:r>
              <a:rPr lang="tr-TR" sz="1600" dirty="0" err="1"/>
              <a:t>cats</a:t>
            </a:r>
            <a:r>
              <a:rPr lang="tr-TR" sz="1600" dirty="0"/>
              <a:t>. J </a:t>
            </a:r>
            <a:r>
              <a:rPr lang="tr-TR" sz="1600" dirty="0" err="1"/>
              <a:t>Feline</a:t>
            </a:r>
            <a:r>
              <a:rPr lang="tr-TR" sz="1600" dirty="0"/>
              <a:t> </a:t>
            </a:r>
            <a:r>
              <a:rPr lang="tr-TR" sz="1600" dirty="0" err="1"/>
              <a:t>Med</a:t>
            </a:r>
            <a:r>
              <a:rPr lang="tr-TR" sz="1600" dirty="0"/>
              <a:t> </a:t>
            </a:r>
            <a:r>
              <a:rPr lang="tr-TR" sz="1600" dirty="0" err="1"/>
              <a:t>Surg</a:t>
            </a:r>
            <a:r>
              <a:rPr lang="tr-TR" sz="1600" dirty="0"/>
              <a:t> 2011;13:577.</a:t>
            </a:r>
          </a:p>
          <a:p>
            <a:pPr marL="285750" indent="-285750">
              <a:buFontTx/>
              <a:buChar char="-"/>
            </a:pPr>
            <a:endParaRPr lang="tr-TR" dirty="0" smtClean="0"/>
          </a:p>
          <a:p>
            <a:pPr marL="285750" indent="-285750">
              <a:buFontTx/>
              <a:buChar char="-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016706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</TotalTime>
  <Words>413</Words>
  <Application>Microsoft Office PowerPoint</Application>
  <PresentationFormat>Ekran Gösterisi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Dilim</vt:lpstr>
      <vt:lpstr>    Kedi gingivitis-stomatitis syndrome   lymphocytic plasmacytic gingivitis/stomatitis (LPGS)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çalışkan</dc:creator>
  <cp:lastModifiedBy>Murat</cp:lastModifiedBy>
  <cp:revision>20</cp:revision>
  <dcterms:created xsi:type="dcterms:W3CDTF">2018-11-01T08:14:05Z</dcterms:created>
  <dcterms:modified xsi:type="dcterms:W3CDTF">2019-10-24T05:16:48Z</dcterms:modified>
</cp:coreProperties>
</file>