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65" r:id="rId4"/>
    <p:sldId id="266" r:id="rId5"/>
    <p:sldId id="267" r:id="rId6"/>
    <p:sldId id="282" r:id="rId7"/>
    <p:sldId id="283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64" r:id="rId17"/>
    <p:sldId id="262" r:id="rId18"/>
    <p:sldId id="257" r:id="rId19"/>
    <p:sldId id="279" r:id="rId20"/>
    <p:sldId id="258" r:id="rId21"/>
    <p:sldId id="259" r:id="rId22"/>
    <p:sldId id="260" r:id="rId23"/>
    <p:sldId id="280" r:id="rId24"/>
    <p:sldId id="261" r:id="rId25"/>
    <p:sldId id="281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05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01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21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05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36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61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5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76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17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8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05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3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76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154713" cy="2172817"/>
          </a:xfrm>
        </p:spPr>
        <p:txBody>
          <a:bodyPr/>
          <a:lstStyle/>
          <a:p>
            <a:r>
              <a:rPr lang="tr-TR" dirty="0" smtClean="0"/>
              <a:t>Analjezi-ağrı yönetimi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9022" y="3068960"/>
            <a:ext cx="4954250" cy="1913466"/>
          </a:xfrm>
        </p:spPr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155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Mandibular</a:t>
            </a:r>
            <a:r>
              <a:rPr lang="tr-TR" sz="2800" dirty="0" smtClean="0"/>
              <a:t> blok-</a:t>
            </a:r>
            <a:r>
              <a:rPr lang="tr-TR" sz="2800" dirty="0" err="1" smtClean="0"/>
              <a:t>intra</a:t>
            </a:r>
            <a:r>
              <a:rPr lang="tr-TR" sz="2800" dirty="0" smtClean="0"/>
              <a:t> oral yaklaşım 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539551" y="5301208"/>
            <a:ext cx="8049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	.</a:t>
            </a:r>
            <a:endParaRPr lang="tr-TR" sz="2000" dirty="0" smtClean="0">
              <a:solidFill>
                <a:schemeClr val="bg1"/>
              </a:solidFill>
            </a:endParaRPr>
          </a:p>
          <a:p>
            <a:pPr algn="just"/>
            <a:r>
              <a:rPr lang="tr-TR" sz="2000" dirty="0" smtClean="0">
                <a:solidFill>
                  <a:schemeClr val="bg1"/>
                </a:solidFill>
              </a:rPr>
              <a:t>İğne </a:t>
            </a:r>
            <a:r>
              <a:rPr lang="tr-TR" sz="2000" dirty="0" err="1" smtClean="0">
                <a:solidFill>
                  <a:schemeClr val="bg1"/>
                </a:solidFill>
              </a:rPr>
              <a:t>submukozal</a:t>
            </a:r>
            <a:r>
              <a:rPr lang="tr-TR" sz="2000" dirty="0" smtClean="0">
                <a:solidFill>
                  <a:schemeClr val="bg1"/>
                </a:solidFill>
              </a:rPr>
              <a:t> olarak ilerletilir ve </a:t>
            </a:r>
            <a:r>
              <a:rPr lang="tr-TR" sz="2000" dirty="0" err="1" smtClean="0">
                <a:solidFill>
                  <a:schemeClr val="bg1"/>
                </a:solidFill>
              </a:rPr>
              <a:t>foramen</a:t>
            </a:r>
            <a:r>
              <a:rPr lang="tr-TR" sz="2000" dirty="0" smtClean="0">
                <a:solidFill>
                  <a:schemeClr val="bg1"/>
                </a:solidFill>
              </a:rPr>
              <a:t> hizasında </a:t>
            </a:r>
            <a:r>
              <a:rPr lang="tr-TR" sz="2000" dirty="0">
                <a:solidFill>
                  <a:schemeClr val="bg1"/>
                </a:solidFill>
              </a:rPr>
              <a:t>lokal </a:t>
            </a:r>
            <a:r>
              <a:rPr lang="tr-TR" sz="2000" dirty="0" err="1">
                <a:solidFill>
                  <a:schemeClr val="bg1"/>
                </a:solidFill>
              </a:rPr>
              <a:t>anestezik</a:t>
            </a:r>
            <a:r>
              <a:rPr lang="tr-TR" sz="2000" dirty="0">
                <a:solidFill>
                  <a:schemeClr val="bg1"/>
                </a:solidFill>
              </a:rPr>
              <a:t> verilirken </a:t>
            </a:r>
            <a:r>
              <a:rPr lang="tr-TR" sz="2000" dirty="0" smtClean="0">
                <a:solidFill>
                  <a:schemeClr val="bg1"/>
                </a:solidFill>
              </a:rPr>
              <a:t>parmakla hafifçe bastırılarak sınırlandırılır.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372200" y="184482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İntraoral</a:t>
            </a:r>
            <a:r>
              <a:rPr lang="tr-TR" dirty="0" smtClean="0">
                <a:solidFill>
                  <a:schemeClr val="bg1"/>
                </a:solidFill>
              </a:rPr>
              <a:t> olarak parmağımızı </a:t>
            </a:r>
            <a:r>
              <a:rPr lang="tr-TR" dirty="0" err="1" smtClean="0">
                <a:solidFill>
                  <a:schemeClr val="bg1"/>
                </a:solidFill>
              </a:rPr>
              <a:t>Mandibular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molar</a:t>
            </a:r>
            <a:r>
              <a:rPr lang="tr-TR" dirty="0" smtClean="0">
                <a:solidFill>
                  <a:schemeClr val="bg1"/>
                </a:solidFill>
              </a:rPr>
              <a:t> 3. den </a:t>
            </a:r>
            <a:r>
              <a:rPr lang="tr-TR" dirty="0" err="1" smtClean="0">
                <a:solidFill>
                  <a:schemeClr val="bg1"/>
                </a:solidFill>
              </a:rPr>
              <a:t>angular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processe</a:t>
            </a:r>
            <a:r>
              <a:rPr lang="tr-TR" dirty="0" smtClean="0">
                <a:solidFill>
                  <a:schemeClr val="bg1"/>
                </a:solidFill>
              </a:rPr>
              <a:t> doğru ilerletirken </a:t>
            </a:r>
            <a:r>
              <a:rPr lang="tr-TR" dirty="0" err="1" smtClean="0">
                <a:solidFill>
                  <a:schemeClr val="bg1"/>
                </a:solidFill>
              </a:rPr>
              <a:t>palpe</a:t>
            </a:r>
            <a:r>
              <a:rPr lang="tr-TR" dirty="0" smtClean="0">
                <a:solidFill>
                  <a:schemeClr val="bg1"/>
                </a:solidFill>
              </a:rPr>
              <a:t> edilir.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3" y="1202995"/>
            <a:ext cx="5894092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Mandibular</a:t>
            </a:r>
            <a:r>
              <a:rPr lang="tr-TR" sz="2800" dirty="0" smtClean="0"/>
              <a:t> blok-</a:t>
            </a:r>
            <a:r>
              <a:rPr lang="tr-TR" sz="2800" dirty="0"/>
              <a:t> </a:t>
            </a:r>
            <a:r>
              <a:rPr lang="tr-TR" sz="2800" dirty="0" err="1" smtClean="0"/>
              <a:t>perkutanöz</a:t>
            </a:r>
            <a:r>
              <a:rPr lang="tr-TR" sz="2800" dirty="0" smtClean="0"/>
              <a:t> yaklaşım 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5894092" cy="389986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64840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İğneyle üçündü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diş ve </a:t>
            </a:r>
            <a:r>
              <a:rPr lang="tr-TR" sz="2400" dirty="0" err="1" smtClean="0">
                <a:solidFill>
                  <a:schemeClr val="bg1"/>
                </a:solidFill>
              </a:rPr>
              <a:t>angular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processin</a:t>
            </a:r>
            <a:r>
              <a:rPr lang="tr-TR" sz="2400" dirty="0" smtClean="0">
                <a:solidFill>
                  <a:schemeClr val="bg1"/>
                </a:solidFill>
              </a:rPr>
              <a:t> ortasına denk gelen alandan girilir ve </a:t>
            </a:r>
            <a:r>
              <a:rPr lang="tr-TR" sz="2400" dirty="0" err="1" smtClean="0">
                <a:solidFill>
                  <a:schemeClr val="bg1"/>
                </a:solidFill>
              </a:rPr>
              <a:t>mandibular</a:t>
            </a:r>
            <a:r>
              <a:rPr lang="tr-TR" sz="2400" dirty="0" smtClean="0">
                <a:solidFill>
                  <a:schemeClr val="bg1"/>
                </a:solidFill>
              </a:rPr>
              <a:t> kanala </a:t>
            </a:r>
            <a:r>
              <a:rPr lang="tr-TR" sz="2400" dirty="0" err="1" smtClean="0">
                <a:solidFill>
                  <a:schemeClr val="bg1"/>
                </a:solidFill>
              </a:rPr>
              <a:t>submukozal</a:t>
            </a:r>
            <a:r>
              <a:rPr lang="tr-TR" sz="2400" dirty="0" smtClean="0">
                <a:solidFill>
                  <a:schemeClr val="bg1"/>
                </a:solidFill>
              </a:rPr>
              <a:t> olarak ilerletilir.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8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Superficial</a:t>
            </a:r>
            <a:r>
              <a:rPr lang="tr-TR" sz="2800" dirty="0" smtClean="0"/>
              <a:t>-yüzeysel </a:t>
            </a:r>
            <a:r>
              <a:rPr lang="tr-TR" sz="2800" dirty="0" err="1" smtClean="0"/>
              <a:t>infraorbital</a:t>
            </a:r>
            <a:r>
              <a:rPr lang="tr-TR" sz="2800" dirty="0" smtClean="0"/>
              <a:t> blok</a:t>
            </a:r>
            <a:r>
              <a:rPr lang="tr-TR" sz="2800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8913" y="50249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solidFill>
                  <a:schemeClr val="bg1"/>
                </a:solidFill>
              </a:rPr>
              <a:t>Maxillar</a:t>
            </a:r>
            <a:r>
              <a:rPr lang="tr-TR" sz="2400" dirty="0" smtClean="0">
                <a:solidFill>
                  <a:schemeClr val="bg1"/>
                </a:solidFill>
              </a:rPr>
              <a:t> 3. </a:t>
            </a:r>
            <a:r>
              <a:rPr lang="tr-TR" sz="2400" dirty="0" err="1" smtClean="0">
                <a:solidFill>
                  <a:schemeClr val="bg1"/>
                </a:solidFill>
              </a:rPr>
              <a:t>premolar</a:t>
            </a:r>
            <a:r>
              <a:rPr lang="tr-TR" sz="2400" dirty="0" smtClean="0">
                <a:solidFill>
                  <a:schemeClr val="bg1"/>
                </a:solidFill>
              </a:rPr>
              <a:t> kökü hizasında </a:t>
            </a:r>
            <a:r>
              <a:rPr lang="tr-TR" sz="2400" dirty="0" err="1" smtClean="0">
                <a:solidFill>
                  <a:schemeClr val="bg1"/>
                </a:solidFill>
              </a:rPr>
              <a:t>infraorbital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nörovasküler</a:t>
            </a:r>
            <a:r>
              <a:rPr lang="tr-TR" sz="2400" dirty="0" smtClean="0">
                <a:solidFill>
                  <a:schemeClr val="bg1"/>
                </a:solidFill>
              </a:rPr>
              <a:t> demet </a:t>
            </a:r>
            <a:r>
              <a:rPr lang="tr-TR" sz="2400" dirty="0" err="1" smtClean="0">
                <a:solidFill>
                  <a:schemeClr val="bg1"/>
                </a:solidFill>
              </a:rPr>
              <a:t>palpe</a:t>
            </a:r>
            <a:r>
              <a:rPr lang="tr-TR" sz="2400" dirty="0" smtClean="0">
                <a:solidFill>
                  <a:schemeClr val="bg1"/>
                </a:solidFill>
              </a:rPr>
              <a:t> edilir.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İğne </a:t>
            </a:r>
            <a:r>
              <a:rPr lang="tr-TR" sz="2400" dirty="0" err="1" smtClean="0">
                <a:solidFill>
                  <a:schemeClr val="bg1"/>
                </a:solidFill>
              </a:rPr>
              <a:t>submukozal</a:t>
            </a:r>
            <a:r>
              <a:rPr lang="tr-TR" sz="2400" dirty="0" smtClean="0">
                <a:solidFill>
                  <a:schemeClr val="bg1"/>
                </a:solidFill>
              </a:rPr>
              <a:t> olarak </a:t>
            </a:r>
            <a:r>
              <a:rPr lang="tr-TR" sz="2400" dirty="0" err="1" smtClean="0">
                <a:solidFill>
                  <a:schemeClr val="bg1"/>
                </a:solidFill>
              </a:rPr>
              <a:t>infra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orbital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foramane</a:t>
            </a:r>
            <a:r>
              <a:rPr lang="tr-TR" sz="2400" dirty="0" smtClean="0">
                <a:solidFill>
                  <a:schemeClr val="bg1"/>
                </a:solidFill>
              </a:rPr>
              <a:t> girene kadar dikkatlice ilerletilir.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24744"/>
            <a:ext cx="5894092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47667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Derin  </a:t>
            </a:r>
            <a:r>
              <a:rPr lang="tr-TR" sz="2800" dirty="0" err="1" smtClean="0"/>
              <a:t>infra-orbital</a:t>
            </a:r>
            <a:r>
              <a:rPr lang="tr-TR" sz="2800" dirty="0"/>
              <a:t> </a:t>
            </a:r>
            <a:r>
              <a:rPr lang="tr-TR" sz="2800" dirty="0" err="1" smtClean="0"/>
              <a:t>block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4" y="1479070"/>
            <a:ext cx="5894092" cy="38998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83568" y="56612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tr-TR" sz="2400" dirty="0" smtClean="0">
                <a:solidFill>
                  <a:schemeClr val="bg1"/>
                </a:solidFill>
              </a:rPr>
              <a:t>İğneyi </a:t>
            </a:r>
            <a:r>
              <a:rPr lang="tr-TR" sz="2400" dirty="0" err="1">
                <a:solidFill>
                  <a:schemeClr val="bg1"/>
                </a:solidFill>
              </a:rPr>
              <a:t>infra-orbital</a:t>
            </a:r>
            <a:r>
              <a:rPr lang="tr-TR" sz="2400" dirty="0">
                <a:solidFill>
                  <a:schemeClr val="bg1"/>
                </a:solidFill>
              </a:rPr>
              <a:t> kanala yerleştirin ve </a:t>
            </a:r>
            <a:r>
              <a:rPr lang="tr-TR" sz="2400" dirty="0" err="1">
                <a:solidFill>
                  <a:schemeClr val="bg1"/>
                </a:solidFill>
              </a:rPr>
              <a:t>maksiller</a:t>
            </a:r>
            <a:r>
              <a:rPr lang="tr-TR" sz="2400" dirty="0">
                <a:solidFill>
                  <a:schemeClr val="bg1"/>
                </a:solidFill>
              </a:rPr>
              <a:t> 4. </a:t>
            </a:r>
            <a:r>
              <a:rPr lang="tr-TR" sz="2400" dirty="0" err="1">
                <a:solidFill>
                  <a:schemeClr val="bg1"/>
                </a:solidFill>
              </a:rPr>
              <a:t>premolar</a:t>
            </a:r>
            <a:r>
              <a:rPr lang="tr-TR" sz="2400" dirty="0">
                <a:solidFill>
                  <a:schemeClr val="bg1"/>
                </a:solidFill>
              </a:rPr>
              <a:t> genişliğin yaklaşık yarısına kadar ilerletin</a:t>
            </a:r>
          </a:p>
        </p:txBody>
      </p:sp>
    </p:spTree>
    <p:extLst>
      <p:ext uri="{BB962C8B-B14F-4D97-AF65-F5344CB8AC3E}">
        <p14:creationId xmlns:p14="http://schemas.microsoft.com/office/powerpoint/2010/main" val="216519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47667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Maksillar</a:t>
            </a:r>
            <a:r>
              <a:rPr lang="tr-TR" sz="2800" dirty="0" smtClean="0"/>
              <a:t>  blok-</a:t>
            </a:r>
            <a:r>
              <a:rPr lang="tr-TR" sz="2800" dirty="0" err="1" smtClean="0"/>
              <a:t>intra</a:t>
            </a:r>
            <a:r>
              <a:rPr lang="tr-TR" sz="2800" dirty="0" smtClean="0"/>
              <a:t> oral yaklaşım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683568" y="56612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tr-TR" sz="2400" dirty="0" smtClean="0">
                <a:solidFill>
                  <a:schemeClr val="bg1"/>
                </a:solidFill>
              </a:rPr>
              <a:t>İğne derin  </a:t>
            </a:r>
            <a:r>
              <a:rPr lang="tr-TR" sz="2400" dirty="0" err="1" smtClean="0">
                <a:solidFill>
                  <a:schemeClr val="bg1"/>
                </a:solidFill>
              </a:rPr>
              <a:t>ibfra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orbital</a:t>
            </a:r>
            <a:r>
              <a:rPr lang="tr-TR" sz="2400" dirty="0" smtClean="0">
                <a:solidFill>
                  <a:schemeClr val="bg1"/>
                </a:solidFill>
              </a:rPr>
              <a:t> blokta olduğu gibi </a:t>
            </a:r>
            <a:r>
              <a:rPr lang="tr-TR" sz="2400" dirty="0" err="1" smtClean="0">
                <a:solidFill>
                  <a:schemeClr val="bg1"/>
                </a:solidFill>
              </a:rPr>
              <a:t>maksiller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1 hizasında ilerletilir.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54" y="1479070"/>
            <a:ext cx="5894092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47667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Maksillar</a:t>
            </a:r>
            <a:r>
              <a:rPr lang="tr-TR" sz="2800" dirty="0" smtClean="0"/>
              <a:t>  blok-</a:t>
            </a:r>
            <a:r>
              <a:rPr lang="tr-TR" sz="2800" dirty="0" err="1" smtClean="0"/>
              <a:t>perkutanöz</a:t>
            </a:r>
            <a:r>
              <a:rPr lang="tr-TR" sz="2800" dirty="0" smtClean="0"/>
              <a:t> yaklaşım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20478" y="5301208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E</a:t>
            </a:r>
            <a:r>
              <a:rPr lang="tr-TR" sz="2400" dirty="0" smtClean="0">
                <a:solidFill>
                  <a:schemeClr val="bg1"/>
                </a:solidFill>
              </a:rPr>
              <a:t>lmacık </a:t>
            </a:r>
            <a:r>
              <a:rPr lang="tr-TR" sz="2400" dirty="0">
                <a:solidFill>
                  <a:schemeClr val="bg1"/>
                </a:solidFill>
              </a:rPr>
              <a:t>kemeri ve </a:t>
            </a:r>
            <a:r>
              <a:rPr lang="tr-TR" sz="2400" dirty="0" err="1">
                <a:solidFill>
                  <a:schemeClr val="bg1"/>
                </a:solidFill>
              </a:rPr>
              <a:t>kaudal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maksilla</a:t>
            </a:r>
            <a:r>
              <a:rPr lang="tr-TR" sz="2400" dirty="0">
                <a:solidFill>
                  <a:schemeClr val="bg1"/>
                </a:solidFill>
              </a:rPr>
              <a:t> tarafından oluşturulan </a:t>
            </a:r>
            <a:r>
              <a:rPr lang="tr-TR" sz="2400" dirty="0" smtClean="0">
                <a:solidFill>
                  <a:schemeClr val="bg1"/>
                </a:solidFill>
              </a:rPr>
              <a:t>açıdan(</a:t>
            </a:r>
            <a:r>
              <a:rPr lang="tr-TR" sz="2400" dirty="0" err="1" smtClean="0">
                <a:solidFill>
                  <a:schemeClr val="bg1"/>
                </a:solidFill>
              </a:rPr>
              <a:t>maksiller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2 </a:t>
            </a:r>
            <a:r>
              <a:rPr lang="tr-TR" sz="2400" dirty="0" err="1" smtClean="0">
                <a:solidFill>
                  <a:schemeClr val="bg1"/>
                </a:solidFill>
              </a:rPr>
              <a:t>nin</a:t>
            </a:r>
            <a:r>
              <a:rPr lang="tr-TR" sz="2400" dirty="0" smtClean="0">
                <a:solidFill>
                  <a:schemeClr val="bg1"/>
                </a:solidFill>
              </a:rPr>
              <a:t> hemen </a:t>
            </a:r>
            <a:r>
              <a:rPr lang="tr-TR" sz="2400" dirty="0" err="1" smtClean="0">
                <a:solidFill>
                  <a:schemeClr val="bg1"/>
                </a:solidFill>
              </a:rPr>
              <a:t>kaudali</a:t>
            </a:r>
            <a:r>
              <a:rPr lang="tr-TR" sz="2400" dirty="0" smtClean="0">
                <a:solidFill>
                  <a:schemeClr val="bg1"/>
                </a:solidFill>
              </a:rPr>
              <a:t>) iğneyle girilir ve </a:t>
            </a:r>
            <a:r>
              <a:rPr lang="tr-TR" sz="2400" dirty="0" err="1" smtClean="0">
                <a:solidFill>
                  <a:schemeClr val="bg1"/>
                </a:solidFill>
              </a:rPr>
              <a:t>rostro-medial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bir yönde </a:t>
            </a:r>
            <a:r>
              <a:rPr lang="tr-TR" sz="2400" dirty="0" smtClean="0">
                <a:solidFill>
                  <a:schemeClr val="bg1"/>
                </a:solidFill>
              </a:rPr>
              <a:t>ilerletilir.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5894092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KARİES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46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62068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Tanım:  </a:t>
            </a:r>
            <a:endParaRPr lang="tr-TR" sz="28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Mikroorganizmalar </a:t>
            </a:r>
            <a:r>
              <a:rPr lang="tr-TR" sz="2800" dirty="0">
                <a:solidFill>
                  <a:schemeClr val="bg1"/>
                </a:solidFill>
              </a:rPr>
              <a:t>tarafından oluşturulan ve dişin renk değişikliği ile birlikte sınırlı yıkımı, erimesi veya kaybına denir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</a:rPr>
              <a:t>-</a:t>
            </a:r>
            <a:r>
              <a:rPr lang="tr-TR" sz="2800" dirty="0" err="1">
                <a:solidFill>
                  <a:schemeClr val="bg1"/>
                </a:solidFill>
              </a:rPr>
              <a:t>Karieste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m.o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ların</a:t>
            </a:r>
            <a:r>
              <a:rPr lang="tr-TR" sz="2800" dirty="0">
                <a:solidFill>
                  <a:schemeClr val="bg1"/>
                </a:solidFill>
              </a:rPr>
              <a:t> karbonhidratlar üzerine etkimesiyle minede renk değişikliği ile karakterize inorganik, </a:t>
            </a:r>
            <a:r>
              <a:rPr lang="tr-TR" sz="2800" dirty="0" err="1">
                <a:solidFill>
                  <a:schemeClr val="bg1"/>
                </a:solidFill>
              </a:rPr>
              <a:t>dentin</a:t>
            </a:r>
            <a:r>
              <a:rPr lang="tr-TR" sz="2800" dirty="0">
                <a:solidFill>
                  <a:schemeClr val="bg1"/>
                </a:solidFill>
              </a:rPr>
              <a:t> tabakasında ise daha hızlı organik </a:t>
            </a:r>
            <a:r>
              <a:rPr lang="tr-TR" sz="2800" dirty="0" err="1">
                <a:solidFill>
                  <a:schemeClr val="bg1"/>
                </a:solidFill>
              </a:rPr>
              <a:t>yıkımlanmalar</a:t>
            </a:r>
            <a:r>
              <a:rPr lang="tr-TR" sz="2800" dirty="0">
                <a:solidFill>
                  <a:schemeClr val="bg1"/>
                </a:solidFill>
              </a:rPr>
              <a:t> oluşur.</a:t>
            </a:r>
          </a:p>
        </p:txBody>
      </p:sp>
    </p:spTree>
    <p:extLst>
      <p:ext uri="{BB962C8B-B14F-4D97-AF65-F5344CB8AC3E}">
        <p14:creationId xmlns:p14="http://schemas.microsoft.com/office/powerpoint/2010/main" val="336226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539552" y="1268760"/>
            <a:ext cx="777686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-</a:t>
            </a:r>
            <a:r>
              <a:rPr lang="tr-TR" sz="2800" dirty="0" err="1" smtClean="0">
                <a:solidFill>
                  <a:schemeClr val="bg1"/>
                </a:solidFill>
              </a:rPr>
              <a:t>ençok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premolar</a:t>
            </a:r>
            <a:r>
              <a:rPr lang="tr-TR" sz="2800" dirty="0" smtClean="0">
                <a:solidFill>
                  <a:schemeClr val="bg1"/>
                </a:solidFill>
              </a:rPr>
              <a:t> ve </a:t>
            </a:r>
            <a:r>
              <a:rPr lang="tr-TR" sz="2800" dirty="0" err="1" smtClean="0">
                <a:solidFill>
                  <a:schemeClr val="bg1"/>
                </a:solidFill>
              </a:rPr>
              <a:t>molar</a:t>
            </a:r>
            <a:r>
              <a:rPr lang="tr-TR" sz="2800" dirty="0" smtClean="0">
                <a:solidFill>
                  <a:schemeClr val="bg1"/>
                </a:solidFill>
              </a:rPr>
              <a:t> dişlerde olmak üzere tüm dişlerde görülür.</a:t>
            </a:r>
          </a:p>
          <a:p>
            <a:pPr algn="just">
              <a:lnSpc>
                <a:spcPct val="150000"/>
              </a:lnSpc>
            </a:pPr>
            <a:endParaRPr lang="tr-TR" sz="2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-</a:t>
            </a:r>
            <a:r>
              <a:rPr lang="tr-TR" sz="2800" dirty="0" err="1" smtClean="0">
                <a:solidFill>
                  <a:schemeClr val="bg1"/>
                </a:solidFill>
              </a:rPr>
              <a:t>maksillar</a:t>
            </a:r>
            <a:r>
              <a:rPr lang="tr-TR" sz="2800" dirty="0" smtClean="0">
                <a:solidFill>
                  <a:schemeClr val="bg1"/>
                </a:solidFill>
              </a:rPr>
              <a:t> dişlerin </a:t>
            </a:r>
            <a:r>
              <a:rPr lang="tr-TR" sz="2800" dirty="0" err="1" smtClean="0">
                <a:solidFill>
                  <a:schemeClr val="bg1"/>
                </a:solidFill>
              </a:rPr>
              <a:t>kariese</a:t>
            </a:r>
            <a:r>
              <a:rPr lang="tr-TR" sz="2800" dirty="0" smtClean="0">
                <a:solidFill>
                  <a:schemeClr val="bg1"/>
                </a:solidFill>
              </a:rPr>
              <a:t> yakalanma oranı </a:t>
            </a:r>
            <a:r>
              <a:rPr lang="tr-TR" sz="2800" dirty="0" err="1" smtClean="0">
                <a:solidFill>
                  <a:schemeClr val="bg1"/>
                </a:solidFill>
              </a:rPr>
              <a:t>mandibular</a:t>
            </a:r>
            <a:r>
              <a:rPr lang="tr-TR" sz="2800" dirty="0" smtClean="0">
                <a:solidFill>
                  <a:schemeClr val="bg1"/>
                </a:solidFill>
              </a:rPr>
              <a:t> dişlere oranla daha çoktur.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90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48680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chemeClr val="bg1"/>
                </a:solidFill>
              </a:rPr>
              <a:t>Atların </a:t>
            </a:r>
            <a:r>
              <a:rPr lang="tr-TR" sz="2800" dirty="0" err="1">
                <a:solidFill>
                  <a:schemeClr val="bg1"/>
                </a:solidFill>
              </a:rPr>
              <a:t>maksillar</a:t>
            </a:r>
            <a:r>
              <a:rPr lang="tr-TR" sz="2800" dirty="0">
                <a:solidFill>
                  <a:schemeClr val="bg1"/>
                </a:solidFill>
              </a:rPr>
              <a:t> birinci </a:t>
            </a:r>
            <a:r>
              <a:rPr lang="tr-TR" sz="2800" dirty="0" err="1">
                <a:solidFill>
                  <a:schemeClr val="bg1"/>
                </a:solidFill>
              </a:rPr>
              <a:t>molar</a:t>
            </a:r>
            <a:r>
              <a:rPr lang="tr-TR" sz="2800" dirty="0">
                <a:solidFill>
                  <a:schemeClr val="bg1"/>
                </a:solidFill>
              </a:rPr>
              <a:t> dişlerinde </a:t>
            </a:r>
            <a:r>
              <a:rPr lang="tr-TR" sz="2800" dirty="0" err="1">
                <a:solidFill>
                  <a:schemeClr val="bg1"/>
                </a:solidFill>
              </a:rPr>
              <a:t>infindubular</a:t>
            </a:r>
            <a:r>
              <a:rPr lang="tr-TR" sz="2800" dirty="0">
                <a:solidFill>
                  <a:schemeClr val="bg1"/>
                </a:solidFill>
              </a:rPr>
              <a:t> çürükler daha sık görülür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İnfindubulumda</a:t>
            </a:r>
            <a:r>
              <a:rPr lang="tr-TR" sz="2800" dirty="0">
                <a:solidFill>
                  <a:schemeClr val="bg1"/>
                </a:solidFill>
              </a:rPr>
              <a:t> biriken gıda maddelerinin </a:t>
            </a:r>
            <a:r>
              <a:rPr lang="tr-TR" sz="2800" dirty="0" err="1">
                <a:solidFill>
                  <a:schemeClr val="bg1"/>
                </a:solidFill>
              </a:rPr>
              <a:t>fermentasyonu</a:t>
            </a:r>
            <a:r>
              <a:rPr lang="tr-TR" sz="2800" dirty="0">
                <a:solidFill>
                  <a:schemeClr val="bg1"/>
                </a:solidFill>
              </a:rPr>
              <a:t> sonucu başlangıçta </a:t>
            </a:r>
            <a:r>
              <a:rPr lang="tr-TR" sz="2800" dirty="0" err="1">
                <a:solidFill>
                  <a:schemeClr val="bg1"/>
                </a:solidFill>
              </a:rPr>
              <a:t>sement</a:t>
            </a:r>
            <a:r>
              <a:rPr lang="tr-TR" sz="2800" dirty="0">
                <a:solidFill>
                  <a:schemeClr val="bg1"/>
                </a:solidFill>
              </a:rPr>
              <a:t> daha sonra mine ve </a:t>
            </a:r>
            <a:r>
              <a:rPr lang="tr-TR" sz="2800" dirty="0" err="1">
                <a:solidFill>
                  <a:schemeClr val="bg1"/>
                </a:solidFill>
              </a:rPr>
              <a:t>dentin</a:t>
            </a:r>
            <a:r>
              <a:rPr lang="tr-TR" sz="2800" dirty="0">
                <a:solidFill>
                  <a:schemeClr val="bg1"/>
                </a:solidFill>
              </a:rPr>
              <a:t> tabakalarında oluşan </a:t>
            </a:r>
            <a:r>
              <a:rPr lang="tr-TR" sz="2800" dirty="0" err="1">
                <a:solidFill>
                  <a:schemeClr val="bg1"/>
                </a:solidFill>
              </a:rPr>
              <a:t>yıkımlanma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pulpaya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penetre</a:t>
            </a:r>
            <a:r>
              <a:rPr lang="tr-TR" sz="2800" dirty="0">
                <a:solidFill>
                  <a:schemeClr val="bg1"/>
                </a:solidFill>
              </a:rPr>
              <a:t> olarak </a:t>
            </a:r>
            <a:r>
              <a:rPr lang="tr-TR" sz="2800" dirty="0" err="1">
                <a:solidFill>
                  <a:schemeClr val="bg1"/>
                </a:solidFill>
              </a:rPr>
              <a:t>pulpitise</a:t>
            </a:r>
            <a:r>
              <a:rPr lang="tr-TR" sz="2800" dirty="0">
                <a:solidFill>
                  <a:schemeClr val="bg1"/>
                </a:solidFill>
              </a:rPr>
              <a:t> neden olur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069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Analjezikler dört ana </a:t>
            </a:r>
            <a:r>
              <a:rPr lang="tr-TR" sz="3200" dirty="0" err="1" smtClean="0">
                <a:solidFill>
                  <a:schemeClr val="bg1"/>
                </a:solidFill>
              </a:rPr>
              <a:t>başlıklta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toplanabilir: </a:t>
            </a:r>
          </a:p>
          <a:p>
            <a:pPr>
              <a:lnSpc>
                <a:spcPct val="150000"/>
              </a:lnSpc>
            </a:pPr>
            <a:endParaRPr lang="tr-TR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• </a:t>
            </a:r>
            <a:r>
              <a:rPr lang="tr-TR" sz="3200" dirty="0" err="1" smtClean="0">
                <a:solidFill>
                  <a:schemeClr val="bg1"/>
                </a:solidFill>
              </a:rPr>
              <a:t>opioidler</a:t>
            </a:r>
            <a:endParaRPr lang="tr-TR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• </a:t>
            </a:r>
            <a:r>
              <a:rPr lang="tr-TR" sz="3200" dirty="0" err="1">
                <a:solidFill>
                  <a:schemeClr val="bg1"/>
                </a:solidFill>
              </a:rPr>
              <a:t>non-steroidal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anti-</a:t>
            </a:r>
            <a:r>
              <a:rPr lang="tr-TR" sz="3200" dirty="0" err="1" smtClean="0">
                <a:solidFill>
                  <a:schemeClr val="bg1"/>
                </a:solidFill>
              </a:rPr>
              <a:t>inflamatuar</a:t>
            </a:r>
            <a:r>
              <a:rPr lang="tr-TR" sz="3200" dirty="0" smtClean="0">
                <a:solidFill>
                  <a:schemeClr val="bg1"/>
                </a:solidFill>
              </a:rPr>
              <a:t> ilaçlar </a:t>
            </a:r>
            <a:r>
              <a:rPr lang="tr-TR" sz="3200" dirty="0">
                <a:solidFill>
                  <a:schemeClr val="bg1"/>
                </a:solidFill>
              </a:rPr>
              <a:t>(</a:t>
            </a:r>
            <a:r>
              <a:rPr lang="tr-TR" sz="3200" dirty="0" err="1">
                <a:solidFill>
                  <a:schemeClr val="bg1"/>
                </a:solidFill>
              </a:rPr>
              <a:t>NSAIDs</a:t>
            </a:r>
            <a:r>
              <a:rPr lang="tr-TR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• </a:t>
            </a:r>
            <a:r>
              <a:rPr lang="el-GR" sz="3200" dirty="0">
                <a:solidFill>
                  <a:schemeClr val="bg1"/>
                </a:solidFill>
              </a:rPr>
              <a:t>α-2 </a:t>
            </a:r>
            <a:r>
              <a:rPr lang="tr-TR" sz="3200" dirty="0" err="1" smtClean="0">
                <a:solidFill>
                  <a:schemeClr val="bg1"/>
                </a:solidFill>
              </a:rPr>
              <a:t>agonistleri</a:t>
            </a:r>
            <a:endParaRPr lang="tr-TR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• </a:t>
            </a:r>
            <a:r>
              <a:rPr lang="tr-TR" sz="3200" dirty="0" smtClean="0">
                <a:solidFill>
                  <a:schemeClr val="bg1"/>
                </a:solidFill>
              </a:rPr>
              <a:t>lokal </a:t>
            </a:r>
            <a:r>
              <a:rPr lang="tr-TR" sz="3200" dirty="0" err="1" smtClean="0">
                <a:solidFill>
                  <a:schemeClr val="bg1"/>
                </a:solidFill>
              </a:rPr>
              <a:t>anestezikler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467542" y="260648"/>
            <a:ext cx="828092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Nedenleri: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-Fermente olabilen karbonhidratlara bakterilerin etkimesi sonucu </a:t>
            </a:r>
            <a:r>
              <a:rPr lang="tr-TR" sz="2400" dirty="0" err="1" smtClean="0">
                <a:solidFill>
                  <a:schemeClr val="bg1"/>
                </a:solidFill>
              </a:rPr>
              <a:t>metabolik</a:t>
            </a:r>
            <a:r>
              <a:rPr lang="tr-TR" sz="2400" dirty="0" smtClean="0">
                <a:solidFill>
                  <a:schemeClr val="bg1"/>
                </a:solidFill>
              </a:rPr>
              <a:t> bir ürün olarak ortaya çıkan laktik asit, asetik asit ve </a:t>
            </a:r>
            <a:r>
              <a:rPr lang="tr-TR" sz="2400" dirty="0" err="1" smtClean="0">
                <a:solidFill>
                  <a:schemeClr val="bg1"/>
                </a:solidFill>
              </a:rPr>
              <a:t>piropionik</a:t>
            </a:r>
            <a:r>
              <a:rPr lang="tr-TR" sz="2400" dirty="0" smtClean="0">
                <a:solidFill>
                  <a:schemeClr val="bg1"/>
                </a:solidFill>
              </a:rPr>
              <a:t> asit gibi organik asitler.</a:t>
            </a:r>
            <a:endParaRPr lang="tr-TR" sz="2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tr-TR" sz="2400" dirty="0" smtClean="0">
                <a:solidFill>
                  <a:schemeClr val="bg1"/>
                </a:solidFill>
              </a:rPr>
              <a:t>İnsanlarda </a:t>
            </a:r>
            <a:r>
              <a:rPr lang="tr-TR" sz="2400" dirty="0" err="1" smtClean="0">
                <a:solidFill>
                  <a:schemeClr val="bg1"/>
                </a:solidFill>
              </a:rPr>
              <a:t>Strep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  <a:r>
              <a:rPr lang="tr-TR" sz="2400" dirty="0" err="1">
                <a:solidFill>
                  <a:schemeClr val="bg1"/>
                </a:solidFill>
              </a:rPr>
              <a:t>m</a:t>
            </a:r>
            <a:r>
              <a:rPr lang="tr-TR" sz="2400" dirty="0" err="1" smtClean="0">
                <a:solidFill>
                  <a:schemeClr val="bg1"/>
                </a:solidFill>
              </a:rPr>
              <a:t>utans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Staphy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  <a:r>
              <a:rPr lang="tr-TR" sz="2400" dirty="0" err="1">
                <a:solidFill>
                  <a:schemeClr val="bg1"/>
                </a:solidFill>
              </a:rPr>
              <a:t>s</a:t>
            </a:r>
            <a:r>
              <a:rPr lang="tr-TR" sz="2400" dirty="0" err="1" smtClean="0">
                <a:solidFill>
                  <a:schemeClr val="bg1"/>
                </a:solidFill>
              </a:rPr>
              <a:t>anguis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laktobasiller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tr-TR" sz="2400" dirty="0" smtClean="0">
                <a:solidFill>
                  <a:schemeClr val="bg1"/>
                </a:solidFill>
              </a:rPr>
              <a:t>Köpeklerde……</a:t>
            </a:r>
            <a:r>
              <a:rPr lang="tr-TR" sz="2400" dirty="0" err="1" smtClean="0">
                <a:solidFill>
                  <a:schemeClr val="bg1"/>
                </a:solidFill>
              </a:rPr>
              <a:t>bacillus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acidophyllus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tr-TR" sz="2400" dirty="0" err="1" smtClean="0">
                <a:solidFill>
                  <a:schemeClr val="bg1"/>
                </a:solidFill>
              </a:rPr>
              <a:t>Ratlarda</a:t>
            </a:r>
            <a:r>
              <a:rPr lang="tr-TR" sz="2400" dirty="0" smtClean="0">
                <a:solidFill>
                  <a:schemeClr val="bg1"/>
                </a:solidFill>
              </a:rPr>
              <a:t> alınan gıdadaki yağ oranı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tr-TR" sz="2400" dirty="0" smtClean="0">
                <a:solidFill>
                  <a:schemeClr val="bg1"/>
                </a:solidFill>
              </a:rPr>
              <a:t>Köpeklerde </a:t>
            </a:r>
            <a:r>
              <a:rPr lang="tr-TR" sz="2400" dirty="0" err="1" smtClean="0">
                <a:solidFill>
                  <a:schemeClr val="bg1"/>
                </a:solidFill>
              </a:rPr>
              <a:t>karies</a:t>
            </a:r>
            <a:r>
              <a:rPr lang="tr-TR" sz="2400" dirty="0" smtClean="0">
                <a:solidFill>
                  <a:schemeClr val="bg1"/>
                </a:solidFill>
              </a:rPr>
              <a:t> oluşumu insanlara oranla daha az</a:t>
            </a:r>
            <a:endParaRPr lang="tr-TR" sz="2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tr-TR" sz="2400" dirty="0" smtClean="0">
                <a:solidFill>
                  <a:schemeClr val="bg1"/>
                </a:solidFill>
              </a:rPr>
              <a:t>Köpeklerde </a:t>
            </a:r>
            <a:r>
              <a:rPr lang="tr-TR" sz="2400" dirty="0" err="1" smtClean="0">
                <a:solidFill>
                  <a:schemeClr val="bg1"/>
                </a:solidFill>
              </a:rPr>
              <a:t>kariesten</a:t>
            </a:r>
            <a:r>
              <a:rPr lang="tr-TR" sz="2400" dirty="0" smtClean="0">
                <a:solidFill>
                  <a:schemeClr val="bg1"/>
                </a:solidFill>
              </a:rPr>
              <a:t> en çok üst 1. ve 2.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ile alt 1.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dişler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313091"/>
            <a:ext cx="79665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Köpeklerde daha az </a:t>
            </a:r>
            <a:r>
              <a:rPr lang="tr-TR" sz="2400" dirty="0" err="1" smtClean="0">
                <a:solidFill>
                  <a:srgbClr val="FF0000"/>
                </a:solidFill>
              </a:rPr>
              <a:t>karies</a:t>
            </a:r>
            <a:r>
              <a:rPr lang="tr-TR" sz="2400" dirty="0" smtClean="0">
                <a:solidFill>
                  <a:srgbClr val="FF0000"/>
                </a:solidFill>
              </a:rPr>
              <a:t> oluşumunun nedenleri: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-salyanın </a:t>
            </a:r>
            <a:r>
              <a:rPr lang="tr-TR" sz="2400" dirty="0" err="1" smtClean="0">
                <a:solidFill>
                  <a:schemeClr val="bg1"/>
                </a:solidFill>
              </a:rPr>
              <a:t>pH’sı</a:t>
            </a:r>
            <a:r>
              <a:rPr lang="tr-TR" sz="2400" dirty="0" smtClean="0">
                <a:solidFill>
                  <a:schemeClr val="bg1"/>
                </a:solidFill>
              </a:rPr>
              <a:t>: salya alkali karakterde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-üre içeriği : </a:t>
            </a:r>
            <a:r>
              <a:rPr lang="tr-TR" sz="2400" dirty="0" err="1" smtClean="0">
                <a:solidFill>
                  <a:schemeClr val="bg1"/>
                </a:solidFill>
              </a:rPr>
              <a:t>karies</a:t>
            </a:r>
            <a:r>
              <a:rPr lang="tr-TR" sz="2400" dirty="0" smtClean="0">
                <a:solidFill>
                  <a:schemeClr val="bg1"/>
                </a:solidFill>
              </a:rPr>
              <a:t> görülmeyenlerin salyası </a:t>
            </a:r>
            <a:r>
              <a:rPr lang="tr-TR" sz="2400" dirty="0" err="1" smtClean="0">
                <a:solidFill>
                  <a:schemeClr val="bg1"/>
                </a:solidFill>
              </a:rPr>
              <a:t>karies</a:t>
            </a:r>
            <a:r>
              <a:rPr lang="tr-TR" sz="2400" dirty="0" smtClean="0">
                <a:solidFill>
                  <a:schemeClr val="bg1"/>
                </a:solidFill>
              </a:rPr>
              <a:t> görülenlere oranla daha fazla amonyak içerir. Ürenin parçalanması ile oluşan amonyum karbonat köpek salyasının nötralizasyon gücünü arttırır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</a:t>
            </a:r>
            <a:r>
              <a:rPr lang="tr-TR" sz="2400" dirty="0" err="1" smtClean="0">
                <a:solidFill>
                  <a:schemeClr val="bg1"/>
                </a:solidFill>
              </a:rPr>
              <a:t>anotomik</a:t>
            </a:r>
            <a:r>
              <a:rPr lang="tr-TR" sz="2400" dirty="0" smtClean="0">
                <a:solidFill>
                  <a:schemeClr val="bg1"/>
                </a:solidFill>
              </a:rPr>
              <a:t> yapı: kronun konik ve keskin sonlanması ve </a:t>
            </a:r>
            <a:r>
              <a:rPr lang="tr-TR" sz="2400" dirty="0" err="1" smtClean="0">
                <a:solidFill>
                  <a:schemeClr val="bg1"/>
                </a:solidFill>
              </a:rPr>
              <a:t>okluzyonda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okluzal</a:t>
            </a:r>
            <a:r>
              <a:rPr lang="tr-TR" sz="2400" dirty="0" smtClean="0">
                <a:solidFill>
                  <a:schemeClr val="bg1"/>
                </a:solidFill>
              </a:rPr>
              <a:t> yüzlerin tam karşı karşıya gelmemesi nedeniyle dişlerin doğal olarak kendiliğinden temizlenmesi 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-diyet: diyetlerinde genelde karbonhidratlar az bulunur.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611560" y="332656"/>
            <a:ext cx="75608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Klinik bulgular:</a:t>
            </a:r>
          </a:p>
          <a:p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Hayvanlarda </a:t>
            </a:r>
            <a:r>
              <a:rPr lang="tr-TR" sz="2000" dirty="0" err="1" smtClean="0">
                <a:solidFill>
                  <a:schemeClr val="bg1"/>
                </a:solidFill>
              </a:rPr>
              <a:t>kariesin</a:t>
            </a:r>
            <a:r>
              <a:rPr lang="tr-TR" sz="2000" dirty="0" smtClean="0">
                <a:solidFill>
                  <a:schemeClr val="bg1"/>
                </a:solidFill>
              </a:rPr>
              <a:t> belirlenmesinin zor olması nedeniyle genellikle </a:t>
            </a:r>
            <a:r>
              <a:rPr lang="tr-TR" sz="2000" dirty="0" err="1" smtClean="0">
                <a:solidFill>
                  <a:schemeClr val="bg1"/>
                </a:solidFill>
              </a:rPr>
              <a:t>subklinik</a:t>
            </a:r>
            <a:r>
              <a:rPr lang="tr-TR" sz="2000" dirty="0" smtClean="0">
                <a:solidFill>
                  <a:schemeClr val="bg1"/>
                </a:solidFill>
              </a:rPr>
              <a:t> seyreder !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</a:p>
          <a:p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Büyük ırkların </a:t>
            </a:r>
            <a:r>
              <a:rPr lang="tr-TR" sz="2000" dirty="0" err="1" smtClean="0">
                <a:solidFill>
                  <a:schemeClr val="bg1"/>
                </a:solidFill>
              </a:rPr>
              <a:t>molar</a:t>
            </a:r>
            <a:r>
              <a:rPr lang="tr-TR" sz="2000" dirty="0" smtClean="0">
                <a:solidFill>
                  <a:schemeClr val="bg1"/>
                </a:solidFill>
              </a:rPr>
              <a:t> dişlerinin öğütücü yüzeylerinde sık görülür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 err="1" smtClean="0">
                <a:solidFill>
                  <a:schemeClr val="bg1"/>
                </a:solidFill>
              </a:rPr>
              <a:t>Koronal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kariesler</a:t>
            </a:r>
            <a:r>
              <a:rPr lang="tr-TR" sz="2000" dirty="0" smtClean="0">
                <a:solidFill>
                  <a:schemeClr val="bg1"/>
                </a:solidFill>
              </a:rPr>
              <a:t> siyahımsı esmer renkli alanlar halinde görünür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Ağıza sert gıdalar alındığında belirginleşen </a:t>
            </a:r>
            <a:r>
              <a:rPr lang="tr-TR" sz="2000" dirty="0" err="1" smtClean="0">
                <a:solidFill>
                  <a:schemeClr val="bg1"/>
                </a:solidFill>
              </a:rPr>
              <a:t>disfaji</a:t>
            </a:r>
            <a:r>
              <a:rPr lang="tr-TR" sz="2000" dirty="0" smtClean="0">
                <a:solidFill>
                  <a:schemeClr val="bg1"/>
                </a:solidFill>
              </a:rPr>
              <a:t> ve tek taraflı çiğneme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Yüzünü yere sürtme veya </a:t>
            </a:r>
            <a:r>
              <a:rPr lang="tr-TR" sz="2000" dirty="0" err="1" smtClean="0">
                <a:solidFill>
                  <a:schemeClr val="bg1"/>
                </a:solidFill>
              </a:rPr>
              <a:t>ayakjlarıyla</a:t>
            </a:r>
            <a:r>
              <a:rPr lang="tr-TR" sz="2000" dirty="0" smtClean="0">
                <a:solidFill>
                  <a:schemeClr val="bg1"/>
                </a:solidFill>
              </a:rPr>
              <a:t> sık sık ağzını kaşıma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Huyda değişiklik ve agresif davranışlar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Olduğundan yaşlı görünme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endParaRPr lang="tr-TR" sz="2000" dirty="0" smtClean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4827058" cy="480178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5733256"/>
            <a:ext cx="7627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Maksiller</a:t>
            </a:r>
            <a:r>
              <a:rPr lang="en-US" sz="2400" dirty="0"/>
              <a:t> </a:t>
            </a:r>
            <a:r>
              <a:rPr lang="en-US" sz="2400" dirty="0" err="1"/>
              <a:t>sağ</a:t>
            </a:r>
            <a:r>
              <a:rPr lang="en-US" sz="2400" dirty="0"/>
              <a:t> molar 1 </a:t>
            </a:r>
            <a:r>
              <a:rPr lang="en-US" sz="2400" dirty="0" err="1"/>
              <a:t>oklüzal</a:t>
            </a:r>
            <a:r>
              <a:rPr lang="en-US" sz="2400" dirty="0"/>
              <a:t> </a:t>
            </a:r>
            <a:r>
              <a:rPr lang="en-US" sz="2400" dirty="0" err="1"/>
              <a:t>yüzeyinin</a:t>
            </a:r>
            <a:r>
              <a:rPr lang="en-US" sz="2400" dirty="0"/>
              <a:t> </a:t>
            </a:r>
            <a:r>
              <a:rPr lang="en-US" sz="2400" dirty="0" err="1"/>
              <a:t>çukurunda</a:t>
            </a:r>
            <a:r>
              <a:rPr lang="en-US" sz="2400" dirty="0"/>
              <a:t> </a:t>
            </a:r>
            <a:r>
              <a:rPr lang="en-US" sz="2400" dirty="0" err="1"/>
              <a:t>çürük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60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179512" y="47667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Kedilerin </a:t>
            </a:r>
            <a:r>
              <a:rPr lang="tr-TR" sz="2400" dirty="0" err="1" smtClean="0">
                <a:solidFill>
                  <a:srgbClr val="FF0000"/>
                </a:solidFill>
              </a:rPr>
              <a:t>subgingival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rezorpsiyon</a:t>
            </a:r>
            <a:r>
              <a:rPr lang="tr-TR" sz="2400" dirty="0" smtClean="0">
                <a:solidFill>
                  <a:srgbClr val="FF0000"/>
                </a:solidFill>
              </a:rPr>
              <a:t> lezyonları ve Kedi </a:t>
            </a:r>
            <a:r>
              <a:rPr lang="tr-TR" sz="2400" dirty="0" err="1" smtClean="0">
                <a:solidFill>
                  <a:srgbClr val="FF0000"/>
                </a:solidFill>
              </a:rPr>
              <a:t>kariesi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Tanım : </a:t>
            </a:r>
            <a:r>
              <a:rPr lang="tr-TR" sz="2400" dirty="0" err="1" smtClean="0">
                <a:solidFill>
                  <a:schemeClr val="bg1"/>
                </a:solidFill>
              </a:rPr>
              <a:t>semontaminal</a:t>
            </a:r>
            <a:r>
              <a:rPr lang="tr-TR" sz="2400" dirty="0" smtClean="0">
                <a:solidFill>
                  <a:schemeClr val="bg1"/>
                </a:solidFill>
              </a:rPr>
              <a:t> birleşim yerlerinde diş dokularında oluşan </a:t>
            </a:r>
            <a:r>
              <a:rPr lang="tr-TR" sz="2400" dirty="0" err="1" smtClean="0">
                <a:solidFill>
                  <a:schemeClr val="bg1"/>
                </a:solidFill>
              </a:rPr>
              <a:t>erezyonlara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kedilerin </a:t>
            </a:r>
            <a:r>
              <a:rPr lang="tr-TR" sz="2400" dirty="0" err="1" smtClean="0">
                <a:solidFill>
                  <a:srgbClr val="FF0000"/>
                </a:solidFill>
              </a:rPr>
              <a:t>subgingival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rezorpsiyon</a:t>
            </a:r>
            <a:r>
              <a:rPr lang="tr-TR" sz="2400" dirty="0" smtClean="0">
                <a:solidFill>
                  <a:srgbClr val="FF0000"/>
                </a:solidFill>
              </a:rPr>
              <a:t> lezyonları(boyun lezyonları) </a:t>
            </a:r>
            <a:r>
              <a:rPr lang="tr-TR" sz="2400" dirty="0" smtClean="0">
                <a:solidFill>
                  <a:schemeClr val="bg1"/>
                </a:solidFill>
              </a:rPr>
              <a:t>denir.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Bu olay </a:t>
            </a:r>
            <a:r>
              <a:rPr lang="tr-TR" sz="2400" dirty="0" err="1" smtClean="0">
                <a:solidFill>
                  <a:schemeClr val="bg1"/>
                </a:solidFill>
              </a:rPr>
              <a:t>karies</a:t>
            </a:r>
            <a:r>
              <a:rPr lang="tr-TR" sz="2400" dirty="0" smtClean="0">
                <a:solidFill>
                  <a:schemeClr val="bg1"/>
                </a:solidFill>
              </a:rPr>
              <a:t> ile ilişkili değildir !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Osteoklast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odontoklastların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anoloğu</a:t>
            </a:r>
            <a:r>
              <a:rPr lang="tr-TR" sz="2400" dirty="0" smtClean="0">
                <a:solidFill>
                  <a:schemeClr val="bg1"/>
                </a:solidFill>
              </a:rPr>
              <a:t> olan çok çekirdekli dev hücreler tarafından </a:t>
            </a:r>
            <a:r>
              <a:rPr lang="tr-TR" sz="2400" dirty="0" err="1" smtClean="0">
                <a:solidFill>
                  <a:schemeClr val="bg1"/>
                </a:solidFill>
              </a:rPr>
              <a:t>dental</a:t>
            </a:r>
            <a:r>
              <a:rPr lang="tr-TR" sz="2400" dirty="0" smtClean="0">
                <a:solidFill>
                  <a:schemeClr val="bg1"/>
                </a:solidFill>
              </a:rPr>
              <a:t> dokularda </a:t>
            </a:r>
            <a:r>
              <a:rPr lang="tr-TR" sz="2400" dirty="0" err="1" smtClean="0">
                <a:solidFill>
                  <a:schemeClr val="bg1"/>
                </a:solidFill>
              </a:rPr>
              <a:t>sellluler</a:t>
            </a:r>
            <a:r>
              <a:rPr lang="tr-TR" sz="2400" dirty="0" smtClean="0">
                <a:solidFill>
                  <a:schemeClr val="bg1"/>
                </a:solidFill>
              </a:rPr>
              <a:t> sindirim ile boyun lezyonları oluşur.  Bu lezyonları dev hücre içeren yangılı ve </a:t>
            </a:r>
            <a:r>
              <a:rPr lang="tr-TR" sz="2400" dirty="0" err="1" smtClean="0">
                <a:solidFill>
                  <a:schemeClr val="bg1"/>
                </a:solidFill>
              </a:rPr>
              <a:t>hiperplastik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gingiva</a:t>
            </a:r>
            <a:r>
              <a:rPr lang="tr-TR" sz="2400" dirty="0" smtClean="0">
                <a:solidFill>
                  <a:schemeClr val="bg1"/>
                </a:solidFill>
              </a:rPr>
              <a:t> doldurur.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Lezyonlar </a:t>
            </a:r>
            <a:r>
              <a:rPr lang="tr-TR" sz="2400" dirty="0" err="1" smtClean="0">
                <a:solidFill>
                  <a:schemeClr val="bg1"/>
                </a:solidFill>
              </a:rPr>
              <a:t>kanin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insisiv</a:t>
            </a:r>
            <a:r>
              <a:rPr lang="tr-TR" sz="2400" dirty="0" smtClean="0">
                <a:solidFill>
                  <a:schemeClr val="bg1"/>
                </a:solidFill>
              </a:rPr>
              <a:t> dişlerde görülmekle birlikte en çok </a:t>
            </a:r>
            <a:r>
              <a:rPr lang="tr-TR" sz="2400" dirty="0" err="1" smtClean="0">
                <a:solidFill>
                  <a:schemeClr val="bg1"/>
                </a:solidFill>
              </a:rPr>
              <a:t>molar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</a:rPr>
              <a:t>premolar</a:t>
            </a:r>
            <a:r>
              <a:rPr lang="tr-TR" sz="2400" dirty="0" smtClean="0">
                <a:solidFill>
                  <a:schemeClr val="bg1"/>
                </a:solidFill>
              </a:rPr>
              <a:t> dişler etkilenir.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3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0"/>
            <a:ext cx="3942288" cy="68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Small </a:t>
            </a:r>
            <a:r>
              <a:rPr lang="en-US" dirty="0" smtClean="0"/>
              <a:t>Animal</a:t>
            </a:r>
            <a:r>
              <a:rPr lang="tr-TR" dirty="0" smtClean="0"/>
              <a:t> </a:t>
            </a:r>
            <a:r>
              <a:rPr lang="en-US" dirty="0" smtClean="0"/>
              <a:t>Dentistry</a:t>
            </a:r>
            <a:endParaRPr lang="en-US" dirty="0"/>
          </a:p>
          <a:p>
            <a:r>
              <a:rPr lang="en-US" dirty="0"/>
              <a:t>A manual of </a:t>
            </a:r>
            <a:r>
              <a:rPr lang="en-US" dirty="0" smtClean="0"/>
              <a:t>techniques</a:t>
            </a:r>
            <a:endParaRPr lang="tr-TR" dirty="0" smtClean="0"/>
          </a:p>
          <a:p>
            <a:r>
              <a:rPr lang="tr-TR" dirty="0" err="1"/>
              <a:t>Cedric</a:t>
            </a:r>
            <a:r>
              <a:rPr lang="tr-TR" dirty="0"/>
              <a:t> </a:t>
            </a:r>
            <a:r>
              <a:rPr lang="tr-TR" dirty="0" err="1"/>
              <a:t>Tutt</a:t>
            </a:r>
            <a:endParaRPr lang="tr-TR" dirty="0"/>
          </a:p>
          <a:p>
            <a:r>
              <a:rPr lang="tr-TR" dirty="0"/>
              <a:t>www.vet-dentist.com</a:t>
            </a:r>
          </a:p>
        </p:txBody>
      </p:sp>
    </p:spTree>
    <p:extLst>
      <p:ext uri="{BB962C8B-B14F-4D97-AF65-F5344CB8AC3E}">
        <p14:creationId xmlns:p14="http://schemas.microsoft.com/office/powerpoint/2010/main" val="301134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532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•</a:t>
            </a:r>
            <a:r>
              <a:rPr lang="tr-TR" sz="2800" dirty="0" err="1" smtClean="0">
                <a:solidFill>
                  <a:srgbClr val="FF0000"/>
                </a:solidFill>
              </a:rPr>
              <a:t>opioidler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morfin, </a:t>
            </a:r>
            <a:r>
              <a:rPr lang="tr-TR" sz="2800" dirty="0" err="1" smtClean="0">
                <a:solidFill>
                  <a:schemeClr val="bg1"/>
                </a:solidFill>
              </a:rPr>
              <a:t>fentanil</a:t>
            </a:r>
            <a:r>
              <a:rPr lang="tr-TR" sz="2800" dirty="0" smtClean="0">
                <a:solidFill>
                  <a:schemeClr val="bg1"/>
                </a:solidFill>
              </a:rPr>
              <a:t>, </a:t>
            </a:r>
            <a:r>
              <a:rPr lang="tr-TR" sz="2800" dirty="0" err="1" smtClean="0">
                <a:solidFill>
                  <a:schemeClr val="bg1"/>
                </a:solidFill>
              </a:rPr>
              <a:t>buprenorfin</a:t>
            </a:r>
            <a:r>
              <a:rPr lang="tr-TR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Oldukça etkili mu reseptör </a:t>
            </a:r>
            <a:r>
              <a:rPr lang="tr-TR" sz="2800" dirty="0" err="1" smtClean="0">
                <a:solidFill>
                  <a:schemeClr val="bg1"/>
                </a:solidFill>
              </a:rPr>
              <a:t>blokörleri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800" dirty="0" err="1" smtClean="0">
                <a:solidFill>
                  <a:schemeClr val="bg1"/>
                </a:solidFill>
              </a:rPr>
              <a:t>Preoperatif,intraoperatif</a:t>
            </a:r>
            <a:r>
              <a:rPr lang="tr-TR" sz="2800" dirty="0" smtClean="0">
                <a:solidFill>
                  <a:schemeClr val="bg1"/>
                </a:solidFill>
              </a:rPr>
              <a:t> ve post op kullanılabilir.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332656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• </a:t>
            </a:r>
            <a:r>
              <a:rPr lang="tr-TR" sz="2800" dirty="0" err="1">
                <a:solidFill>
                  <a:srgbClr val="FF0000"/>
                </a:solidFill>
              </a:rPr>
              <a:t>non-steroidal</a:t>
            </a:r>
            <a:r>
              <a:rPr lang="tr-TR" sz="2800" dirty="0">
                <a:solidFill>
                  <a:srgbClr val="FF0000"/>
                </a:solidFill>
              </a:rPr>
              <a:t> anti-</a:t>
            </a:r>
            <a:r>
              <a:rPr lang="tr-TR" sz="2800" dirty="0" err="1">
                <a:solidFill>
                  <a:srgbClr val="FF0000"/>
                </a:solidFill>
              </a:rPr>
              <a:t>inflammauar</a:t>
            </a:r>
            <a:r>
              <a:rPr lang="tr-TR" sz="2800" dirty="0">
                <a:solidFill>
                  <a:srgbClr val="FF0000"/>
                </a:solidFill>
              </a:rPr>
              <a:t> ilaçlar (</a:t>
            </a:r>
            <a:r>
              <a:rPr lang="tr-TR" sz="2800" dirty="0" err="1">
                <a:solidFill>
                  <a:srgbClr val="FF0000"/>
                </a:solidFill>
              </a:rPr>
              <a:t>NSAIDs</a:t>
            </a:r>
            <a:r>
              <a:rPr lang="tr-TR" sz="2800" dirty="0">
                <a:solidFill>
                  <a:srgbClr val="FF0000"/>
                </a:solidFill>
              </a:rPr>
              <a:t>): </a:t>
            </a:r>
            <a:endParaRPr lang="tr-TR" sz="28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800" dirty="0" err="1" smtClean="0">
                <a:solidFill>
                  <a:schemeClr val="bg1"/>
                </a:solidFill>
              </a:rPr>
              <a:t>karprofen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ve </a:t>
            </a:r>
            <a:r>
              <a:rPr lang="tr-TR" sz="2800" dirty="0" err="1" smtClean="0">
                <a:solidFill>
                  <a:schemeClr val="bg1"/>
                </a:solidFill>
              </a:rPr>
              <a:t>meloksikam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800" dirty="0" err="1" smtClean="0">
                <a:solidFill>
                  <a:schemeClr val="bg1"/>
                </a:solidFill>
              </a:rPr>
              <a:t>Karprofen</a:t>
            </a:r>
            <a:r>
              <a:rPr lang="tr-TR" sz="2800" dirty="0" smtClean="0">
                <a:solidFill>
                  <a:schemeClr val="bg1"/>
                </a:solidFill>
              </a:rPr>
              <a:t> 12 saat arayla, </a:t>
            </a:r>
            <a:r>
              <a:rPr lang="tr-TR" sz="2800" dirty="0" err="1" smtClean="0">
                <a:solidFill>
                  <a:schemeClr val="bg1"/>
                </a:solidFill>
              </a:rPr>
              <a:t>meloksikam</a:t>
            </a:r>
            <a:r>
              <a:rPr lang="tr-TR" sz="2800" dirty="0" smtClean="0">
                <a:solidFill>
                  <a:schemeClr val="bg1"/>
                </a:solidFill>
              </a:rPr>
              <a:t> 24 saat arayla uygulanır.</a:t>
            </a:r>
          </a:p>
          <a:p>
            <a:pPr>
              <a:lnSpc>
                <a:spcPct val="20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Kedilerde </a:t>
            </a:r>
            <a:r>
              <a:rPr lang="tr-TR" sz="2800" dirty="0" err="1" smtClean="0">
                <a:solidFill>
                  <a:schemeClr val="bg1"/>
                </a:solidFill>
              </a:rPr>
              <a:t>Karprofen</a:t>
            </a:r>
            <a:r>
              <a:rPr lang="tr-TR" sz="2800" dirty="0" smtClean="0">
                <a:solidFill>
                  <a:schemeClr val="bg1"/>
                </a:solidFill>
              </a:rPr>
              <a:t> tek doz uygulanabilir, </a:t>
            </a:r>
            <a:r>
              <a:rPr lang="tr-TR" sz="2800" dirty="0" err="1" smtClean="0">
                <a:solidFill>
                  <a:schemeClr val="bg1"/>
                </a:solidFill>
              </a:rPr>
              <a:t>meloksikam</a:t>
            </a:r>
            <a:r>
              <a:rPr lang="tr-TR" sz="2800" dirty="0" smtClean="0">
                <a:solidFill>
                  <a:schemeClr val="bg1"/>
                </a:solidFill>
              </a:rPr>
              <a:t> 24 saat arayla tekrar edilebilir.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344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836712"/>
            <a:ext cx="7920880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•lokal </a:t>
            </a:r>
            <a:r>
              <a:rPr lang="tr-TR" sz="2800" dirty="0" err="1" smtClean="0">
                <a:solidFill>
                  <a:srgbClr val="FF0000"/>
                </a:solidFill>
              </a:rPr>
              <a:t>anestezikler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0" y="2204864"/>
            <a:ext cx="8808040" cy="24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4926391" cy="3656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274778" y="2377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A: </a:t>
            </a:r>
            <a:r>
              <a:rPr lang="tr-TR" b="1" dirty="0" err="1">
                <a:solidFill>
                  <a:schemeClr val="bg1"/>
                </a:solidFill>
              </a:rPr>
              <a:t>Superficial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mental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B: </a:t>
            </a:r>
            <a:r>
              <a:rPr lang="tr-TR" b="1" dirty="0" err="1">
                <a:solidFill>
                  <a:schemeClr val="bg1"/>
                </a:solidFill>
              </a:rPr>
              <a:t>Deep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mental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C: </a:t>
            </a:r>
            <a:r>
              <a:rPr lang="tr-TR" b="1" dirty="0" err="1">
                <a:solidFill>
                  <a:schemeClr val="bg1"/>
                </a:solidFill>
              </a:rPr>
              <a:t>Inferior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alveolar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nerve</a:t>
            </a:r>
            <a:r>
              <a:rPr lang="tr-TR" b="1" dirty="0">
                <a:solidFill>
                  <a:schemeClr val="bg1"/>
                </a:solidFill>
              </a:rPr>
              <a:t> –</a:t>
            </a:r>
          </a:p>
          <a:p>
            <a:r>
              <a:rPr lang="tr-TR" b="1" dirty="0" err="1">
                <a:solidFill>
                  <a:schemeClr val="bg1"/>
                </a:solidFill>
              </a:rPr>
              <a:t>intra</a:t>
            </a:r>
            <a:r>
              <a:rPr lang="tr-TR" b="1" dirty="0">
                <a:solidFill>
                  <a:schemeClr val="bg1"/>
                </a:solidFill>
              </a:rPr>
              <a:t>-oral </a:t>
            </a:r>
            <a:r>
              <a:rPr lang="tr-TR" b="1" dirty="0" err="1">
                <a:solidFill>
                  <a:schemeClr val="bg1"/>
                </a:solidFill>
              </a:rPr>
              <a:t>approach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D: </a:t>
            </a:r>
            <a:r>
              <a:rPr lang="tr-TR" b="1" dirty="0" err="1">
                <a:solidFill>
                  <a:schemeClr val="bg1"/>
                </a:solidFill>
              </a:rPr>
              <a:t>Inferior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alveolar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nerve</a:t>
            </a:r>
            <a:r>
              <a:rPr lang="tr-TR" b="1" dirty="0">
                <a:solidFill>
                  <a:schemeClr val="bg1"/>
                </a:solidFill>
              </a:rPr>
              <a:t> –</a:t>
            </a:r>
          </a:p>
          <a:p>
            <a:r>
              <a:rPr lang="tr-TR" b="1" dirty="0" err="1">
                <a:solidFill>
                  <a:schemeClr val="bg1"/>
                </a:solidFill>
              </a:rPr>
              <a:t>percutaneous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approach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E: </a:t>
            </a:r>
            <a:r>
              <a:rPr lang="tr-TR" b="1" dirty="0" err="1">
                <a:solidFill>
                  <a:schemeClr val="bg1"/>
                </a:solidFill>
              </a:rPr>
              <a:t>Superficial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infra-orbital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F: </a:t>
            </a:r>
            <a:r>
              <a:rPr lang="tr-TR" b="1" dirty="0" err="1">
                <a:solidFill>
                  <a:schemeClr val="bg1"/>
                </a:solidFill>
              </a:rPr>
              <a:t>Deep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infra-orbital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and</a:t>
            </a:r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 err="1">
                <a:solidFill>
                  <a:schemeClr val="bg1"/>
                </a:solidFill>
              </a:rPr>
              <a:t>maxillary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  <a:p>
            <a:r>
              <a:rPr lang="tr-TR" b="1" dirty="0">
                <a:solidFill>
                  <a:schemeClr val="bg1"/>
                </a:solidFill>
              </a:rPr>
              <a:t>G: </a:t>
            </a:r>
            <a:r>
              <a:rPr lang="tr-TR" b="1" dirty="0" err="1">
                <a:solidFill>
                  <a:schemeClr val="bg1"/>
                </a:solidFill>
              </a:rPr>
              <a:t>Maxillary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block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1560" y="50314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Veteriner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hekimlikte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yaygın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olarak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kullanılan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lokal</a:t>
            </a:r>
            <a:r>
              <a:rPr lang="en-US" sz="2400" dirty="0">
                <a:solidFill>
                  <a:srgbClr val="FF0000"/>
                </a:solidFill>
              </a:rPr>
              <a:t> / </a:t>
            </a:r>
            <a:r>
              <a:rPr lang="en-US" sz="2400" dirty="0" err="1">
                <a:solidFill>
                  <a:srgbClr val="FF0000"/>
                </a:solidFill>
              </a:rPr>
              <a:t>bölgesel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anestezik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bloklar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için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enjeksiyon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alanları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099195" cy="36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 smtClean="0"/>
              <a:t>Superficial</a:t>
            </a:r>
            <a:r>
              <a:rPr lang="tr-TR" sz="2800" dirty="0" smtClean="0"/>
              <a:t> </a:t>
            </a:r>
            <a:r>
              <a:rPr lang="tr-TR" sz="2800" dirty="0" err="1" smtClean="0"/>
              <a:t>mental</a:t>
            </a:r>
            <a:r>
              <a:rPr lang="tr-TR" sz="2800" dirty="0" smtClean="0"/>
              <a:t> </a:t>
            </a:r>
            <a:r>
              <a:rPr lang="tr-TR" sz="2800" dirty="0" err="1" smtClean="0"/>
              <a:t>block</a:t>
            </a:r>
            <a:r>
              <a:rPr lang="tr-TR" sz="2800" dirty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34" y="1114433"/>
            <a:ext cx="5894092" cy="301064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95536" y="429723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	</a:t>
            </a:r>
            <a:r>
              <a:rPr lang="tr-TR" sz="2400" dirty="0" err="1" smtClean="0">
                <a:solidFill>
                  <a:schemeClr val="bg1"/>
                </a:solidFill>
              </a:rPr>
              <a:t>Mandibular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premolar</a:t>
            </a:r>
            <a:r>
              <a:rPr lang="tr-TR" sz="2400" dirty="0" smtClean="0">
                <a:solidFill>
                  <a:schemeClr val="bg1"/>
                </a:solidFill>
              </a:rPr>
              <a:t> 2 </a:t>
            </a:r>
            <a:r>
              <a:rPr lang="tr-TR" sz="2400" dirty="0" err="1" smtClean="0">
                <a:solidFill>
                  <a:schemeClr val="bg1"/>
                </a:solidFill>
              </a:rPr>
              <a:t>nin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mezial</a:t>
            </a:r>
            <a:r>
              <a:rPr lang="tr-TR" sz="2400" dirty="0" smtClean="0">
                <a:solidFill>
                  <a:schemeClr val="bg1"/>
                </a:solidFill>
              </a:rPr>
              <a:t> kökünün </a:t>
            </a:r>
            <a:r>
              <a:rPr lang="tr-TR" sz="2400" dirty="0" err="1" smtClean="0">
                <a:solidFill>
                  <a:schemeClr val="bg1"/>
                </a:solidFill>
              </a:rPr>
              <a:t>apeksi</a:t>
            </a:r>
            <a:r>
              <a:rPr lang="tr-TR" sz="2400" dirty="0" smtClean="0">
                <a:solidFill>
                  <a:schemeClr val="bg1"/>
                </a:solidFill>
              </a:rPr>
              <a:t> hizasındaki </a:t>
            </a:r>
            <a:r>
              <a:rPr lang="tr-TR" sz="2400" dirty="0" err="1" smtClean="0">
                <a:solidFill>
                  <a:schemeClr val="bg1"/>
                </a:solidFill>
              </a:rPr>
              <a:t>mental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foramen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	İğne </a:t>
            </a:r>
            <a:r>
              <a:rPr lang="tr-TR" sz="2400" dirty="0" err="1" smtClean="0">
                <a:solidFill>
                  <a:schemeClr val="bg1"/>
                </a:solidFill>
              </a:rPr>
              <a:t>rostral</a:t>
            </a:r>
            <a:r>
              <a:rPr lang="tr-TR" sz="2400" dirty="0" smtClean="0">
                <a:solidFill>
                  <a:schemeClr val="bg1"/>
                </a:solidFill>
              </a:rPr>
              <a:t> veya </a:t>
            </a:r>
            <a:r>
              <a:rPr lang="tr-TR" sz="2400" dirty="0" err="1" smtClean="0">
                <a:solidFill>
                  <a:schemeClr val="bg1"/>
                </a:solidFill>
              </a:rPr>
              <a:t>kaudal</a:t>
            </a:r>
            <a:r>
              <a:rPr lang="tr-TR" sz="2400" dirty="0" smtClean="0">
                <a:solidFill>
                  <a:schemeClr val="bg1"/>
                </a:solidFill>
              </a:rPr>
              <a:t> doğrultuda yönlendirilir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	Lokal </a:t>
            </a:r>
            <a:r>
              <a:rPr lang="tr-TR" sz="2400" dirty="0" err="1" smtClean="0">
                <a:solidFill>
                  <a:schemeClr val="bg1"/>
                </a:solidFill>
              </a:rPr>
              <a:t>anestezik</a:t>
            </a:r>
            <a:r>
              <a:rPr lang="tr-TR" sz="2400" dirty="0" smtClean="0">
                <a:solidFill>
                  <a:schemeClr val="bg1"/>
                </a:solidFill>
              </a:rPr>
              <a:t> uygulanmadan önce iğne </a:t>
            </a:r>
            <a:r>
              <a:rPr lang="tr-TR" sz="2400" dirty="0" err="1" smtClean="0">
                <a:solidFill>
                  <a:schemeClr val="bg1"/>
                </a:solidFill>
              </a:rPr>
              <a:t>aspire</a:t>
            </a:r>
            <a:r>
              <a:rPr lang="tr-TR" sz="2400" dirty="0" smtClean="0">
                <a:solidFill>
                  <a:schemeClr val="bg1"/>
                </a:solidFill>
              </a:rPr>
              <a:t> edilerek </a:t>
            </a:r>
            <a:r>
              <a:rPr lang="tr-TR" sz="2400" dirty="0" err="1" smtClean="0">
                <a:solidFill>
                  <a:schemeClr val="bg1"/>
                </a:solidFill>
              </a:rPr>
              <a:t>intravasküler</a:t>
            </a:r>
            <a:r>
              <a:rPr lang="tr-TR" sz="2400" dirty="0" smtClean="0">
                <a:solidFill>
                  <a:schemeClr val="bg1"/>
                </a:solidFill>
              </a:rPr>
              <a:t> ortamda olunmadığından emin olunduktan sonra uygulanır.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Derin </a:t>
            </a:r>
            <a:r>
              <a:rPr lang="tr-TR" sz="2800" dirty="0" err="1" smtClean="0"/>
              <a:t>mental</a:t>
            </a:r>
            <a:r>
              <a:rPr lang="tr-TR" sz="2800" dirty="0" smtClean="0"/>
              <a:t> </a:t>
            </a:r>
            <a:r>
              <a:rPr lang="tr-TR" sz="2800" dirty="0" err="1" smtClean="0"/>
              <a:t>block</a:t>
            </a:r>
            <a:r>
              <a:rPr lang="tr-TR" sz="28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681" y="5301208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	.</a:t>
            </a:r>
            <a:endParaRPr lang="tr-TR" sz="2000" dirty="0" smtClean="0">
              <a:solidFill>
                <a:schemeClr val="bg1"/>
              </a:solidFill>
            </a:endParaRPr>
          </a:p>
          <a:p>
            <a:pPr algn="just"/>
            <a:r>
              <a:rPr lang="tr-TR" sz="2000" dirty="0" err="1" smtClean="0">
                <a:solidFill>
                  <a:schemeClr val="bg1"/>
                </a:solidFill>
              </a:rPr>
              <a:t>Mandibular</a:t>
            </a:r>
            <a:r>
              <a:rPr lang="tr-TR" sz="2000" dirty="0" smtClean="0">
                <a:solidFill>
                  <a:schemeClr val="bg1"/>
                </a:solidFill>
              </a:rPr>
              <a:t> kanalda basınca neden olup </a:t>
            </a:r>
            <a:r>
              <a:rPr lang="tr-TR" sz="2000" dirty="0" err="1" smtClean="0">
                <a:solidFill>
                  <a:schemeClr val="bg1"/>
                </a:solidFill>
              </a:rPr>
              <a:t>nöropreksi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şekillenmemesi için (lokalize </a:t>
            </a:r>
            <a:r>
              <a:rPr lang="tr-TR" sz="2000" dirty="0">
                <a:solidFill>
                  <a:schemeClr val="bg1"/>
                </a:solidFill>
              </a:rPr>
              <a:t>sinir hasarı) </a:t>
            </a:r>
            <a:r>
              <a:rPr lang="tr-TR" sz="2000" dirty="0" smtClean="0">
                <a:solidFill>
                  <a:srgbClr val="FF0000"/>
                </a:solidFill>
              </a:rPr>
              <a:t>yavaş</a:t>
            </a:r>
            <a:r>
              <a:rPr lang="tr-TR" sz="2000" dirty="0" smtClean="0">
                <a:solidFill>
                  <a:schemeClr val="bg1"/>
                </a:solidFill>
              </a:rPr>
              <a:t> uygulama yapılır.</a:t>
            </a:r>
          </a:p>
          <a:p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5943495" cy="39325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444208" y="1086974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</a:t>
            </a:r>
            <a:r>
              <a:rPr lang="tr-TR" dirty="0" smtClean="0">
                <a:solidFill>
                  <a:schemeClr val="bg1"/>
                </a:solidFill>
              </a:rPr>
              <a:t>rta-iri </a:t>
            </a:r>
            <a:r>
              <a:rPr lang="tr-TR" dirty="0">
                <a:solidFill>
                  <a:schemeClr val="bg1"/>
                </a:solidFill>
              </a:rPr>
              <a:t>ırk köpeklerde </a:t>
            </a:r>
            <a:r>
              <a:rPr lang="tr-TR" dirty="0" err="1">
                <a:solidFill>
                  <a:schemeClr val="bg1"/>
                </a:solidFill>
              </a:rPr>
              <a:t>mental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nörovasküler</a:t>
            </a:r>
            <a:r>
              <a:rPr lang="tr-TR" dirty="0">
                <a:solidFill>
                  <a:schemeClr val="bg1"/>
                </a:solidFill>
              </a:rPr>
              <a:t> demet </a:t>
            </a:r>
            <a:r>
              <a:rPr lang="tr-TR" dirty="0" err="1">
                <a:solidFill>
                  <a:schemeClr val="bg1"/>
                </a:solidFill>
              </a:rPr>
              <a:t>labial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frenilumun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kaudalinde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palpe</a:t>
            </a:r>
            <a:r>
              <a:rPr lang="tr-TR" dirty="0">
                <a:solidFill>
                  <a:schemeClr val="bg1"/>
                </a:solidFill>
              </a:rPr>
              <a:t> edilir. </a:t>
            </a:r>
          </a:p>
          <a:p>
            <a:r>
              <a:rPr lang="tr-TR" dirty="0">
                <a:solidFill>
                  <a:schemeClr val="bg1"/>
                </a:solidFill>
              </a:rPr>
              <a:t>	Lokal </a:t>
            </a:r>
            <a:r>
              <a:rPr lang="tr-TR" dirty="0" err="1">
                <a:solidFill>
                  <a:schemeClr val="bg1"/>
                </a:solidFill>
              </a:rPr>
              <a:t>anestezik</a:t>
            </a:r>
            <a:r>
              <a:rPr lang="tr-TR" dirty="0">
                <a:solidFill>
                  <a:schemeClr val="bg1"/>
                </a:solidFill>
              </a:rPr>
              <a:t> uygulanmadan önce iğne </a:t>
            </a:r>
            <a:r>
              <a:rPr lang="tr-TR" dirty="0" err="1">
                <a:solidFill>
                  <a:schemeClr val="bg1"/>
                </a:solidFill>
              </a:rPr>
              <a:t>aspire</a:t>
            </a:r>
            <a:r>
              <a:rPr lang="tr-TR" dirty="0">
                <a:solidFill>
                  <a:schemeClr val="bg1"/>
                </a:solidFill>
              </a:rPr>
              <a:t> edilerek </a:t>
            </a:r>
            <a:r>
              <a:rPr lang="tr-TR" dirty="0" err="1">
                <a:solidFill>
                  <a:schemeClr val="bg1"/>
                </a:solidFill>
              </a:rPr>
              <a:t>intravasküler</a:t>
            </a:r>
            <a:r>
              <a:rPr lang="tr-TR" dirty="0">
                <a:solidFill>
                  <a:schemeClr val="bg1"/>
                </a:solidFill>
              </a:rPr>
              <a:t> ortamda olunmadığından emin olunduktan sonra uygulanır</a:t>
            </a:r>
          </a:p>
        </p:txBody>
      </p:sp>
    </p:spTree>
    <p:extLst>
      <p:ext uri="{BB962C8B-B14F-4D97-AF65-F5344CB8AC3E}">
        <p14:creationId xmlns:p14="http://schemas.microsoft.com/office/powerpoint/2010/main" val="447678880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629</Words>
  <Application>Microsoft Office PowerPoint</Application>
  <PresentationFormat>Ekran Gösterisi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Century Gothic</vt:lpstr>
      <vt:lpstr>Wingdings 3</vt:lpstr>
      <vt:lpstr>Dilim</vt:lpstr>
      <vt:lpstr>Analjezi-ağrı yönetimi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KARİES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Karies           </dc:title>
  <dc:creator>çalışkan</dc:creator>
  <cp:lastModifiedBy>Murat</cp:lastModifiedBy>
  <cp:revision>34</cp:revision>
  <dcterms:created xsi:type="dcterms:W3CDTF">2018-11-15T08:56:38Z</dcterms:created>
  <dcterms:modified xsi:type="dcterms:W3CDTF">2019-11-07T09:43:11Z</dcterms:modified>
</cp:coreProperties>
</file>