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3" r:id="rId2"/>
    <p:sldId id="284" r:id="rId3"/>
    <p:sldId id="285" r:id="rId4"/>
    <p:sldId id="286" r:id="rId5"/>
    <p:sldId id="287" r:id="rId6"/>
    <p:sldId id="256" r:id="rId7"/>
    <p:sldId id="257" r:id="rId8"/>
    <p:sldId id="260" r:id="rId9"/>
    <p:sldId id="259" r:id="rId10"/>
    <p:sldId id="258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8" r:id="rId3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4FE91-9C5B-477C-8961-A0A057EA9548}" type="datetimeFigureOut">
              <a:rPr lang="tr-TR" smtClean="0"/>
              <a:t>10.01.2020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9136EFA-0B49-48C7-ACFC-8875A0DA14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6864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4FE91-9C5B-477C-8961-A0A057EA9548}" type="datetimeFigureOut">
              <a:rPr lang="tr-TR" smtClean="0"/>
              <a:t>10.01.2020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9136EFA-0B49-48C7-ACFC-8875A0DA14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27020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4FE91-9C5B-477C-8961-A0A057EA9548}" type="datetimeFigureOut">
              <a:rPr lang="tr-TR" smtClean="0"/>
              <a:t>10.01.2020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9136EFA-0B49-48C7-ACFC-8875A0DA14BE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93587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4FE91-9C5B-477C-8961-A0A057EA9548}" type="datetimeFigureOut">
              <a:rPr lang="tr-TR" smtClean="0"/>
              <a:t>10.01.2020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9136EFA-0B49-48C7-ACFC-8875A0DA14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5849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4FE91-9C5B-477C-8961-A0A057EA9548}" type="datetimeFigureOut">
              <a:rPr lang="tr-TR" smtClean="0"/>
              <a:t>10.01.2020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9136EFA-0B49-48C7-ACFC-8875A0DA14BE}" type="slidenum">
              <a:rPr lang="tr-TR" smtClean="0"/>
              <a:t>‹#›</a:t>
            </a:fld>
            <a:endParaRPr lang="tr-T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8851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4FE91-9C5B-477C-8961-A0A057EA9548}" type="datetimeFigureOut">
              <a:rPr lang="tr-TR" smtClean="0"/>
              <a:t>10.01.2020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9136EFA-0B49-48C7-ACFC-8875A0DA14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1629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4FE91-9C5B-477C-8961-A0A057EA9548}" type="datetimeFigureOut">
              <a:rPr lang="tr-TR" smtClean="0"/>
              <a:t>10.01.2020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6EFA-0B49-48C7-ACFC-8875A0DA14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4402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4FE91-9C5B-477C-8961-A0A057EA9548}" type="datetimeFigureOut">
              <a:rPr lang="tr-TR" smtClean="0"/>
              <a:t>10.01.2020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6EFA-0B49-48C7-ACFC-8875A0DA14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7712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4FE91-9C5B-477C-8961-A0A057EA9548}" type="datetimeFigureOut">
              <a:rPr lang="tr-TR" smtClean="0"/>
              <a:t>10.01.2020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6EFA-0B49-48C7-ACFC-8875A0DA14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8347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4FE91-9C5B-477C-8961-A0A057EA9548}" type="datetimeFigureOut">
              <a:rPr lang="tr-TR" smtClean="0"/>
              <a:t>10.01.2020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9136EFA-0B49-48C7-ACFC-8875A0DA14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4FE91-9C5B-477C-8961-A0A057EA9548}" type="datetimeFigureOut">
              <a:rPr lang="tr-TR" smtClean="0"/>
              <a:t>10.01.2020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9136EFA-0B49-48C7-ACFC-8875A0DA14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20751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4FE91-9C5B-477C-8961-A0A057EA9548}" type="datetimeFigureOut">
              <a:rPr lang="tr-TR" smtClean="0"/>
              <a:t>10.01.2020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9136EFA-0B49-48C7-ACFC-8875A0DA14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05566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4FE91-9C5B-477C-8961-A0A057EA9548}" type="datetimeFigureOut">
              <a:rPr lang="tr-TR" smtClean="0"/>
              <a:t>10.01.2020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6EFA-0B49-48C7-ACFC-8875A0DA14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0563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4FE91-9C5B-477C-8961-A0A057EA9548}" type="datetimeFigureOut">
              <a:rPr lang="tr-TR" smtClean="0"/>
              <a:t>10.01.2020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6EFA-0B49-48C7-ACFC-8875A0DA14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53081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4FE91-9C5B-477C-8961-A0A057EA9548}" type="datetimeFigureOut">
              <a:rPr lang="tr-TR" smtClean="0"/>
              <a:t>10.01.2020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6EFA-0B49-48C7-ACFC-8875A0DA14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88690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4FE91-9C5B-477C-8961-A0A057EA9548}" type="datetimeFigureOut">
              <a:rPr lang="tr-TR" smtClean="0"/>
              <a:t>10.01.2020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9136EFA-0B49-48C7-ACFC-8875A0DA14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02458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4FE91-9C5B-477C-8961-A0A057EA9548}" type="datetimeFigureOut">
              <a:rPr lang="tr-TR" smtClean="0"/>
              <a:t>10.01.2020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9136EFA-0B49-48C7-ACFC-8875A0DA14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1487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vet-dentist.com/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vet-dentist.com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smtClean="0"/>
              <a:t>Sert damak yarıkları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smtClean="0"/>
              <a:t>Dr. Murat ÇALIŞKAN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78570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729838" y="667665"/>
            <a:ext cx="9741726" cy="1303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800" dirty="0" smtClean="0"/>
              <a:t>Çoğunlukla </a:t>
            </a:r>
            <a:r>
              <a:rPr lang="tr-TR" sz="2800" dirty="0" err="1" smtClean="0"/>
              <a:t>Mandibula</a:t>
            </a:r>
            <a:r>
              <a:rPr lang="tr-TR" sz="2800" dirty="0" smtClean="0"/>
              <a:t> kırıkları kırılmanın yönüne bağlı olarak </a:t>
            </a:r>
            <a:r>
              <a:rPr lang="en-US" sz="2800" dirty="0" smtClean="0"/>
              <a:t> stab</a:t>
            </a:r>
            <a:r>
              <a:rPr lang="tr-TR" sz="2800" dirty="0" smtClean="0"/>
              <a:t>il ve stabil olmayan şeklinde sınıflandırılır.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51977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003" y="502488"/>
            <a:ext cx="5394542" cy="592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65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2017" y="81989"/>
            <a:ext cx="4674673" cy="677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64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Çene kırıklarının onarım teknikleri</a:t>
            </a:r>
            <a:endParaRPr lang="tr-TR" dirty="0"/>
          </a:p>
        </p:txBody>
      </p:sp>
      <p:sp>
        <p:nvSpPr>
          <p:cNvPr id="3" name="Dikdörtgen 2"/>
          <p:cNvSpPr/>
          <p:nvPr/>
        </p:nvSpPr>
        <p:spPr>
          <a:xfrm>
            <a:off x="5243353" y="1905000"/>
            <a:ext cx="5248553" cy="29546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800" dirty="0" smtClean="0"/>
              <a:t>Bant veya fabrikasyon </a:t>
            </a:r>
            <a:r>
              <a:rPr lang="tr-TR" sz="2800" dirty="0" err="1" smtClean="0"/>
              <a:t>ağızliık</a:t>
            </a:r>
            <a:endParaRPr lang="tr-TR" sz="2800" dirty="0" smtClean="0"/>
          </a:p>
          <a:p>
            <a:pPr>
              <a:lnSpc>
                <a:spcPct val="150000"/>
              </a:lnSpc>
            </a:pPr>
            <a:r>
              <a:rPr lang="tr-TR" sz="2800" dirty="0" smtClean="0"/>
              <a:t>Inter-</a:t>
            </a:r>
            <a:r>
              <a:rPr lang="tr-TR" sz="2800" dirty="0" err="1" smtClean="0"/>
              <a:t>fragmenter</a:t>
            </a:r>
            <a:r>
              <a:rPr lang="tr-TR" sz="2800" dirty="0" smtClean="0"/>
              <a:t> tel</a:t>
            </a:r>
          </a:p>
          <a:p>
            <a:pPr>
              <a:lnSpc>
                <a:spcPct val="150000"/>
              </a:lnSpc>
            </a:pPr>
            <a:r>
              <a:rPr lang="tr-TR" sz="2800" dirty="0" smtClean="0"/>
              <a:t>Inter-</a:t>
            </a:r>
            <a:r>
              <a:rPr lang="tr-TR" sz="2800" dirty="0" err="1" smtClean="0"/>
              <a:t>dental</a:t>
            </a:r>
            <a:r>
              <a:rPr lang="tr-TR" sz="2800" dirty="0" smtClean="0"/>
              <a:t> tel</a:t>
            </a:r>
          </a:p>
          <a:p>
            <a:pPr>
              <a:lnSpc>
                <a:spcPct val="150000"/>
              </a:lnSpc>
            </a:pPr>
            <a:r>
              <a:rPr lang="tr-TR" sz="2800" dirty="0" smtClean="0"/>
              <a:t>Inter-</a:t>
            </a:r>
            <a:r>
              <a:rPr lang="tr-TR" sz="2800" dirty="0" err="1" smtClean="0"/>
              <a:t>dental</a:t>
            </a:r>
            <a:r>
              <a:rPr lang="tr-TR" sz="2800" dirty="0" smtClean="0"/>
              <a:t> akrilik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9579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454" y="456654"/>
            <a:ext cx="4397850" cy="2904609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2086099" y="3441680"/>
            <a:ext cx="88748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tr-TR" sz="2400" dirty="0" smtClean="0"/>
              <a:t>Bant ağızlık</a:t>
            </a:r>
          </a:p>
          <a:p>
            <a:pPr lvl="1">
              <a:lnSpc>
                <a:spcPct val="150000"/>
              </a:lnSpc>
            </a:pPr>
            <a:r>
              <a:rPr lang="tr-TR" sz="2400" dirty="0" smtClean="0"/>
              <a:t>Temiz tutulmaya özen gösterilmeli….dermatit!</a:t>
            </a:r>
          </a:p>
          <a:p>
            <a:pPr lvl="1">
              <a:lnSpc>
                <a:spcPct val="150000"/>
              </a:lnSpc>
            </a:pPr>
            <a:r>
              <a:rPr lang="tr-TR" sz="2400" dirty="0" smtClean="0"/>
              <a:t>Hayvan yemeğe başladığı zaman çıkarılmalı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146100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540" y="399942"/>
            <a:ext cx="3601688" cy="3588047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2282041" y="3995678"/>
            <a:ext cx="83166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400" dirty="0" smtClean="0"/>
              <a:t>Fabrikasyon ağızlık…başarılı bir </a:t>
            </a:r>
            <a:r>
              <a:rPr lang="tr-TR" sz="2400" dirty="0" err="1" smtClean="0"/>
              <a:t>mandibular</a:t>
            </a:r>
            <a:r>
              <a:rPr lang="tr-TR" sz="2400" dirty="0" smtClean="0"/>
              <a:t> stabilizasyon sağlar.</a:t>
            </a:r>
          </a:p>
          <a:p>
            <a:pPr>
              <a:lnSpc>
                <a:spcPct val="150000"/>
              </a:lnSpc>
            </a:pPr>
            <a:r>
              <a:rPr lang="tr-TR" sz="2400" dirty="0" smtClean="0"/>
              <a:t>4 hafta tutulabilir.</a:t>
            </a:r>
          </a:p>
          <a:p>
            <a:pPr>
              <a:lnSpc>
                <a:spcPct val="150000"/>
              </a:lnSpc>
            </a:pPr>
            <a:r>
              <a:rPr lang="tr-TR" sz="2400" dirty="0" smtClean="0"/>
              <a:t>Yemeklerden sonra temizlenmeli,…dermatit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203746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671" y="1727861"/>
            <a:ext cx="4442352" cy="4146854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1695532" y="705262"/>
            <a:ext cx="45320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Inter-fragment</a:t>
            </a:r>
            <a:r>
              <a:rPr lang="tr-TR" sz="2800" dirty="0" smtClean="0"/>
              <a:t>er telleme</a:t>
            </a:r>
            <a:r>
              <a:rPr lang="en-US" sz="28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8866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1820781" y="5602086"/>
            <a:ext cx="102564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smtClean="0"/>
              <a:t>tellerin diş kökünden veya </a:t>
            </a:r>
            <a:r>
              <a:rPr lang="tr-TR" sz="2400" dirty="0" err="1" smtClean="0"/>
              <a:t>mandibular</a:t>
            </a:r>
            <a:r>
              <a:rPr lang="tr-TR" sz="2400" dirty="0" smtClean="0"/>
              <a:t> kanaldan geçmemesine dikkat</a:t>
            </a:r>
            <a:endParaRPr lang="en-US" sz="24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4060" y="759623"/>
            <a:ext cx="5489940" cy="470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52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967345" y="790146"/>
            <a:ext cx="72241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smtClean="0"/>
              <a:t> </a:t>
            </a:r>
            <a:r>
              <a:rPr lang="tr-TR" sz="2800" dirty="0" err="1" smtClean="0"/>
              <a:t>inter-dental</a:t>
            </a:r>
            <a:r>
              <a:rPr lang="tr-TR" sz="2800" dirty="0" smtClean="0"/>
              <a:t> sürekli tel uygulaması</a:t>
            </a:r>
          </a:p>
          <a:p>
            <a:endParaRPr lang="tr-TR" sz="28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517" y="1487022"/>
            <a:ext cx="5391397" cy="537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34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400" y="823300"/>
            <a:ext cx="5668242" cy="564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84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772" y="1367368"/>
            <a:ext cx="5499537" cy="488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2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343398" y="4962482"/>
            <a:ext cx="8851076" cy="576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400" dirty="0" err="1" smtClean="0"/>
              <a:t>Mezial</a:t>
            </a:r>
            <a:r>
              <a:rPr lang="tr-TR" sz="2400" dirty="0" smtClean="0"/>
              <a:t> yüze tekli tel uygulaması</a:t>
            </a:r>
            <a:endParaRPr lang="tr-TR" sz="24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398" y="886692"/>
            <a:ext cx="7011760" cy="385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76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758878" y="714889"/>
            <a:ext cx="3114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dirty="0" err="1" smtClean="0"/>
              <a:t>Interdental</a:t>
            </a:r>
            <a:r>
              <a:rPr lang="tr-TR" sz="2800" dirty="0" smtClean="0"/>
              <a:t> akrilik</a:t>
            </a:r>
            <a:endParaRPr lang="tr-TR" sz="28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022" y="1110962"/>
            <a:ext cx="5597886" cy="557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02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0018" y="691669"/>
            <a:ext cx="5963145" cy="59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371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048000" y="2690336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Small Animal</a:t>
            </a:r>
          </a:p>
          <a:p>
            <a:r>
              <a:rPr lang="en-US" dirty="0" smtClean="0"/>
              <a:t>Dentistry</a:t>
            </a:r>
          </a:p>
          <a:p>
            <a:r>
              <a:rPr lang="en-US" dirty="0" smtClean="0"/>
              <a:t>A manual of techniques</a:t>
            </a:r>
          </a:p>
          <a:p>
            <a:r>
              <a:rPr lang="en-US" dirty="0" smtClean="0"/>
              <a:t>Cedric </a:t>
            </a:r>
            <a:r>
              <a:rPr lang="en-US" dirty="0" err="1" smtClean="0"/>
              <a:t>Tutt</a:t>
            </a:r>
            <a:endParaRPr lang="en-US" dirty="0" smtClean="0"/>
          </a:p>
          <a:p>
            <a:r>
              <a:rPr lang="en-US" dirty="0" smtClean="0">
                <a:hlinkClick r:id="rId2"/>
              </a:rPr>
              <a:t>www.vet-dentist.com</a:t>
            </a:r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r>
              <a:rPr lang="tr-TR" dirty="0" smtClean="0"/>
              <a:t>Oral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maxilla</a:t>
            </a:r>
            <a:r>
              <a:rPr lang="tr-TR" dirty="0" smtClean="0"/>
              <a:t> </a:t>
            </a:r>
            <a:r>
              <a:rPr lang="tr-TR" dirty="0" err="1" smtClean="0"/>
              <a:t>gacial</a:t>
            </a:r>
            <a:r>
              <a:rPr lang="tr-TR" dirty="0" smtClean="0"/>
              <a:t> </a:t>
            </a:r>
            <a:r>
              <a:rPr lang="tr-TR" dirty="0" err="1" smtClean="0"/>
              <a:t>surgery</a:t>
            </a:r>
            <a:r>
              <a:rPr lang="tr-TR" dirty="0" smtClean="0"/>
              <a:t> in </a:t>
            </a:r>
            <a:r>
              <a:rPr lang="tr-TR" dirty="0" err="1" smtClean="0"/>
              <a:t>dogs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cats</a:t>
            </a:r>
            <a:endParaRPr lang="tr-TR" dirty="0" smtClean="0"/>
          </a:p>
          <a:p>
            <a:r>
              <a:rPr lang="tr-TR" dirty="0"/>
              <a:t>Frank J M </a:t>
            </a:r>
            <a:r>
              <a:rPr lang="tr-TR" dirty="0" err="1" smtClean="0"/>
              <a:t>Verstraete</a:t>
            </a:r>
            <a:r>
              <a:rPr lang="tr-TR" dirty="0"/>
              <a:t>, </a:t>
            </a:r>
            <a:r>
              <a:rPr lang="tr-TR" dirty="0" err="1"/>
              <a:t>Milinda</a:t>
            </a:r>
            <a:r>
              <a:rPr lang="tr-TR" dirty="0"/>
              <a:t> J </a:t>
            </a:r>
            <a:r>
              <a:rPr lang="tr-TR" dirty="0" err="1" smtClean="0"/>
              <a:t>Lommer</a:t>
            </a:r>
            <a:endParaRPr lang="tr-TR" dirty="0" smtClean="0"/>
          </a:p>
          <a:p>
            <a:r>
              <a:rPr lang="tr-TR" dirty="0" err="1" smtClean="0"/>
              <a:t>Saunders</a:t>
            </a:r>
            <a:r>
              <a:rPr lang="tr-TR" dirty="0" smtClean="0"/>
              <a:t> </a:t>
            </a:r>
            <a:r>
              <a:rPr lang="tr-TR" dirty="0" err="1" smtClean="0"/>
              <a:t>elsevier</a:t>
            </a:r>
            <a:r>
              <a:rPr lang="tr-TR" dirty="0" smtClean="0"/>
              <a:t> 2012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31416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2201286" y="2777837"/>
            <a:ext cx="8915399" cy="2262781"/>
          </a:xfrm>
        </p:spPr>
        <p:txBody>
          <a:bodyPr/>
          <a:lstStyle/>
          <a:p>
            <a:r>
              <a:rPr lang="tr-TR" dirty="0" smtClean="0"/>
              <a:t>Oral </a:t>
            </a:r>
            <a:r>
              <a:rPr lang="tr-TR" dirty="0" err="1" smtClean="0"/>
              <a:t>neoplazilerin</a:t>
            </a:r>
            <a:r>
              <a:rPr lang="tr-TR" dirty="0" smtClean="0"/>
              <a:t> cerrahisi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411870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507671" y="695558"/>
            <a:ext cx="8160327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/>
              <a:t>Köpeklerde en sık görülen </a:t>
            </a:r>
            <a:r>
              <a:rPr lang="tr-TR" sz="2800" dirty="0" err="1" smtClean="0"/>
              <a:t>malignant</a:t>
            </a:r>
            <a:r>
              <a:rPr lang="tr-TR" sz="2800" dirty="0" smtClean="0"/>
              <a:t> </a:t>
            </a:r>
            <a:r>
              <a:rPr lang="tr-TR" sz="2800" dirty="0"/>
              <a:t>oral </a:t>
            </a:r>
            <a:r>
              <a:rPr lang="tr-TR" sz="2800" dirty="0" smtClean="0"/>
              <a:t>tümörler:  </a:t>
            </a:r>
            <a:endParaRPr lang="tr-TR" sz="2800" dirty="0"/>
          </a:p>
          <a:p>
            <a:r>
              <a:rPr lang="tr-TR" sz="2800" dirty="0" err="1" smtClean="0"/>
              <a:t>malignant</a:t>
            </a:r>
            <a:r>
              <a:rPr lang="tr-TR" sz="2800" dirty="0" smtClean="0"/>
              <a:t> </a:t>
            </a:r>
            <a:r>
              <a:rPr lang="tr-TR" sz="2800" dirty="0" err="1" smtClean="0"/>
              <a:t>melanoma</a:t>
            </a:r>
            <a:r>
              <a:rPr lang="tr-TR" sz="2800" dirty="0" smtClean="0"/>
              <a:t>,</a:t>
            </a:r>
          </a:p>
          <a:p>
            <a:r>
              <a:rPr lang="tr-TR" sz="2800" dirty="0" smtClean="0"/>
              <a:t> </a:t>
            </a:r>
            <a:r>
              <a:rPr lang="tr-TR" sz="2800" dirty="0" err="1"/>
              <a:t>squamous</a:t>
            </a:r>
            <a:r>
              <a:rPr lang="tr-TR" sz="2800" dirty="0"/>
              <a:t> </a:t>
            </a:r>
            <a:r>
              <a:rPr lang="tr-TR" sz="2800" dirty="0" err="1"/>
              <a:t>cell</a:t>
            </a:r>
            <a:r>
              <a:rPr lang="tr-TR" sz="2800" dirty="0"/>
              <a:t> </a:t>
            </a:r>
            <a:r>
              <a:rPr lang="tr-TR" sz="2800" dirty="0" err="1" smtClean="0"/>
              <a:t>carcinoma</a:t>
            </a:r>
            <a:r>
              <a:rPr lang="tr-TR" sz="2800" dirty="0" smtClean="0"/>
              <a:t>- yassı hücreli kanser, </a:t>
            </a:r>
            <a:r>
              <a:rPr lang="tr-TR" sz="2800" dirty="0" err="1" smtClean="0"/>
              <a:t>fibrosarcoma</a:t>
            </a:r>
            <a:endParaRPr lang="tr-TR" sz="2800" dirty="0" smtClean="0"/>
          </a:p>
          <a:p>
            <a:r>
              <a:rPr lang="tr-TR" sz="2800" dirty="0" err="1" smtClean="0"/>
              <a:t>osteosarcoma</a:t>
            </a:r>
            <a:r>
              <a:rPr lang="tr-TR" sz="2800" dirty="0" smtClean="0"/>
              <a:t>.</a:t>
            </a:r>
          </a:p>
          <a:p>
            <a:endParaRPr lang="tr-TR" sz="2800" dirty="0" smtClean="0"/>
          </a:p>
          <a:p>
            <a:endParaRPr lang="tr-TR" sz="2800" dirty="0" smtClean="0"/>
          </a:p>
          <a:p>
            <a:r>
              <a:rPr lang="tr-TR" sz="2800" dirty="0" smtClean="0"/>
              <a:t>Canin </a:t>
            </a:r>
            <a:r>
              <a:rPr lang="tr-TR" sz="2800" dirty="0" err="1" smtClean="0"/>
              <a:t>acanthomatous</a:t>
            </a:r>
            <a:r>
              <a:rPr lang="tr-TR" sz="2800" dirty="0" smtClean="0"/>
              <a:t> </a:t>
            </a:r>
            <a:r>
              <a:rPr lang="tr-TR" sz="2800" dirty="0" err="1" smtClean="0"/>
              <a:t>ameloblastoma</a:t>
            </a:r>
            <a:r>
              <a:rPr lang="tr-TR" sz="2800" dirty="0" smtClean="0"/>
              <a:t>….sık görülen, </a:t>
            </a:r>
            <a:r>
              <a:rPr lang="tr-TR" sz="2800" dirty="0" err="1" smtClean="0"/>
              <a:t>benign</a:t>
            </a:r>
            <a:r>
              <a:rPr lang="tr-TR" sz="2800" dirty="0" smtClean="0"/>
              <a:t>, lokal </a:t>
            </a:r>
            <a:r>
              <a:rPr lang="tr-TR" sz="2800" dirty="0" err="1" smtClean="0"/>
              <a:t>invaze</a:t>
            </a:r>
            <a:r>
              <a:rPr lang="tr-TR" sz="2800" dirty="0" smtClean="0"/>
              <a:t>  tümördür.</a:t>
            </a:r>
          </a:p>
          <a:p>
            <a:endParaRPr lang="tr-TR" sz="2800" dirty="0"/>
          </a:p>
          <a:p>
            <a:r>
              <a:rPr lang="tr-TR" sz="2800" dirty="0" smtClean="0"/>
              <a:t>kedi oral </a:t>
            </a:r>
            <a:r>
              <a:rPr lang="tr-TR" sz="2800" dirty="0" err="1" smtClean="0"/>
              <a:t>neoplazilerinin</a:t>
            </a:r>
            <a:r>
              <a:rPr lang="tr-TR" sz="2800" dirty="0" smtClean="0"/>
              <a:t> 70% i </a:t>
            </a:r>
            <a:r>
              <a:rPr lang="tr-TR" sz="2800" dirty="0" err="1" smtClean="0"/>
              <a:t>Squamous</a:t>
            </a:r>
            <a:r>
              <a:rPr lang="tr-TR" sz="2800" dirty="0" smtClean="0"/>
              <a:t> </a:t>
            </a:r>
            <a:r>
              <a:rPr lang="tr-TR" sz="2800" dirty="0" err="1"/>
              <a:t>cell</a:t>
            </a:r>
            <a:r>
              <a:rPr lang="tr-TR" sz="2800" dirty="0"/>
              <a:t> </a:t>
            </a:r>
            <a:r>
              <a:rPr lang="tr-TR" sz="2800" dirty="0" err="1"/>
              <a:t>carcinoma</a:t>
            </a:r>
            <a:r>
              <a:rPr lang="tr-TR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12380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331" y="1094509"/>
            <a:ext cx="7845096" cy="475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7786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339" y="1331406"/>
            <a:ext cx="4547263" cy="5502719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 flipH="1">
            <a:off x="1777537" y="453449"/>
            <a:ext cx="6618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/>
              <a:t>14 yaşlı köpekte </a:t>
            </a:r>
            <a:r>
              <a:rPr lang="tr-TR" sz="2800" dirty="0" err="1" smtClean="0"/>
              <a:t>melanoma</a:t>
            </a:r>
            <a:endParaRPr lang="tr-TR" sz="28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2011" y="1307531"/>
            <a:ext cx="4034644" cy="552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821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302" y="1285255"/>
            <a:ext cx="5503226" cy="5572745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2540720" y="520667"/>
            <a:ext cx="3951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err="1"/>
              <a:t>Debulking</a:t>
            </a:r>
            <a:r>
              <a:rPr lang="tr-TR" dirty="0"/>
              <a:t> (</a:t>
            </a:r>
            <a:r>
              <a:rPr lang="tr-TR" dirty="0" err="1"/>
              <a:t>intracapsular</a:t>
            </a:r>
            <a:r>
              <a:rPr lang="tr-TR" dirty="0"/>
              <a:t> </a:t>
            </a:r>
            <a:r>
              <a:rPr lang="tr-TR" dirty="0" err="1"/>
              <a:t>excision</a:t>
            </a:r>
            <a:r>
              <a:rPr lang="tr-T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825333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773382" y="418191"/>
            <a:ext cx="84789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smtClean="0"/>
              <a:t> 8 yaşlı köpekte sol </a:t>
            </a:r>
            <a:r>
              <a:rPr lang="tr-TR" sz="2400" dirty="0" err="1" smtClean="0"/>
              <a:t>maksiller</a:t>
            </a:r>
            <a:r>
              <a:rPr lang="tr-TR" sz="2400" dirty="0" smtClean="0"/>
              <a:t> </a:t>
            </a:r>
            <a:r>
              <a:rPr lang="tr-TR" sz="2400" dirty="0" err="1" smtClean="0"/>
              <a:t>premolar</a:t>
            </a:r>
            <a:r>
              <a:rPr lang="tr-TR" sz="2400" dirty="0" smtClean="0"/>
              <a:t> 4 hizasında </a:t>
            </a:r>
            <a:r>
              <a:rPr lang="en-US" sz="2400" dirty="0" smtClean="0"/>
              <a:t>odontogenic fibroma</a:t>
            </a:r>
            <a:r>
              <a:rPr lang="tr-TR" sz="2400" dirty="0" smtClean="0"/>
              <a:t> </a:t>
            </a:r>
            <a:r>
              <a:rPr lang="tr-TR" sz="2400" dirty="0" err="1" smtClean="0"/>
              <a:t>nın</a:t>
            </a:r>
            <a:r>
              <a:rPr lang="tr-TR" sz="2400" dirty="0" smtClean="0"/>
              <a:t> klinik ve radyografik görünümü</a:t>
            </a:r>
            <a:endParaRPr lang="tr-TR" sz="24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80" y="2166518"/>
            <a:ext cx="5782954" cy="4329211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273" y="2124953"/>
            <a:ext cx="5893791" cy="441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67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018" y="1383770"/>
            <a:ext cx="8409709" cy="433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3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409" y="839139"/>
            <a:ext cx="8055100" cy="6018861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1823032" y="237898"/>
            <a:ext cx="4278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En bloc </a:t>
            </a:r>
            <a:r>
              <a:rPr lang="fr-FR" dirty="0" err="1"/>
              <a:t>resection</a:t>
            </a:r>
            <a:r>
              <a:rPr lang="fr-FR" dirty="0"/>
              <a:t> (marginal excision)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987757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925782" y="556644"/>
            <a:ext cx="75784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smtClean="0"/>
              <a:t>3 yaşlı köpekte sol </a:t>
            </a:r>
            <a:r>
              <a:rPr lang="tr-TR" sz="2400" dirty="0" err="1" smtClean="0"/>
              <a:t>maksiller</a:t>
            </a:r>
            <a:r>
              <a:rPr lang="tr-TR" sz="2400" dirty="0" smtClean="0"/>
              <a:t> dişte  </a:t>
            </a:r>
            <a:r>
              <a:rPr lang="en-US" sz="2400" dirty="0" err="1" smtClean="0"/>
              <a:t>acanthomatous</a:t>
            </a:r>
            <a:r>
              <a:rPr lang="en-US" sz="2400" dirty="0" smtClean="0"/>
              <a:t> </a:t>
            </a:r>
            <a:r>
              <a:rPr lang="en-US" sz="2400" dirty="0" err="1" smtClean="0"/>
              <a:t>ameloblastoma</a:t>
            </a:r>
            <a:r>
              <a:rPr lang="tr-TR" sz="2400" dirty="0" smtClean="0"/>
              <a:t> klinik ve radyografik görünümü</a:t>
            </a:r>
            <a:endParaRPr lang="tr-TR" sz="24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46" y="2182585"/>
            <a:ext cx="5763491" cy="4306545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9236" y="2306812"/>
            <a:ext cx="5597237" cy="418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07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30" y="1574838"/>
            <a:ext cx="7051964" cy="5269307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300" y="3162329"/>
            <a:ext cx="4854700" cy="3695672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1825282" y="792079"/>
            <a:ext cx="5333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Unilateral rostral </a:t>
            </a:r>
            <a:r>
              <a:rPr lang="en-US" dirty="0" smtClean="0"/>
              <a:t>ma</a:t>
            </a:r>
            <a:r>
              <a:rPr lang="tr-TR" dirty="0" err="1" smtClean="0"/>
              <a:t>ksillektomi</a:t>
            </a:r>
            <a:r>
              <a:rPr lang="en-US" dirty="0" smtClean="0"/>
              <a:t> (</a:t>
            </a:r>
            <a:r>
              <a:rPr lang="tr-TR" dirty="0" smtClean="0"/>
              <a:t>geniş </a:t>
            </a:r>
            <a:r>
              <a:rPr lang="tr-TR" dirty="0" err="1" smtClean="0"/>
              <a:t>ensizyon</a:t>
            </a:r>
            <a:r>
              <a:rPr lang="tr-TR" dirty="0" smtClean="0"/>
              <a:t> </a:t>
            </a:r>
            <a:r>
              <a:rPr lang="en-US" dirty="0" smtClean="0"/>
              <a:t>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482947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048000" y="2690336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Small Animal</a:t>
            </a:r>
          </a:p>
          <a:p>
            <a:r>
              <a:rPr lang="en-US" dirty="0"/>
              <a:t>Dentistry</a:t>
            </a:r>
          </a:p>
          <a:p>
            <a:r>
              <a:rPr lang="en-US" dirty="0"/>
              <a:t>A manual of techniques</a:t>
            </a:r>
          </a:p>
          <a:p>
            <a:r>
              <a:rPr lang="en-US" dirty="0"/>
              <a:t>Cedric </a:t>
            </a:r>
            <a:r>
              <a:rPr lang="en-US" dirty="0" err="1"/>
              <a:t>Tutt</a:t>
            </a:r>
            <a:endParaRPr lang="en-US" dirty="0"/>
          </a:p>
          <a:p>
            <a:r>
              <a:rPr lang="en-US" dirty="0" smtClean="0">
                <a:hlinkClick r:id="rId2"/>
              </a:rPr>
              <a:t>www.vet-dentist.com</a:t>
            </a:r>
            <a:endParaRPr lang="tr-TR" dirty="0" smtClean="0"/>
          </a:p>
          <a:p>
            <a:r>
              <a:rPr lang="tr-TR" dirty="0" err="1"/>
              <a:t>Blackwell</a:t>
            </a:r>
            <a:r>
              <a:rPr lang="tr-TR" dirty="0"/>
              <a:t> Publishing</a:t>
            </a:r>
          </a:p>
        </p:txBody>
      </p:sp>
    </p:spTree>
    <p:extLst>
      <p:ext uri="{BB962C8B-B14F-4D97-AF65-F5344CB8AC3E}">
        <p14:creationId xmlns:p14="http://schemas.microsoft.com/office/powerpoint/2010/main" val="102962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651" y="1205345"/>
            <a:ext cx="9077356" cy="480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3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883" y="704454"/>
            <a:ext cx="9592262" cy="564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02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err="1" smtClean="0"/>
              <a:t>Mandibula</a:t>
            </a:r>
            <a:r>
              <a:rPr lang="tr-TR" dirty="0" smtClean="0"/>
              <a:t> Kırıklarının Tedavisi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smtClean="0"/>
              <a:t>Dr. Murat ÇALIŞKAN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5294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839602" y="1094509"/>
            <a:ext cx="925590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tr-TR" sz="2800" dirty="0" smtClean="0"/>
          </a:p>
          <a:p>
            <a:pPr>
              <a:lnSpc>
                <a:spcPct val="150000"/>
              </a:lnSpc>
            </a:pPr>
            <a:r>
              <a:rPr lang="tr-TR" sz="2800" dirty="0" smtClean="0"/>
              <a:t>sıklıkla motorlu taşıt kazaları, </a:t>
            </a:r>
          </a:p>
          <a:p>
            <a:pPr>
              <a:lnSpc>
                <a:spcPct val="150000"/>
              </a:lnSpc>
            </a:pPr>
            <a:r>
              <a:rPr lang="tr-TR" sz="2800" dirty="0" smtClean="0"/>
              <a:t>Tekmeleme</a:t>
            </a:r>
          </a:p>
          <a:p>
            <a:pPr>
              <a:lnSpc>
                <a:spcPct val="150000"/>
              </a:lnSpc>
            </a:pPr>
            <a:r>
              <a:rPr lang="tr-TR" sz="2800" dirty="0" smtClean="0"/>
              <a:t> köpek dövüşleri </a:t>
            </a:r>
            <a:r>
              <a:rPr lang="en-US" sz="2800" dirty="0" smtClean="0"/>
              <a:t> </a:t>
            </a:r>
            <a:endParaRPr lang="tr-TR" sz="2800" dirty="0" smtClean="0"/>
          </a:p>
          <a:p>
            <a:pPr>
              <a:lnSpc>
                <a:spcPct val="150000"/>
              </a:lnSpc>
            </a:pPr>
            <a:r>
              <a:rPr lang="tr-TR" sz="2800" dirty="0" smtClean="0"/>
              <a:t>	</a:t>
            </a:r>
            <a:r>
              <a:rPr lang="tr-TR" sz="2800" dirty="0" err="1" smtClean="0"/>
              <a:t>geriatrik</a:t>
            </a:r>
            <a:r>
              <a:rPr lang="tr-TR" sz="2800" dirty="0" smtClean="0"/>
              <a:t> hastalarda ve şiddetli </a:t>
            </a:r>
            <a:r>
              <a:rPr lang="tr-TR" sz="2800" dirty="0" err="1" smtClean="0"/>
              <a:t>periodontal</a:t>
            </a:r>
            <a:r>
              <a:rPr lang="tr-TR" sz="2800" dirty="0" smtClean="0"/>
              <a:t> hastalıklarda</a:t>
            </a:r>
          </a:p>
        </p:txBody>
      </p:sp>
    </p:spTree>
    <p:extLst>
      <p:ext uri="{BB962C8B-B14F-4D97-AF65-F5344CB8AC3E}">
        <p14:creationId xmlns:p14="http://schemas.microsoft.com/office/powerpoint/2010/main" val="207154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975407" y="588484"/>
            <a:ext cx="8911687" cy="1280890"/>
          </a:xfrm>
        </p:spPr>
        <p:txBody>
          <a:bodyPr/>
          <a:lstStyle/>
          <a:p>
            <a:r>
              <a:rPr lang="tr-TR" dirty="0" smtClean="0"/>
              <a:t>Sık görülen çene kırığı tipleri</a:t>
            </a:r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430" y="2377597"/>
            <a:ext cx="6017274" cy="2767824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7097486" y="2238015"/>
            <a:ext cx="470658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A: coronoid </a:t>
            </a:r>
            <a:r>
              <a:rPr lang="tr-TR" sz="2400" dirty="0" smtClean="0"/>
              <a:t>çıkıntı kırıkları</a:t>
            </a:r>
            <a:r>
              <a:rPr lang="en-US" sz="2400" dirty="0" smtClean="0"/>
              <a:t>;</a:t>
            </a:r>
            <a:endParaRPr lang="tr-TR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B: </a:t>
            </a:r>
            <a:r>
              <a:rPr lang="tr-TR" sz="2400" dirty="0" err="1" smtClean="0"/>
              <a:t>mandibulanın</a:t>
            </a:r>
            <a:r>
              <a:rPr lang="tr-TR" sz="2400" dirty="0" smtClean="0"/>
              <a:t> gövde ve </a:t>
            </a:r>
            <a:r>
              <a:rPr lang="tr-TR" sz="2400" dirty="0" err="1" smtClean="0"/>
              <a:t>ramus</a:t>
            </a:r>
            <a:r>
              <a:rPr lang="tr-TR" sz="2400" dirty="0" smtClean="0"/>
              <a:t> </a:t>
            </a:r>
            <a:r>
              <a:rPr lang="tr-TR" sz="2400" dirty="0" err="1" smtClean="0"/>
              <a:t>kısmıleşim</a:t>
            </a:r>
            <a:r>
              <a:rPr lang="tr-TR" sz="2400" dirty="0" smtClean="0"/>
              <a:t> yeri</a:t>
            </a:r>
            <a:r>
              <a:rPr lang="tr-TR" sz="2400" dirty="0"/>
              <a:t> </a:t>
            </a:r>
            <a:r>
              <a:rPr lang="en-US" sz="2400" dirty="0" smtClean="0"/>
              <a:t>;</a:t>
            </a:r>
            <a:endParaRPr lang="tr-TR" sz="2400" dirty="0" smtClean="0"/>
          </a:p>
          <a:p>
            <a:endParaRPr lang="tr-TR" sz="2400" dirty="0"/>
          </a:p>
          <a:p>
            <a:r>
              <a:rPr lang="en-US" sz="2400" dirty="0" smtClean="0"/>
              <a:t>C: </a:t>
            </a:r>
            <a:r>
              <a:rPr lang="tr-TR" sz="2400" dirty="0" err="1" smtClean="0"/>
              <a:t>kondiler</a:t>
            </a:r>
            <a:r>
              <a:rPr lang="tr-TR" sz="2400" dirty="0" smtClean="0"/>
              <a:t> çıkıntı</a:t>
            </a:r>
            <a:r>
              <a:rPr lang="en-US" sz="2400" dirty="0" smtClean="0"/>
              <a:t>;</a:t>
            </a:r>
            <a:endParaRPr lang="tr-TR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D:</a:t>
            </a:r>
            <a:r>
              <a:rPr lang="tr-TR" sz="2400" dirty="0" smtClean="0"/>
              <a:t> </a:t>
            </a:r>
            <a:r>
              <a:rPr lang="tr-TR" sz="2400" dirty="0" err="1" smtClean="0"/>
              <a:t>mandibula</a:t>
            </a:r>
            <a:r>
              <a:rPr lang="tr-TR" sz="2400" dirty="0" smtClean="0"/>
              <a:t> gövdesi</a:t>
            </a:r>
            <a:r>
              <a:rPr lang="en-US" sz="2400" dirty="0" smtClean="0"/>
              <a:t>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647713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623" y="310018"/>
            <a:ext cx="6853265" cy="2661332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1970100" y="2971350"/>
            <a:ext cx="95133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E: </a:t>
            </a:r>
            <a:r>
              <a:rPr lang="tr-TR" sz="2400" dirty="0" smtClean="0"/>
              <a:t>diş köklerini de içine alan kırıklar</a:t>
            </a:r>
            <a:r>
              <a:rPr lang="en-US" sz="2400" dirty="0" smtClean="0"/>
              <a:t>;</a:t>
            </a:r>
          </a:p>
          <a:p>
            <a:r>
              <a:rPr lang="en-US" sz="2400" dirty="0" smtClean="0"/>
              <a:t>F: </a:t>
            </a:r>
            <a:r>
              <a:rPr lang="tr-TR" sz="2400" dirty="0" err="1" smtClean="0"/>
              <a:t>apikal</a:t>
            </a:r>
            <a:r>
              <a:rPr lang="tr-TR" sz="2400" dirty="0" smtClean="0"/>
              <a:t> delta ve </a:t>
            </a:r>
            <a:r>
              <a:rPr lang="tr-TR" sz="2400" dirty="0" err="1" smtClean="0"/>
              <a:t>pulpa</a:t>
            </a:r>
            <a:r>
              <a:rPr lang="tr-TR" sz="2400" dirty="0" smtClean="0"/>
              <a:t> birleşimini ortaya çıkaran şiddetli </a:t>
            </a:r>
            <a:r>
              <a:rPr lang="tr-TR" sz="2400" dirty="0" err="1" smtClean="0"/>
              <a:t>periodontal</a:t>
            </a:r>
            <a:r>
              <a:rPr lang="tr-TR" sz="2400" dirty="0" smtClean="0"/>
              <a:t> </a:t>
            </a:r>
            <a:r>
              <a:rPr lang="tr-TR" sz="2400" dirty="0" err="1" smtClean="0"/>
              <a:t>ligamnet</a:t>
            </a:r>
            <a:r>
              <a:rPr lang="tr-TR" sz="2400" dirty="0" smtClean="0"/>
              <a:t> hasarı olan kırıklar.</a:t>
            </a:r>
            <a:r>
              <a:rPr lang="en-US" sz="2400" dirty="0" smtClean="0"/>
              <a:t> the pulp communication</a:t>
            </a:r>
            <a:r>
              <a:rPr lang="tr-TR" sz="2400" dirty="0" smtClean="0"/>
              <a:t> </a:t>
            </a:r>
            <a:r>
              <a:rPr lang="en-US" sz="2400" dirty="0" smtClean="0"/>
              <a:t>with the periodontal ligament.</a:t>
            </a:r>
            <a:r>
              <a:rPr lang="tr-TR" sz="2400" dirty="0" smtClean="0"/>
              <a:t> Bu dişlere kanal tedavisi gerekebilir.</a:t>
            </a:r>
            <a:endParaRPr lang="en-US" sz="2400" dirty="0" smtClean="0"/>
          </a:p>
          <a:p>
            <a:r>
              <a:rPr lang="en-US" sz="2400" dirty="0" smtClean="0"/>
              <a:t>G: f</a:t>
            </a:r>
            <a:r>
              <a:rPr lang="tr-TR" sz="2400" dirty="0" smtClean="0"/>
              <a:t>diş kökünün bir kısmını açığa çıkaran kırıklar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2728457292"/>
      </p:ext>
    </p:extLst>
  </p:cSld>
  <p:clrMapOvr>
    <a:masterClrMapping/>
  </p:clrMapOvr>
</p:sld>
</file>

<file path=ppt/theme/theme1.xml><?xml version="1.0" encoding="utf-8"?>
<a:theme xmlns:a="http://schemas.openxmlformats.org/drawingml/2006/main" name="Duman">
  <a:themeElements>
    <a:clrScheme name="Duma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Duma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uma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252</TotalTime>
  <Words>326</Words>
  <Application>Microsoft Office PowerPoint</Application>
  <PresentationFormat>Geniş ekran</PresentationFormat>
  <Paragraphs>70</Paragraphs>
  <Slides>33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33</vt:i4>
      </vt:variant>
    </vt:vector>
  </HeadingPairs>
  <TitlesOfParts>
    <vt:vector size="37" baseType="lpstr">
      <vt:lpstr>Arial</vt:lpstr>
      <vt:lpstr>Century Gothic</vt:lpstr>
      <vt:lpstr>Wingdings 3</vt:lpstr>
      <vt:lpstr>Duman</vt:lpstr>
      <vt:lpstr>Sert damak yarıkları</vt:lpstr>
      <vt:lpstr>PowerPoint Sunusu</vt:lpstr>
      <vt:lpstr>PowerPoint Sunusu</vt:lpstr>
      <vt:lpstr>PowerPoint Sunusu</vt:lpstr>
      <vt:lpstr>PowerPoint Sunusu</vt:lpstr>
      <vt:lpstr>Mandibula Kırıklarının Tedavisi</vt:lpstr>
      <vt:lpstr>PowerPoint Sunusu</vt:lpstr>
      <vt:lpstr>Sık görülen çene kırığı tipleri</vt:lpstr>
      <vt:lpstr>PowerPoint Sunusu</vt:lpstr>
      <vt:lpstr>PowerPoint Sunusu</vt:lpstr>
      <vt:lpstr>PowerPoint Sunusu</vt:lpstr>
      <vt:lpstr>PowerPoint Sunusu</vt:lpstr>
      <vt:lpstr>Çene kırıklarının onarım teknikleri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Oral neoplazilerin cerrahisi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Jaw Fracture Repair</dc:title>
  <dc:creator>Murat</dc:creator>
  <cp:lastModifiedBy>çalışkan</cp:lastModifiedBy>
  <cp:revision>32</cp:revision>
  <dcterms:created xsi:type="dcterms:W3CDTF">2019-11-21T10:34:46Z</dcterms:created>
  <dcterms:modified xsi:type="dcterms:W3CDTF">2020-01-09T23:23:24Z</dcterms:modified>
</cp:coreProperties>
</file>