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258" r:id="rId10"/>
    <p:sldId id="270" r:id="rId11"/>
    <p:sldId id="271" r:id="rId12"/>
    <p:sldId id="272" r:id="rId13"/>
    <p:sldId id="281" r:id="rId14"/>
    <p:sldId id="321" r:id="rId15"/>
    <p:sldId id="280" r:id="rId16"/>
    <p:sldId id="306" r:id="rId17"/>
    <p:sldId id="279" r:id="rId18"/>
    <p:sldId id="330" r:id="rId19"/>
    <p:sldId id="329" r:id="rId20"/>
    <p:sldId id="308" r:id="rId21"/>
    <p:sldId id="307" r:id="rId22"/>
    <p:sldId id="309" r:id="rId23"/>
    <p:sldId id="311" r:id="rId24"/>
    <p:sldId id="310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33" r:id="rId33"/>
    <p:sldId id="319" r:id="rId34"/>
    <p:sldId id="284" r:id="rId35"/>
    <p:sldId id="285" r:id="rId36"/>
    <p:sldId id="332" r:id="rId37"/>
    <p:sldId id="301" r:id="rId38"/>
    <p:sldId id="331" r:id="rId39"/>
    <p:sldId id="294" r:id="rId40"/>
    <p:sldId id="298" r:id="rId41"/>
    <p:sldId id="299" r:id="rId42"/>
    <p:sldId id="289" r:id="rId43"/>
    <p:sldId id="290" r:id="rId44"/>
    <p:sldId id="300" r:id="rId45"/>
    <p:sldId id="302" r:id="rId46"/>
    <p:sldId id="292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4659F-2BF1-40A6-8EA1-AF442897CC53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383A9-DCF8-4115-B769-B4C84B1448E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383A9-DCF8-4115-B769-B4C84B1448E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70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C4934-CFFF-4A43-849A-A5FD32660C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9363A6-2F82-4F15-93C0-2EFB9B3D66B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532E4F-91EF-4F2C-910B-1BB3F7ECE74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wmv"/><Relationship Id="rId7" Type="http://schemas.openxmlformats.org/officeDocument/2006/relationships/image" Target="../media/image1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akaltanfund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928726" y="1428736"/>
            <a:ext cx="10858576" cy="18297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200" dirty="0" smtClean="0">
                <a:latin typeface="Century Gothic" pitchFamily="34" charset="0"/>
              </a:rPr>
              <a:t>HAREKETLİ BÖLÜMLÜ PROTEZLERDE </a:t>
            </a:r>
            <a:br>
              <a:rPr lang="tr-TR" sz="4200" dirty="0" smtClean="0">
                <a:latin typeface="Century Gothic" pitchFamily="34" charset="0"/>
              </a:rPr>
            </a:br>
            <a:r>
              <a:rPr lang="tr-TR" sz="4200" dirty="0" smtClean="0">
                <a:latin typeface="Century Gothic" pitchFamily="34" charset="0"/>
              </a:rPr>
              <a:t>AĞIZ HAZIRLIĞI</a:t>
            </a:r>
            <a:endParaRPr lang="tr-TR" sz="4200" dirty="0">
              <a:latin typeface="Century Gothic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051720" y="3501008"/>
            <a:ext cx="5358990" cy="115212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Prof. Dr. </a:t>
            </a:r>
            <a:r>
              <a:rPr lang="tr-TR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Funda AKALTAN</a:t>
            </a:r>
          </a:p>
          <a:p>
            <a:pPr algn="ctr"/>
            <a:r>
              <a:rPr lang="tr-TR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akaltanfunda@gmail.com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57158" y="1571612"/>
            <a:ext cx="7186634" cy="4525963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Century Gothic" pitchFamily="34" charset="0"/>
              </a:rPr>
              <a:t>Protez destek bölgelerindeki mukozanın </a:t>
            </a:r>
            <a:r>
              <a:rPr lang="tr-TR" sz="2400" dirty="0" err="1" smtClean="0">
                <a:latin typeface="Century Gothic" pitchFamily="34" charset="0"/>
              </a:rPr>
              <a:t>irritasyonu</a:t>
            </a:r>
            <a:r>
              <a:rPr lang="tr-TR" sz="2400" dirty="0" smtClean="0">
                <a:latin typeface="Century Gothic" pitchFamily="34" charset="0"/>
              </a:rPr>
              <a:t> ve </a:t>
            </a:r>
            <a:r>
              <a:rPr lang="tr-TR" sz="2400" dirty="0" err="1" smtClean="0">
                <a:latin typeface="Century Gothic" pitchFamily="34" charset="0"/>
              </a:rPr>
              <a:t>inflamasyonu</a:t>
            </a:r>
            <a:endParaRPr lang="tr-TR" sz="2400" dirty="0" smtClean="0">
              <a:latin typeface="Century Gothic" pitchFamily="34" charset="0"/>
            </a:endParaRPr>
          </a:p>
          <a:p>
            <a:pPr algn="just"/>
            <a:r>
              <a:rPr lang="tr-TR" sz="2400" dirty="0" smtClean="0">
                <a:latin typeface="Century Gothic" pitchFamily="34" charset="0"/>
              </a:rPr>
              <a:t>Anatomik yapıların (</a:t>
            </a:r>
            <a:r>
              <a:rPr lang="tr-TR" sz="2400" dirty="0" err="1" smtClean="0">
                <a:latin typeface="Century Gothic" pitchFamily="34" charset="0"/>
              </a:rPr>
              <a:t>insisiv</a:t>
            </a:r>
            <a:r>
              <a:rPr lang="tr-TR" sz="2400" dirty="0" smtClean="0">
                <a:latin typeface="Century Gothic" pitchFamily="34" charset="0"/>
              </a:rPr>
              <a:t> </a:t>
            </a:r>
            <a:r>
              <a:rPr lang="tr-TR" sz="2400" dirty="0" err="1" smtClean="0">
                <a:latin typeface="Century Gothic" pitchFamily="34" charset="0"/>
              </a:rPr>
              <a:t>papil</a:t>
            </a:r>
            <a:r>
              <a:rPr lang="tr-TR" sz="2400" dirty="0" smtClean="0">
                <a:latin typeface="Century Gothic" pitchFamily="34" charset="0"/>
              </a:rPr>
              <a:t>, </a:t>
            </a:r>
            <a:r>
              <a:rPr lang="tr-TR" sz="2400" dirty="0" err="1" smtClean="0">
                <a:latin typeface="Century Gothic" pitchFamily="34" charset="0"/>
              </a:rPr>
              <a:t>ruga</a:t>
            </a:r>
            <a:r>
              <a:rPr lang="tr-TR" sz="2400" dirty="0" smtClean="0">
                <a:latin typeface="Century Gothic" pitchFamily="34" charset="0"/>
              </a:rPr>
              <a:t> ve </a:t>
            </a:r>
            <a:r>
              <a:rPr lang="tr-TR" sz="2400" dirty="0" err="1" smtClean="0">
                <a:latin typeface="Century Gothic" pitchFamily="34" charset="0"/>
              </a:rPr>
              <a:t>retromolar</a:t>
            </a:r>
            <a:r>
              <a:rPr lang="tr-TR" sz="2400" dirty="0" smtClean="0">
                <a:latin typeface="Century Gothic" pitchFamily="34" charset="0"/>
              </a:rPr>
              <a:t> bölge) </a:t>
            </a:r>
            <a:r>
              <a:rPr lang="tr-TR" sz="2400" dirty="0" err="1" smtClean="0">
                <a:latin typeface="Century Gothic" pitchFamily="34" charset="0"/>
              </a:rPr>
              <a:t>distorsiyonu</a:t>
            </a:r>
            <a:endParaRPr lang="tr-TR" sz="2400" dirty="0" smtClean="0">
              <a:latin typeface="Century Gothic" pitchFamily="34" charset="0"/>
            </a:endParaRPr>
          </a:p>
          <a:p>
            <a:pPr algn="just"/>
            <a:r>
              <a:rPr lang="tr-TR" sz="2400" dirty="0" err="1" smtClean="0">
                <a:latin typeface="Century Gothic" pitchFamily="34" charset="0"/>
              </a:rPr>
              <a:t>Rezidüel</a:t>
            </a:r>
            <a:r>
              <a:rPr lang="tr-TR" sz="2400" dirty="0" smtClean="0">
                <a:latin typeface="Century Gothic" pitchFamily="34" charset="0"/>
              </a:rPr>
              <a:t> </a:t>
            </a:r>
            <a:r>
              <a:rPr lang="tr-TR" sz="2400" dirty="0" err="1" smtClean="0">
                <a:latin typeface="Century Gothic" pitchFamily="34" charset="0"/>
              </a:rPr>
              <a:t>kret</a:t>
            </a:r>
            <a:r>
              <a:rPr lang="tr-TR" sz="2400" dirty="0" smtClean="0">
                <a:latin typeface="Century Gothic" pitchFamily="34" charset="0"/>
              </a:rPr>
              <a:t> bölgeleri, dil, yanak ve dudaklarda yanma hissi</a:t>
            </a:r>
            <a:endParaRPr lang="tr-TR" sz="2400" dirty="0">
              <a:latin typeface="Century Gothic" pitchFamily="34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Zarar Görmüş Dokuların Düzeltilmesi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6627" name="Picture 3" descr="C:\Users\Ayben Şentürk\Desktop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14818"/>
            <a:ext cx="2714644" cy="2193263"/>
          </a:xfrm>
          <a:prstGeom prst="rect">
            <a:avLst/>
          </a:prstGeom>
          <a:noFill/>
        </p:spPr>
      </p:pic>
      <p:pic>
        <p:nvPicPr>
          <p:cNvPr id="26628" name="Picture 4" descr="C:\Users\Ayben Şentürk\Desktop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2459047" cy="2556488"/>
          </a:xfrm>
          <a:prstGeom prst="rect">
            <a:avLst/>
          </a:prstGeom>
          <a:noFill/>
        </p:spPr>
      </p:pic>
      <p:sp>
        <p:nvSpPr>
          <p:cNvPr id="9" name="8 Oval"/>
          <p:cNvSpPr/>
          <p:nvPr/>
        </p:nvSpPr>
        <p:spPr>
          <a:xfrm>
            <a:off x="3071802" y="4857760"/>
            <a:ext cx="1500198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6429388" y="5214950"/>
            <a:ext cx="1643074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r-TR" dirty="0" smtClean="0">
                <a:latin typeface="Century Gothic" pitchFamily="34" charset="0"/>
              </a:rPr>
              <a:t>Parmak/diş fırçası ile masaj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latin typeface="Century Gothic" pitchFamily="34" charset="0"/>
              </a:rPr>
              <a:t>Anti-</a:t>
            </a:r>
            <a:r>
              <a:rPr lang="tr-TR" dirty="0" err="1" smtClean="0">
                <a:latin typeface="Century Gothic" pitchFamily="34" charset="0"/>
              </a:rPr>
              <a:t>fungal</a:t>
            </a:r>
            <a:r>
              <a:rPr lang="tr-TR" dirty="0" smtClean="0">
                <a:latin typeface="Century Gothic" pitchFamily="34" charset="0"/>
              </a:rPr>
              <a:t> tedavi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latin typeface="Century Gothic" pitchFamily="34" charset="0"/>
              </a:rPr>
              <a:t>Doku iyileştirici materyal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latin typeface="Century Gothic" pitchFamily="34" charset="0"/>
              </a:rPr>
              <a:t>Protezin bir süre kullanılmaması</a:t>
            </a:r>
            <a:endParaRPr lang="tr-TR" dirty="0">
              <a:latin typeface="Century Gothic" pitchFamily="34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Zarar Görmüş Dokuların Düzeltilmesi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7650" name="Picture 2" descr="http://t0.gstatic.com/images?q=tbn:ANd9GcSODs2k_rgBPWHGVFjyTRTmY1TNkJ6k--iR0ZkYtAJLnPDf92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14818"/>
            <a:ext cx="2286000" cy="1714500"/>
          </a:xfrm>
          <a:prstGeom prst="rect">
            <a:avLst/>
          </a:prstGeom>
          <a:noFill/>
        </p:spPr>
      </p:pic>
      <p:pic>
        <p:nvPicPr>
          <p:cNvPr id="27652" name="Picture 4" descr="http://t3.gstatic.com/images?q=tbn:ANd9GcQuz4mmbc5Pe0OVBF92Js_tnMIUFLRRH9pM2kKfz6X9_TctLKA9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2826959" cy="2157417"/>
          </a:xfrm>
          <a:prstGeom prst="rect">
            <a:avLst/>
          </a:prstGeom>
          <a:noFill/>
        </p:spPr>
      </p:pic>
      <p:pic>
        <p:nvPicPr>
          <p:cNvPr id="27654" name="Picture 6" descr="http://t2.gstatic.com/images?q=tbn:ANd9GcQ1ho0Kz8uBVmBmcxRpfvwwuTYAiR44S4qv2MhqN4K5JxQahef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785926"/>
            <a:ext cx="2000264" cy="200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r-TR" dirty="0" err="1" smtClean="0">
                <a:latin typeface="Century Gothic" pitchFamily="34" charset="0"/>
              </a:rPr>
              <a:t>Periodontal</a:t>
            </a:r>
            <a:r>
              <a:rPr lang="tr-TR" dirty="0" smtClean="0">
                <a:latin typeface="Century Gothic" pitchFamily="34" charset="0"/>
              </a:rPr>
              <a:t> Tedavinin Amaçları</a:t>
            </a:r>
          </a:p>
          <a:p>
            <a:pPr>
              <a:lnSpc>
                <a:spcPct val="130000"/>
              </a:lnSpc>
            </a:pPr>
            <a:r>
              <a:rPr lang="tr-TR" dirty="0" err="1" smtClean="0">
                <a:latin typeface="Century Gothic" pitchFamily="34" charset="0"/>
              </a:rPr>
              <a:t>Periodontal</a:t>
            </a:r>
            <a:r>
              <a:rPr lang="tr-TR" dirty="0" smtClean="0">
                <a:latin typeface="Century Gothic" pitchFamily="34" charset="0"/>
              </a:rPr>
              <a:t> Tedavinin Yararları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latin typeface="Century Gothic" pitchFamily="34" charset="0"/>
              </a:rPr>
              <a:t>Hastalığın Tedavisine Yönelik Öncül Tedavi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latin typeface="Century Gothic" pitchFamily="34" charset="0"/>
              </a:rPr>
              <a:t>Asıl </a:t>
            </a:r>
            <a:r>
              <a:rPr lang="tr-TR" dirty="0" err="1" smtClean="0">
                <a:latin typeface="Century Gothic" pitchFamily="34" charset="0"/>
              </a:rPr>
              <a:t>Periodontal</a:t>
            </a:r>
            <a:r>
              <a:rPr lang="tr-TR" dirty="0" smtClean="0">
                <a:latin typeface="Century Gothic" pitchFamily="34" charset="0"/>
              </a:rPr>
              <a:t> Cerrahi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latin typeface="Century Gothic" pitchFamily="34" charset="0"/>
              </a:rPr>
              <a:t>Kontrollerin Yapılması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0" y="482942"/>
            <a:ext cx="8715404" cy="785818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err="1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Periodontal</a:t>
            </a:r>
            <a:r>
              <a:rPr lang="tr-TR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Hazırlık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85804" y="1844824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tr-TR" sz="2800" dirty="0" smtClean="0">
              <a:latin typeface="Century Gothic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sz="2800" dirty="0" smtClean="0">
                <a:latin typeface="Century Gothic" pitchFamily="34" charset="0"/>
              </a:rPr>
              <a:t>Eğilmiş dişler,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sz="2800" dirty="0" smtClean="0">
                <a:latin typeface="Century Gothic" pitchFamily="34" charset="0"/>
              </a:rPr>
              <a:t>Çapraşıklık olan vakalar,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sz="2800" dirty="0" err="1" smtClean="0">
                <a:latin typeface="Century Gothic" pitchFamily="34" charset="0"/>
              </a:rPr>
              <a:t>Malpoze</a:t>
            </a:r>
            <a:r>
              <a:rPr lang="tr-TR" sz="2800" dirty="0" smtClean="0">
                <a:latin typeface="Century Gothic" pitchFamily="34" charset="0"/>
              </a:rPr>
              <a:t> dişler,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sz="2800" dirty="0" smtClean="0">
                <a:latin typeface="Century Gothic" pitchFamily="34" charset="0"/>
              </a:rPr>
              <a:t>Üst </a:t>
            </a:r>
            <a:r>
              <a:rPr lang="tr-TR" sz="2800" dirty="0" err="1" smtClean="0">
                <a:latin typeface="Century Gothic" pitchFamily="34" charset="0"/>
              </a:rPr>
              <a:t>anterior</a:t>
            </a:r>
            <a:r>
              <a:rPr lang="tr-TR" sz="2800" dirty="0" smtClean="0">
                <a:latin typeface="Century Gothic" pitchFamily="34" charset="0"/>
              </a:rPr>
              <a:t> dişlerdeki </a:t>
            </a:r>
            <a:r>
              <a:rPr lang="tr-TR" sz="2800" dirty="0" err="1" smtClean="0">
                <a:latin typeface="Century Gothic" pitchFamily="34" charset="0"/>
              </a:rPr>
              <a:t>diastema</a:t>
            </a:r>
            <a:r>
              <a:rPr lang="tr-TR" sz="2800" dirty="0" smtClean="0">
                <a:latin typeface="Century Gothic" pitchFamily="34" charset="0"/>
              </a:rPr>
              <a:t> düzeltilir.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2818" y="672363"/>
            <a:ext cx="8715404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70533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Okluzal Düzlem ve Dizilimdeki Düzenlemeler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28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</a:rPr>
              <a:t>Ortodontik Hazırlık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atin typeface="Century Gothic" panose="020B0502020202020204" pitchFamily="34" charset="0"/>
              </a:rPr>
              <a:t>Kök ucunda patolojik lezyon</a:t>
            </a:r>
          </a:p>
          <a:p>
            <a:pPr eaLnBrk="1" hangingPunct="1"/>
            <a:r>
              <a:rPr lang="tr-TR" altLang="tr-TR" smtClean="0">
                <a:latin typeface="Century Gothic" panose="020B0502020202020204" pitchFamily="34" charset="0"/>
              </a:rPr>
              <a:t>Ağrı</a:t>
            </a:r>
          </a:p>
          <a:p>
            <a:pPr eaLnBrk="1" hangingPunct="1"/>
            <a:r>
              <a:rPr lang="tr-TR" altLang="tr-TR" smtClean="0">
                <a:latin typeface="Century Gothic" panose="020B0502020202020204" pitchFamily="34" charset="0"/>
              </a:rPr>
              <a:t>Mobilite</a:t>
            </a:r>
          </a:p>
          <a:p>
            <a:pPr eaLnBrk="1" hangingPunct="1"/>
            <a:r>
              <a:rPr lang="tr-TR" altLang="tr-TR" smtClean="0">
                <a:latin typeface="Century Gothic" panose="020B0502020202020204" pitchFamily="34" charset="0"/>
              </a:rPr>
              <a:t>Periodontal membran genişlemesi yoksa</a:t>
            </a:r>
          </a:p>
          <a:p>
            <a:pPr eaLnBrk="1" hangingPunct="1"/>
            <a:r>
              <a:rPr lang="tr-TR" altLang="tr-TR" smtClean="0">
                <a:latin typeface="Century Gothic" panose="020B0502020202020204" pitchFamily="34" charset="0"/>
              </a:rPr>
              <a:t>Tedavi sonrası aradan uzun zaman geçmiş ise;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4" name="3 Yuvarlatılmış Dikdörtgen"/>
          <p:cNvSpPr/>
          <p:nvPr/>
        </p:nvSpPr>
        <p:spPr>
          <a:xfrm>
            <a:off x="104775" y="357188"/>
            <a:ext cx="8715375" cy="78581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446856" y="142852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Endodontik</a:t>
            </a:r>
            <a:r>
              <a:rPr lang="tr-T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Hazırlık</a:t>
            </a:r>
          </a:p>
        </p:txBody>
      </p:sp>
      <p:sp>
        <p:nvSpPr>
          <p:cNvPr id="6" name="5 Oval"/>
          <p:cNvSpPr/>
          <p:nvPr/>
        </p:nvSpPr>
        <p:spPr>
          <a:xfrm>
            <a:off x="1835150" y="4149725"/>
            <a:ext cx="5715000" cy="1571625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2051050" y="4724400"/>
            <a:ext cx="5286375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i="1" dirty="0" err="1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d</a:t>
            </a:r>
            <a:r>
              <a:rPr lang="tr-TR" sz="2000" b="1" i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+mn-cs"/>
              </a:rPr>
              <a:t>evital</a:t>
            </a:r>
            <a:r>
              <a:rPr lang="tr-TR" sz="20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+mn-cs"/>
              </a:rPr>
              <a:t> </a:t>
            </a:r>
            <a:r>
              <a:rPr lang="tr-T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+mn-cs"/>
              </a:rPr>
              <a:t>dişler destek olarak </a:t>
            </a:r>
            <a:r>
              <a:rPr lang="tr-TR" sz="20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+mn-cs"/>
              </a:rPr>
              <a:t>kullanılabilir.</a:t>
            </a:r>
            <a:endParaRPr lang="tr-TR" sz="2000" b="1" i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3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Destek Dişler Üzerinde Protetik Hazırlıklar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3347864" y="1628800"/>
            <a:ext cx="5338936" cy="1443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dirty="0" smtClean="0"/>
              <a:t>Destek diş hazırlıklarından önce,</a:t>
            </a:r>
          </a:p>
          <a:p>
            <a:pPr>
              <a:buNone/>
            </a:pPr>
            <a:r>
              <a:rPr lang="tr-TR" sz="2000" dirty="0"/>
              <a:t>t</a:t>
            </a:r>
            <a:r>
              <a:rPr lang="tr-TR" sz="2000" dirty="0" smtClean="0"/>
              <a:t>eşhis modellerinin analiz edilmesi ve</a:t>
            </a:r>
          </a:p>
          <a:p>
            <a:pPr>
              <a:buNone/>
            </a:pPr>
            <a:r>
              <a:rPr lang="tr-TR" sz="2000" dirty="0" smtClean="0"/>
              <a:t>protez planlamasının yapılmış</a:t>
            </a:r>
          </a:p>
          <a:p>
            <a:pPr>
              <a:buNone/>
            </a:pPr>
            <a:r>
              <a:rPr lang="tr-TR" sz="2000" dirty="0" smtClean="0"/>
              <a:t>olması gerekir.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520280" cy="364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3491880" y="3356992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Teşhis modellerinde;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protezin giriş yolu,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değiştirilecek diş yüzeyleri ve konturları,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tırnak yuvaları ve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rehber düzlemlerin konumları belirlenir.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Destek Dişler Üzerinde Protetik Hazırlıklar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23528" y="191683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C00000"/>
                </a:solidFill>
              </a:rPr>
              <a:t>MİNEDE</a:t>
            </a:r>
            <a:r>
              <a:rPr lang="tr-TR" sz="2400" dirty="0" smtClean="0"/>
              <a:t> YAPILAN HAZIRLIKLAR:</a:t>
            </a:r>
          </a:p>
          <a:p>
            <a:r>
              <a:rPr lang="tr-TR" sz="2400" dirty="0" smtClean="0"/>
              <a:t>	Koruyuculuk esas olduğundan, hazırlık mine sınırlarında kalmalıdır; mine kalınlığı yetersiz ise hazırlık kron restorasyonunda yapılır.</a:t>
            </a:r>
          </a:p>
          <a:p>
            <a:r>
              <a:rPr lang="tr-TR" sz="2400" dirty="0" smtClean="0"/>
              <a:t>	Yapılan değişikliğin ardından mine yüzeyi cilalanır ve flor uygulanır.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C00000"/>
                </a:solidFill>
              </a:rPr>
              <a:t>KRON RESTORASYONLARINDA </a:t>
            </a:r>
            <a:r>
              <a:rPr lang="tr-TR" sz="2400" dirty="0" smtClean="0"/>
              <a:t>YAPILAN HAZIRLIKLAR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403648" y="2492896"/>
            <a:ext cx="8229600" cy="37212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 smtClean="0">
                <a:latin typeface="Century Gothic" pitchFamily="34" charset="0"/>
              </a:rPr>
              <a:t>Serbest sonlu boşluklara komşu destek dişlerde,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 smtClean="0">
                <a:latin typeface="Century Gothic" pitchFamily="34" charset="0"/>
              </a:rPr>
              <a:t>Destek dişlerin </a:t>
            </a:r>
            <a:r>
              <a:rPr lang="tr-TR" sz="2000" dirty="0" err="1" smtClean="0">
                <a:latin typeface="Century Gothic" pitchFamily="34" charset="0"/>
              </a:rPr>
              <a:t>lingual</a:t>
            </a:r>
            <a:r>
              <a:rPr lang="tr-TR" sz="20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 err="1" smtClean="0">
                <a:latin typeface="Century Gothic" pitchFamily="34" charset="0"/>
              </a:rPr>
              <a:t>Anterior</a:t>
            </a:r>
            <a:r>
              <a:rPr lang="tr-TR" sz="20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latin typeface="Century Gothic" pitchFamily="34" charset="0"/>
              </a:rPr>
              <a:t>Tutucu alanların (</a:t>
            </a:r>
            <a:r>
              <a:rPr lang="tr-TR" sz="2400" b="1" dirty="0" err="1" smtClean="0">
                <a:latin typeface="Century Gothic" pitchFamily="34" charset="0"/>
              </a:rPr>
              <a:t>andırkat</a:t>
            </a:r>
            <a:r>
              <a:rPr lang="tr-TR" sz="2400" b="1" dirty="0" smtClean="0">
                <a:latin typeface="Century Gothic" pitchFamily="34" charset="0"/>
              </a:rPr>
              <a:t>) oluşturulması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latin typeface="Century Gothic" pitchFamily="34" charset="0"/>
              </a:rPr>
              <a:t>Tırnak yuvası hazırlığı</a:t>
            </a:r>
            <a:endParaRPr lang="tr-TR" b="1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285720" y="379251"/>
            <a:ext cx="8715404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Destek Dişler Üzerinde Protetik Hazırlıklar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285720" y="1165069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7-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4062413"/>
          </a:xfrm>
          <a:noFill/>
        </p:spPr>
      </p:pic>
      <p:pic>
        <p:nvPicPr>
          <p:cNvPr id="19459" name="Picture 7" descr="7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976688"/>
            <a:ext cx="4679950" cy="2881312"/>
          </a:xfrm>
          <a:noFill/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4606925" y="4540588"/>
            <a:ext cx="45370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b="1" dirty="0"/>
              <a:t>a) Model analizöründe mevcut veya şekillendirilecek olan rehber düzlem yüzeyleri belirlenerek, </a:t>
            </a:r>
          </a:p>
          <a:p>
            <a:r>
              <a:rPr lang="tr-TR" b="1" dirty="0"/>
              <a:t>b) </a:t>
            </a:r>
            <a:r>
              <a:rPr lang="tr-TR" b="1" dirty="0" smtClean="0"/>
              <a:t>Ağız hazırlığında şekillendirilen rehber </a:t>
            </a:r>
            <a:r>
              <a:rPr lang="tr-TR" b="1" dirty="0"/>
              <a:t>düzlem yüzeyleri protezin giriş yolu boyunca rahatça ilerlemesini  sağlar.</a:t>
            </a: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4643438" y="1916113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tr-TR" b="1" dirty="0">
                <a:solidFill>
                  <a:srgbClr val="FFFF00"/>
                </a:solidFill>
              </a:rPr>
              <a:t>Analizör bıçağının rehber düzlemleri belirlemede kullanımı.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76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smtClean="0"/>
              <a:t>Diş destekli ve serbest sonlu protezlerdeki rehber düzlem hazırlığı farklıdır.</a:t>
            </a:r>
            <a:endParaRPr lang="tr-TR" sz="2800"/>
          </a:p>
        </p:txBody>
      </p:sp>
      <p:sp>
        <p:nvSpPr>
          <p:cNvPr id="47107" name="3 Dikdörtgen"/>
          <p:cNvSpPr>
            <a:spLocks noChangeArrowheads="1"/>
          </p:cNvSpPr>
          <p:nvPr/>
        </p:nvSpPr>
        <p:spPr bwMode="auto">
          <a:xfrm>
            <a:off x="900113" y="141287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Diş destekli vakalarda </a:t>
            </a:r>
            <a:r>
              <a:rPr lang="tr-TR" altLang="tr-TR" sz="1600" dirty="0"/>
              <a:t>hazırlanan rehber düzlemler protezin takılıp çıkarılması esnasında metal alt yapının kroşelerin destek kollarıyla temas ettirilerek, dişler üzerindeki </a:t>
            </a:r>
            <a:r>
              <a:rPr lang="tr-TR" altLang="tr-TR" sz="1600" dirty="0" err="1"/>
              <a:t>horizontal</a:t>
            </a:r>
            <a:r>
              <a:rPr lang="tr-TR" altLang="tr-TR" sz="1600" dirty="0"/>
              <a:t> stresler azaltılır. </a:t>
            </a:r>
          </a:p>
        </p:txBody>
      </p:sp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269207"/>
            <a:ext cx="3132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6 Dikdörtgen"/>
          <p:cNvSpPr>
            <a:spLocks noChangeArrowheads="1"/>
          </p:cNvSpPr>
          <p:nvPr/>
        </p:nvSpPr>
        <p:spPr bwMode="auto">
          <a:xfrm>
            <a:off x="900113" y="2852738"/>
            <a:ext cx="457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Serbest sonlu protezlerde </a:t>
            </a:r>
            <a:r>
              <a:rPr lang="tr-TR" altLang="tr-TR" sz="1600" dirty="0"/>
              <a:t>diş ile kroşe arasındaki </a:t>
            </a:r>
            <a:r>
              <a:rPr lang="tr-TR" altLang="tr-TR" sz="1600" dirty="0" err="1"/>
              <a:t>arayüzey</a:t>
            </a:r>
            <a:r>
              <a:rPr lang="tr-TR" altLang="tr-TR" sz="1600" dirty="0"/>
              <a:t>, destek dişe </a:t>
            </a:r>
            <a:r>
              <a:rPr lang="tr-TR" altLang="tr-TR" sz="1600" dirty="0" err="1"/>
              <a:t>tork</a:t>
            </a:r>
            <a:r>
              <a:rPr lang="tr-TR" altLang="tr-TR" sz="1600" dirty="0"/>
              <a:t> kuvveti uygulanmadan, serbest sonlu kaidenin bir miktar hareketine izin verecek şekilde hazırlanır.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/>
              <a:t>Destek dişin </a:t>
            </a:r>
            <a:r>
              <a:rPr lang="tr-TR" altLang="tr-TR" sz="1600" dirty="0" err="1"/>
              <a:t>distal</a:t>
            </a:r>
            <a:r>
              <a:rPr lang="tr-TR" altLang="tr-TR" sz="1600" dirty="0"/>
              <a:t> yüzeyi, minör bağlayıcı ve destek diş arasındaki </a:t>
            </a:r>
            <a:r>
              <a:rPr lang="tr-TR" altLang="tr-TR" sz="1600" dirty="0" err="1"/>
              <a:t>andırkat</a:t>
            </a:r>
            <a:r>
              <a:rPr lang="tr-TR" altLang="tr-TR" sz="1600" dirty="0"/>
              <a:t> miktarını azaltacak şekilde yeterince düzleştirilmeli, ancak </a:t>
            </a:r>
            <a:r>
              <a:rPr lang="tr-TR" altLang="tr-TR" sz="1600" dirty="0" err="1"/>
              <a:t>arayüzey</a:t>
            </a:r>
            <a:r>
              <a:rPr lang="tr-TR" altLang="tr-TR" sz="1600" dirty="0"/>
              <a:t> diş destekli vakalarda olduğu gibi iki yüzeyin mükemmel uyumu şeklinde hazırlanmamalıdır.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8172400" y="35730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UZUN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316416" y="5661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KISA</a:t>
            </a:r>
            <a:endParaRPr lang="tr-TR" dirty="0"/>
          </a:p>
        </p:txBody>
      </p:sp>
      <p:pic>
        <p:nvPicPr>
          <p:cNvPr id="3" name="kısa rehberdüzle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7582" y="4899248"/>
            <a:ext cx="1981200" cy="1524000"/>
          </a:xfrm>
          <a:prstGeom prst="rect">
            <a:avLst/>
          </a:prstGeom>
        </p:spPr>
      </p:pic>
      <p:pic>
        <p:nvPicPr>
          <p:cNvPr id="4" name="uzunrehberdüzlem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28728" y="3117851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6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DERSİN HEDEFİ: </a:t>
            </a:r>
            <a:r>
              <a:rPr lang="tr-TR" dirty="0" smtClean="0"/>
              <a:t>Hareketli bölümlü protezlerin yapım aşamalarından olan ağız hazırlığını yapabilme.</a:t>
            </a:r>
          </a:p>
          <a:p>
            <a:pPr marL="109537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DERSİN İÇERİĞİ:</a:t>
            </a:r>
          </a:p>
          <a:p>
            <a:r>
              <a:rPr lang="tr-TR" dirty="0" smtClean="0"/>
              <a:t>Ağız hazırlığı nedir?</a:t>
            </a:r>
          </a:p>
          <a:p>
            <a:r>
              <a:rPr lang="tr-TR" dirty="0" smtClean="0"/>
              <a:t>Ağız hazırlığının amacı nedir?</a:t>
            </a:r>
          </a:p>
          <a:p>
            <a:r>
              <a:rPr lang="tr-TR" dirty="0" smtClean="0"/>
              <a:t>Aşamaları nelerdir?</a:t>
            </a:r>
          </a:p>
          <a:p>
            <a:r>
              <a:rPr lang="tr-TR" dirty="0" smtClean="0"/>
              <a:t>Nasıl ve ne zaman yapılır?</a:t>
            </a:r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latin typeface="Century Gothic" pitchFamily="34" charset="0"/>
              </a:rPr>
              <a:t>HAREKETLİ BÖLÜMLÜ PROTEZLERDE </a:t>
            </a:r>
            <a:br>
              <a:rPr lang="tr-TR" sz="4000" dirty="0" smtClean="0">
                <a:latin typeface="Century Gothic" pitchFamily="34" charset="0"/>
              </a:rPr>
            </a:br>
            <a:r>
              <a:rPr lang="tr-TR" sz="4000" dirty="0" smtClean="0">
                <a:latin typeface="Century Gothic" pitchFamily="34" charset="0"/>
              </a:rPr>
              <a:t>AĞIZ HAZIRLIĞI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555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2204864"/>
            <a:ext cx="4427984" cy="1849091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3800" b="1" dirty="0" smtClean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 smtClean="0">
                <a:latin typeface="Century Gothic" pitchFamily="34" charset="0"/>
              </a:rPr>
              <a:t>Serbest sonlu boşluklara komşu destek dişlerde,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 smtClean="0">
                <a:latin typeface="Century Gothic" pitchFamily="34" charset="0"/>
              </a:rPr>
              <a:t>Destek dişlerin </a:t>
            </a:r>
            <a:r>
              <a:rPr lang="tr-TR" sz="2000" dirty="0" err="1" smtClean="0">
                <a:latin typeface="Century Gothic" pitchFamily="34" charset="0"/>
              </a:rPr>
              <a:t>lingual</a:t>
            </a:r>
            <a:r>
              <a:rPr lang="tr-TR" sz="20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 err="1" smtClean="0">
                <a:latin typeface="Century Gothic" pitchFamily="34" charset="0"/>
              </a:rPr>
              <a:t>Anterior</a:t>
            </a:r>
            <a:r>
              <a:rPr lang="tr-TR" sz="20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Century Gothic" pitchFamily="34" charset="0"/>
              </a:rPr>
              <a:t>Tutucu alanların (</a:t>
            </a:r>
            <a:r>
              <a:rPr lang="tr-TR" sz="2400" dirty="0" err="1" smtClean="0">
                <a:latin typeface="Century Gothic" pitchFamily="34" charset="0"/>
              </a:rPr>
              <a:t>andırkat</a:t>
            </a:r>
            <a:r>
              <a:rPr lang="tr-TR" sz="2400" dirty="0" smtClean="0">
                <a:latin typeface="Century Gothic" pitchFamily="34" charset="0"/>
              </a:rPr>
              <a:t>) oluşturulması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dirty="0" smtClean="0">
                <a:latin typeface="Century Gothic" pitchFamily="34" charset="0"/>
              </a:rPr>
              <a:t>Tırnak yuvası hazırlığı</a:t>
            </a: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Destek Dişler Üzerinde Protetik Hazırlıklar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0" y="1214422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3409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781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5004048" y="5301208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solidFill>
                  <a:srgbClr val="C00000"/>
                </a:solidFill>
              </a:rPr>
              <a:t>Ağız hazırlığı işlemi boyunca, teşhis modeli analizör tablasında giriş yoluna uygun eğimde yerleştirilmiş olarak hekimin yanında olmalıdır. </a:t>
            </a:r>
            <a:endParaRPr lang="tr-TR" sz="1200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340768"/>
            <a:ext cx="1819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2420888"/>
            <a:ext cx="5040560" cy="25691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C00000"/>
                </a:solidFill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b="1" dirty="0" smtClean="0">
                <a:solidFill>
                  <a:srgbClr val="C00000"/>
                </a:solidFill>
                <a:latin typeface="Century Gothic" pitchFamily="34" charset="0"/>
              </a:rPr>
              <a:t>Diş destekli boşluklara komşu destek dişlerde</a:t>
            </a:r>
            <a:endParaRPr lang="tr-TR" sz="9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tr-TR" sz="12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200" dirty="0" smtClean="0">
                <a:latin typeface="Century Gothic" pitchFamily="34" charset="0"/>
              </a:rPr>
              <a:t>Destek dişlerin </a:t>
            </a:r>
            <a:r>
              <a:rPr lang="tr-TR" sz="1200" dirty="0" err="1" smtClean="0">
                <a:latin typeface="Century Gothic" pitchFamily="34" charset="0"/>
              </a:rPr>
              <a:t>lingual</a:t>
            </a:r>
            <a:r>
              <a:rPr lang="tr-TR" sz="12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200" dirty="0" err="1" smtClean="0">
                <a:latin typeface="Century Gothic" pitchFamily="34" charset="0"/>
              </a:rPr>
              <a:t>Anterior</a:t>
            </a:r>
            <a:r>
              <a:rPr lang="tr-TR" sz="12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4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400" dirty="0" smtClean="0">
                <a:latin typeface="Century Gothic" pitchFamily="34" charset="0"/>
              </a:rPr>
              <a:t>Tutucu </a:t>
            </a:r>
            <a:r>
              <a:rPr lang="tr-TR" sz="1400" dirty="0" err="1" smtClean="0">
                <a:latin typeface="Century Gothic" pitchFamily="34" charset="0"/>
              </a:rPr>
              <a:t>andırkatların</a:t>
            </a:r>
            <a:r>
              <a:rPr lang="tr-TR" sz="14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1400" dirty="0" smtClean="0">
                <a:latin typeface="Century Gothic" pitchFamily="34" charset="0"/>
              </a:rPr>
              <a:t>Tırnak yuvası hazırlığı</a:t>
            </a:r>
            <a:endParaRPr lang="tr-TR" sz="16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752937" cy="250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43624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 Yuvarlatılmış Dikdörtgen"/>
          <p:cNvSpPr/>
          <p:nvPr/>
        </p:nvSpPr>
        <p:spPr>
          <a:xfrm>
            <a:off x="275028" y="4876118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393" y="3933056"/>
            <a:ext cx="377620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79512" y="2708920"/>
            <a:ext cx="5040560" cy="25691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C00000"/>
                </a:solidFill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2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b="1" dirty="0" smtClean="0">
                <a:solidFill>
                  <a:srgbClr val="C00000"/>
                </a:solidFill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200" dirty="0" smtClean="0">
                <a:latin typeface="Century Gothic" pitchFamily="34" charset="0"/>
              </a:rPr>
              <a:t>Destek dişlerin </a:t>
            </a:r>
            <a:r>
              <a:rPr lang="tr-TR" sz="1200" dirty="0" err="1" smtClean="0">
                <a:latin typeface="Century Gothic" pitchFamily="34" charset="0"/>
              </a:rPr>
              <a:t>lingual</a:t>
            </a:r>
            <a:r>
              <a:rPr lang="tr-TR" sz="12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200" dirty="0" err="1" smtClean="0">
                <a:latin typeface="Century Gothic" pitchFamily="34" charset="0"/>
              </a:rPr>
              <a:t>Anterior</a:t>
            </a:r>
            <a:r>
              <a:rPr lang="tr-TR" sz="12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4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400" dirty="0" smtClean="0">
                <a:latin typeface="Century Gothic" pitchFamily="34" charset="0"/>
              </a:rPr>
              <a:t>Tutucu </a:t>
            </a:r>
            <a:r>
              <a:rPr lang="tr-TR" sz="1400" dirty="0" err="1" smtClean="0">
                <a:latin typeface="Century Gothic" pitchFamily="34" charset="0"/>
              </a:rPr>
              <a:t>andırkatların</a:t>
            </a:r>
            <a:r>
              <a:rPr lang="tr-TR" sz="14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1400" dirty="0" smtClean="0">
                <a:latin typeface="Century Gothic" pitchFamily="34" charset="0"/>
              </a:rPr>
              <a:t>Tırnak yuvası hazırlığı</a:t>
            </a:r>
            <a:endParaRPr lang="tr-TR" sz="16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4122697" cy="223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2752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 Yuvarlatılmış Dikdörtgen"/>
          <p:cNvSpPr/>
          <p:nvPr/>
        </p:nvSpPr>
        <p:spPr>
          <a:xfrm>
            <a:off x="437230" y="4882676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1913" y="4549936"/>
            <a:ext cx="3024336" cy="159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8 Metin kutusu"/>
          <p:cNvSpPr txBox="1"/>
          <p:nvPr/>
        </p:nvSpPr>
        <p:spPr>
          <a:xfrm>
            <a:off x="5216643" y="6331827"/>
            <a:ext cx="390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Kaide hareketine izin vermelidir.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07504" y="2420888"/>
            <a:ext cx="6264696" cy="25691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C00000"/>
                </a:solidFill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600" b="1" dirty="0" smtClean="0">
                <a:solidFill>
                  <a:srgbClr val="C00000"/>
                </a:solidFill>
                <a:latin typeface="Century Gothic" pitchFamily="34" charset="0"/>
              </a:rPr>
              <a:t>Destek dişlerin </a:t>
            </a:r>
            <a:r>
              <a:rPr lang="tr-TR" sz="1600" b="1" dirty="0" err="1" smtClean="0">
                <a:solidFill>
                  <a:srgbClr val="C00000"/>
                </a:solidFill>
                <a:latin typeface="Century Gothic" pitchFamily="34" charset="0"/>
              </a:rPr>
              <a:t>lingual</a:t>
            </a:r>
            <a:r>
              <a:rPr lang="tr-TR" sz="1600" b="1" dirty="0" smtClean="0">
                <a:solidFill>
                  <a:srgbClr val="C00000"/>
                </a:solidFill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err="1" smtClean="0">
                <a:latin typeface="Century Gothic" pitchFamily="34" charset="0"/>
              </a:rPr>
              <a:t>Anterior</a:t>
            </a:r>
            <a:r>
              <a:rPr lang="tr-TR" sz="14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Tutucu </a:t>
            </a:r>
            <a:r>
              <a:rPr lang="tr-TR" sz="1600" dirty="0" err="1" smtClean="0">
                <a:latin typeface="Century Gothic" pitchFamily="34" charset="0"/>
              </a:rPr>
              <a:t>andırkatların</a:t>
            </a:r>
            <a:r>
              <a:rPr lang="tr-TR" sz="16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Tırnak yuvası hazırlığı</a:t>
            </a:r>
            <a:endParaRPr lang="tr-TR" sz="18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marL="109728" indent="0" algn="just">
              <a:buNone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04864"/>
            <a:ext cx="343303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 Yuvarlatılmış Dikdörtgen"/>
          <p:cNvSpPr/>
          <p:nvPr/>
        </p:nvSpPr>
        <p:spPr>
          <a:xfrm>
            <a:off x="237866" y="441067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41955" y="2990249"/>
            <a:ext cx="5040560" cy="25691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C00000"/>
                </a:solidFill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2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2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Destek dişlerin </a:t>
            </a:r>
            <a:r>
              <a:rPr lang="tr-TR" sz="1400" dirty="0" err="1" smtClean="0">
                <a:latin typeface="Century Gothic" pitchFamily="34" charset="0"/>
              </a:rPr>
              <a:t>lingual</a:t>
            </a:r>
            <a:r>
              <a:rPr lang="tr-TR" sz="14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800" b="1" dirty="0" err="1" smtClean="0">
                <a:solidFill>
                  <a:srgbClr val="C00000"/>
                </a:solidFill>
                <a:latin typeface="Century Gothic" pitchFamily="34" charset="0"/>
              </a:rPr>
              <a:t>Anterior</a:t>
            </a:r>
            <a:r>
              <a:rPr lang="tr-TR" sz="1800" b="1" dirty="0" smtClean="0">
                <a:solidFill>
                  <a:srgbClr val="C00000"/>
                </a:solidFill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4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400" dirty="0" smtClean="0">
                <a:latin typeface="Century Gothic" pitchFamily="34" charset="0"/>
              </a:rPr>
              <a:t>Tutucu </a:t>
            </a:r>
            <a:r>
              <a:rPr lang="tr-TR" sz="1400" dirty="0" err="1" smtClean="0">
                <a:latin typeface="Century Gothic" pitchFamily="34" charset="0"/>
              </a:rPr>
              <a:t>andırkatların</a:t>
            </a:r>
            <a:r>
              <a:rPr lang="tr-TR" sz="14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1400" dirty="0" smtClean="0">
                <a:latin typeface="Century Gothic" pitchFamily="34" charset="0"/>
              </a:rPr>
              <a:t>Tırnak yuvası hazırlığı</a:t>
            </a:r>
            <a:endParaRPr lang="tr-TR" sz="16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60648"/>
            <a:ext cx="39052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01" y="511586"/>
            <a:ext cx="4944655" cy="14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1083344" y="2132856"/>
            <a:ext cx="3257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Uzun rehber düzlem sayesinde</a:t>
            </a:r>
          </a:p>
          <a:p>
            <a:r>
              <a:rPr lang="tr-TR" sz="1600" dirty="0" smtClean="0"/>
              <a:t> kroşe kullanımı elimine edilir.</a:t>
            </a:r>
          </a:p>
          <a:p>
            <a:r>
              <a:rPr lang="tr-TR" sz="1600" dirty="0" smtClean="0"/>
              <a:t>a. Başlangıç   b. Sonuç</a:t>
            </a:r>
            <a:endParaRPr lang="tr-TR" sz="1600" dirty="0"/>
          </a:p>
        </p:txBody>
      </p:sp>
      <p:sp>
        <p:nvSpPr>
          <p:cNvPr id="8" name="5 Yuvarlatılmış Dikdörtgen"/>
          <p:cNvSpPr/>
          <p:nvPr/>
        </p:nvSpPr>
        <p:spPr>
          <a:xfrm>
            <a:off x="285720" y="5373216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197" y="3512169"/>
            <a:ext cx="39909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07504" y="116632"/>
            <a:ext cx="6264696" cy="25691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Destek dişlerin </a:t>
            </a:r>
            <a:r>
              <a:rPr lang="tr-TR" sz="1400" dirty="0" err="1" smtClean="0">
                <a:latin typeface="Century Gothic" pitchFamily="34" charset="0"/>
              </a:rPr>
              <a:t>lingual</a:t>
            </a:r>
            <a:r>
              <a:rPr lang="tr-TR" sz="14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err="1" smtClean="0">
                <a:latin typeface="Century Gothic" pitchFamily="34" charset="0"/>
              </a:rPr>
              <a:t>Anterior</a:t>
            </a:r>
            <a:r>
              <a:rPr lang="tr-TR" sz="14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C00000"/>
                </a:solidFill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Tutucu </a:t>
            </a:r>
            <a:r>
              <a:rPr lang="tr-TR" sz="1600" dirty="0" err="1" smtClean="0">
                <a:latin typeface="Century Gothic" pitchFamily="34" charset="0"/>
              </a:rPr>
              <a:t>andırkatların</a:t>
            </a:r>
            <a:r>
              <a:rPr lang="tr-TR" sz="16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Tırnak yuvası hazırlığı</a:t>
            </a:r>
            <a:endParaRPr lang="tr-TR" sz="18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21903" y="30270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Genelde </a:t>
            </a:r>
            <a:r>
              <a:rPr lang="tr-TR" dirty="0" err="1" smtClean="0"/>
              <a:t>maksiller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r>
              <a:rPr lang="tr-TR" dirty="0" smtClean="0"/>
              <a:t> dişler </a:t>
            </a:r>
            <a:r>
              <a:rPr lang="tr-TR" dirty="0" err="1" smtClean="0"/>
              <a:t>fasiyal</a:t>
            </a:r>
            <a:r>
              <a:rPr lang="tr-TR" dirty="0" smtClean="0"/>
              <a:t> yönde, </a:t>
            </a:r>
          </a:p>
          <a:p>
            <a:r>
              <a:rPr lang="tr-TR" dirty="0" err="1" smtClean="0"/>
              <a:t>mandibular</a:t>
            </a:r>
            <a:r>
              <a:rPr lang="tr-TR" dirty="0" smtClean="0"/>
              <a:t> dişler ise </a:t>
            </a:r>
            <a:r>
              <a:rPr lang="tr-TR" dirty="0" err="1" smtClean="0"/>
              <a:t>lingual</a:t>
            </a:r>
            <a:r>
              <a:rPr lang="tr-TR" dirty="0" smtClean="0"/>
              <a:t> yönde devrilirler ve dişlerin kontur yüksekliğinde değişiklik oluşur.</a:t>
            </a:r>
          </a:p>
          <a:p>
            <a:r>
              <a:rPr lang="tr-TR" dirty="0" err="1" smtClean="0"/>
              <a:t>Preparasyonla</a:t>
            </a:r>
            <a:r>
              <a:rPr lang="tr-TR" dirty="0" smtClean="0"/>
              <a:t> kontur yüksekliği </a:t>
            </a:r>
          </a:p>
          <a:p>
            <a:r>
              <a:rPr lang="tr-TR" dirty="0" smtClean="0"/>
              <a:t>İstenilen seviyeye ve şekle getirilebilir. </a:t>
            </a:r>
            <a:endParaRPr lang="tr-TR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686" y="169590"/>
            <a:ext cx="3533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 Yuvarlatılmış Dikdörtgen"/>
          <p:cNvSpPr/>
          <p:nvPr/>
        </p:nvSpPr>
        <p:spPr>
          <a:xfrm>
            <a:off x="285720" y="5373216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023" y="3140968"/>
            <a:ext cx="34385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2492896"/>
            <a:ext cx="6264696" cy="25691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Destek dişlerin </a:t>
            </a:r>
            <a:r>
              <a:rPr lang="tr-TR" sz="1400" dirty="0" err="1" smtClean="0">
                <a:latin typeface="Century Gothic" pitchFamily="34" charset="0"/>
              </a:rPr>
              <a:t>lingual</a:t>
            </a:r>
            <a:r>
              <a:rPr lang="tr-TR" sz="14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err="1" smtClean="0">
                <a:latin typeface="Century Gothic" pitchFamily="34" charset="0"/>
              </a:rPr>
              <a:t>Anterior</a:t>
            </a:r>
            <a:r>
              <a:rPr lang="tr-TR" sz="14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C00000"/>
                </a:solidFill>
                <a:latin typeface="Century Gothic" pitchFamily="34" charset="0"/>
              </a:rPr>
              <a:t>Tutucu alanın oluşturulması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Tırnak yuvası hazırlığı</a:t>
            </a:r>
            <a:endParaRPr lang="tr-TR" sz="18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467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3600400" cy="229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 Yuvarlatılmış Dikdörtgen"/>
          <p:cNvSpPr/>
          <p:nvPr/>
        </p:nvSpPr>
        <p:spPr>
          <a:xfrm>
            <a:off x="231732" y="5105796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268" y="3010348"/>
            <a:ext cx="4064717" cy="237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07504" y="3233500"/>
            <a:ext cx="6264696" cy="25691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Destek dişlerin </a:t>
            </a:r>
            <a:r>
              <a:rPr lang="tr-TR" sz="1400" dirty="0" err="1" smtClean="0">
                <a:latin typeface="Century Gothic" pitchFamily="34" charset="0"/>
              </a:rPr>
              <a:t>lingual</a:t>
            </a:r>
            <a:r>
              <a:rPr lang="tr-TR" sz="14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err="1" smtClean="0">
                <a:latin typeface="Century Gothic" pitchFamily="34" charset="0"/>
              </a:rPr>
              <a:t>Anterior</a:t>
            </a:r>
            <a:r>
              <a:rPr lang="tr-TR" sz="14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Tutucu </a:t>
            </a:r>
            <a:r>
              <a:rPr lang="tr-TR" sz="1600" dirty="0" err="1" smtClean="0">
                <a:latin typeface="Century Gothic" pitchFamily="34" charset="0"/>
              </a:rPr>
              <a:t>andırkatların</a:t>
            </a:r>
            <a:r>
              <a:rPr lang="tr-TR" sz="16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C00000"/>
                </a:solidFill>
                <a:latin typeface="Century Gothic" pitchFamily="34" charset="0"/>
              </a:rPr>
              <a:t>Tırnak yuvası hazırlığı</a:t>
            </a:r>
          </a:p>
          <a:p>
            <a:pPr algn="just">
              <a:buNone/>
            </a:pPr>
            <a:endParaRPr lang="tr-TR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429000"/>
            <a:ext cx="2438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155" y="1405957"/>
            <a:ext cx="2152451" cy="165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3707904" y="5805264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OKLUZAL TIRNAK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0" name="5 Yuvarlatılmış Dikdörtgen"/>
          <p:cNvSpPr/>
          <p:nvPr/>
        </p:nvSpPr>
        <p:spPr>
          <a:xfrm>
            <a:off x="306951" y="307953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381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404664"/>
            <a:ext cx="4355976" cy="2569171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Destek dişlerin </a:t>
            </a:r>
            <a:r>
              <a:rPr lang="tr-TR" sz="1400" dirty="0" err="1" smtClean="0">
                <a:latin typeface="Century Gothic" pitchFamily="34" charset="0"/>
              </a:rPr>
              <a:t>lingual</a:t>
            </a:r>
            <a:r>
              <a:rPr lang="tr-TR" sz="14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err="1" smtClean="0">
                <a:latin typeface="Century Gothic" pitchFamily="34" charset="0"/>
              </a:rPr>
              <a:t>Anterior</a:t>
            </a:r>
            <a:r>
              <a:rPr lang="tr-TR" sz="14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Tutucu </a:t>
            </a:r>
            <a:r>
              <a:rPr lang="tr-TR" sz="1600" dirty="0" err="1" smtClean="0">
                <a:latin typeface="Century Gothic" pitchFamily="34" charset="0"/>
              </a:rPr>
              <a:t>andırkatların</a:t>
            </a:r>
            <a:r>
              <a:rPr lang="tr-TR" sz="16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C00000"/>
                </a:solidFill>
                <a:latin typeface="Century Gothic" pitchFamily="34" charset="0"/>
              </a:rPr>
              <a:t>Tırnak yuvası hazırlığı</a:t>
            </a:r>
            <a:endParaRPr lang="tr-TR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6632"/>
            <a:ext cx="4429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etin kutusu"/>
          <p:cNvSpPr txBox="1"/>
          <p:nvPr/>
        </p:nvSpPr>
        <p:spPr>
          <a:xfrm>
            <a:off x="1475656" y="2924944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OKLUZAL TIRNAK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7" name="5 Yuvarlatılmış Dikdörtgen"/>
          <p:cNvSpPr/>
          <p:nvPr/>
        </p:nvSpPr>
        <p:spPr>
          <a:xfrm>
            <a:off x="141705" y="4605540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216" y="3501008"/>
            <a:ext cx="4104456" cy="292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79512" y="171473"/>
            <a:ext cx="6264696" cy="25691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Destek dişlerin </a:t>
            </a:r>
            <a:r>
              <a:rPr lang="tr-TR" sz="1400" dirty="0" err="1" smtClean="0">
                <a:latin typeface="Century Gothic" pitchFamily="34" charset="0"/>
              </a:rPr>
              <a:t>lingual</a:t>
            </a:r>
            <a:r>
              <a:rPr lang="tr-TR" sz="14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err="1" smtClean="0">
                <a:latin typeface="Century Gothic" pitchFamily="34" charset="0"/>
              </a:rPr>
              <a:t>Anterior</a:t>
            </a:r>
            <a:r>
              <a:rPr lang="tr-TR" sz="14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Tutucu </a:t>
            </a:r>
            <a:r>
              <a:rPr lang="tr-TR" sz="1600" dirty="0" err="1" smtClean="0">
                <a:latin typeface="Century Gothic" pitchFamily="34" charset="0"/>
              </a:rPr>
              <a:t>andırkatların</a:t>
            </a:r>
            <a:r>
              <a:rPr lang="tr-TR" sz="16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C00000"/>
                </a:solidFill>
                <a:latin typeface="Century Gothic" pitchFamily="34" charset="0"/>
              </a:rPr>
              <a:t>Tırnak yuvası hazırlığı</a:t>
            </a:r>
            <a:endParaRPr lang="tr-TR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2669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972" y="2479429"/>
            <a:ext cx="3345236" cy="275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4283698" y="2110097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OKLUZAL TIRNAK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8" name="5 Yuvarlatılmış Dikdörtgen"/>
          <p:cNvSpPr/>
          <p:nvPr/>
        </p:nvSpPr>
        <p:spPr>
          <a:xfrm>
            <a:off x="315585" y="4894987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603" y="4305428"/>
            <a:ext cx="1728192" cy="18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tr-TR" dirty="0" smtClean="0"/>
          </a:p>
          <a:p>
            <a:pPr marL="109537" indent="0">
              <a:buNone/>
            </a:pPr>
            <a:endParaRPr lang="tr-TR" dirty="0"/>
          </a:p>
          <a:p>
            <a:pPr marL="109537" indent="0">
              <a:buNone/>
            </a:pPr>
            <a:r>
              <a:rPr lang="tr-TR" dirty="0" smtClean="0"/>
              <a:t>Ağız dokularını, protezi kabul edecek şekilde hazırlamak için yürütülen çalışmalar </a:t>
            </a:r>
          </a:p>
          <a:p>
            <a:pPr marL="109537" indent="0">
              <a:buNone/>
            </a:pPr>
            <a:r>
              <a:rPr lang="tr-TR" b="1" dirty="0" smtClean="0"/>
              <a:t>"ağız hazırlığı" </a:t>
            </a:r>
            <a:r>
              <a:rPr lang="tr-TR" dirty="0" smtClean="0"/>
              <a:t>olarak tanımlanır.</a:t>
            </a:r>
          </a:p>
          <a:p>
            <a:pPr marL="109537" indent="0" algn="r">
              <a:buNone/>
            </a:pPr>
            <a:r>
              <a:rPr lang="tr-TR" b="1" dirty="0" smtClean="0"/>
              <a:t>RENNER BOUCHER </a:t>
            </a:r>
            <a:endParaRPr lang="tr-TR" b="1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AĞIZ HAZIRLIĞININ TANIMI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2933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5496" y="1335245"/>
            <a:ext cx="6264696" cy="25691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Destek dişlerin </a:t>
            </a:r>
            <a:r>
              <a:rPr lang="tr-TR" sz="1400" dirty="0" err="1" smtClean="0">
                <a:latin typeface="Century Gothic" pitchFamily="34" charset="0"/>
              </a:rPr>
              <a:t>lingual</a:t>
            </a:r>
            <a:r>
              <a:rPr lang="tr-TR" sz="14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err="1" smtClean="0">
                <a:latin typeface="Century Gothic" pitchFamily="34" charset="0"/>
              </a:rPr>
              <a:t>Anterior</a:t>
            </a:r>
            <a:r>
              <a:rPr lang="tr-TR" sz="14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Tutucu </a:t>
            </a:r>
            <a:r>
              <a:rPr lang="tr-TR" sz="1600" dirty="0" err="1" smtClean="0">
                <a:latin typeface="Century Gothic" pitchFamily="34" charset="0"/>
              </a:rPr>
              <a:t>andırkatların</a:t>
            </a:r>
            <a:r>
              <a:rPr lang="tr-TR" sz="16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C00000"/>
                </a:solidFill>
                <a:latin typeface="Century Gothic" pitchFamily="34" charset="0"/>
              </a:rPr>
              <a:t>Tırnak yuvası hazırlığı</a:t>
            </a:r>
            <a:endParaRPr lang="tr-TR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092796" y="3581257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EMBRAZÜR   TIRNAK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68960"/>
            <a:ext cx="3095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77072"/>
            <a:ext cx="3528392" cy="212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858661"/>
            <a:ext cx="2376264" cy="199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Yuvarlatılmış Dikdörtgen"/>
          <p:cNvSpPr/>
          <p:nvPr/>
        </p:nvSpPr>
        <p:spPr>
          <a:xfrm>
            <a:off x="105506" y="227364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8640"/>
            <a:ext cx="3384376" cy="276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332656"/>
            <a:ext cx="5256584" cy="1705075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Serbest sonlu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>
                <a:latin typeface="Century Gothic" pitchFamily="34" charset="0"/>
              </a:rPr>
              <a:t>Destek dişlerin </a:t>
            </a:r>
            <a:r>
              <a:rPr lang="tr-TR" sz="1400" dirty="0" err="1" smtClean="0">
                <a:latin typeface="Century Gothic" pitchFamily="34" charset="0"/>
              </a:rPr>
              <a:t>lingual</a:t>
            </a:r>
            <a:r>
              <a:rPr lang="tr-TR" sz="1400" dirty="0" smtClean="0"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err="1" smtClean="0">
                <a:latin typeface="Century Gothic" pitchFamily="34" charset="0"/>
              </a:rPr>
              <a:t>Anterior</a:t>
            </a:r>
            <a:r>
              <a:rPr lang="tr-TR" sz="1400" dirty="0" smtClean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dirty="0" smtClean="0">
                <a:latin typeface="Century Gothic" pitchFamily="34" charset="0"/>
              </a:rPr>
              <a:t>Tutucu </a:t>
            </a:r>
            <a:r>
              <a:rPr lang="tr-TR" sz="1600" dirty="0" err="1" smtClean="0">
                <a:latin typeface="Century Gothic" pitchFamily="34" charset="0"/>
              </a:rPr>
              <a:t>andırkatların</a:t>
            </a:r>
            <a:r>
              <a:rPr lang="tr-TR" sz="1600" dirty="0" smtClean="0">
                <a:latin typeface="Century Gothic" pitchFamily="34" charset="0"/>
              </a:rPr>
              <a:t> arttırılması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C00000"/>
                </a:solidFill>
                <a:latin typeface="Century Gothic" pitchFamily="34" charset="0"/>
              </a:rPr>
              <a:t>Tırnak yuvası hazırlığı</a:t>
            </a:r>
            <a:endParaRPr lang="tr-TR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dirty="0" smtClean="0">
              <a:latin typeface="Century Gothic" pitchFamily="34" charset="0"/>
            </a:endParaRPr>
          </a:p>
          <a:p>
            <a:pPr algn="just">
              <a:buNone/>
            </a:pPr>
            <a:endParaRPr lang="tr-TR" dirty="0" smtClean="0">
              <a:latin typeface="Century Gothic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707904" y="155679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SİNGULUM TIRNAĞI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067944" cy="15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3674557" cy="219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60848"/>
            <a:ext cx="3744416" cy="21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Yuvarlatılmış Dikdörtgen"/>
          <p:cNvSpPr/>
          <p:nvPr/>
        </p:nvSpPr>
        <p:spPr>
          <a:xfrm>
            <a:off x="284580" y="4581128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Minede yapılan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955" y="332656"/>
            <a:ext cx="89470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entury Gothic" panose="020B0502020202020204" pitchFamily="34" charset="0"/>
              </a:rPr>
              <a:t>Çok yüzlü bir </a:t>
            </a:r>
            <a:r>
              <a:rPr lang="tr-TR" b="1" dirty="0">
                <a:solidFill>
                  <a:srgbClr val="FF0000"/>
                </a:solidFill>
                <a:latin typeface="Century Gothic" panose="020B0502020202020204" pitchFamily="34" charset="0"/>
              </a:rPr>
              <a:t>amalgam restorasyonda tırnak yuvası hazırlığı </a:t>
            </a:r>
            <a:r>
              <a:rPr lang="tr-TR" dirty="0">
                <a:solidFill>
                  <a:srgbClr val="000000"/>
                </a:solidFill>
                <a:latin typeface="Century Gothic" panose="020B0502020202020204" pitchFamily="34" charset="0"/>
              </a:rPr>
              <a:t>mine veya kron restorasyonundaki hazırlığa göre daha az tercih edilen bir durumdur. Amalgam alaşımı yükler karşısında deforme olur ve kırılarak restorasyonun başarısızlığı ile sonuçlanır. </a:t>
            </a:r>
            <a:endParaRPr lang="tr-TR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tr-TR" dirty="0" smtClean="0">
              <a:latin typeface="Century Gothic" panose="020B0502020202020204" pitchFamily="34" charset="0"/>
            </a:endParaRPr>
          </a:p>
          <a:p>
            <a:r>
              <a:rPr lang="tr-TR" b="1" dirty="0" smtClean="0">
                <a:latin typeface="Century Gothic" panose="020B0502020202020204" pitchFamily="34" charset="0"/>
              </a:rPr>
              <a:t>Amalgam </a:t>
            </a:r>
            <a:r>
              <a:rPr lang="tr-TR" b="1" dirty="0">
                <a:latin typeface="Century Gothic" panose="020B0502020202020204" pitchFamily="34" charset="0"/>
              </a:rPr>
              <a:t>restorasyonda tırnak yuvası hazırlığına karar verirken, </a:t>
            </a:r>
            <a:endParaRPr lang="tr-TR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geriye </a:t>
            </a:r>
            <a:r>
              <a:rPr lang="tr-TR" dirty="0">
                <a:latin typeface="Century Gothic" panose="020B0502020202020204" pitchFamily="34" charset="0"/>
              </a:rPr>
              <a:t>kalan diş dokusunun miktarı ve bölgesi,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amalgam </a:t>
            </a:r>
            <a:r>
              <a:rPr lang="tr-TR" dirty="0">
                <a:latin typeface="Century Gothic" panose="020B0502020202020204" pitchFamily="34" charset="0"/>
              </a:rPr>
              <a:t>restorasyonun derinliği ve sınırları,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amalgamın </a:t>
            </a:r>
            <a:r>
              <a:rPr lang="tr-TR" dirty="0">
                <a:latin typeface="Century Gothic" panose="020B0502020202020204" pitchFamily="34" charset="0"/>
              </a:rPr>
              <a:t>kırılmaya direnci </a:t>
            </a:r>
            <a:r>
              <a:rPr lang="tr-TR" dirty="0" smtClean="0">
                <a:latin typeface="Century Gothic" panose="020B0502020202020204" pitchFamily="34" charset="0"/>
              </a:rPr>
              <a:t>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planlanan </a:t>
            </a:r>
            <a:r>
              <a:rPr lang="tr-TR" dirty="0">
                <a:latin typeface="Century Gothic" panose="020B0502020202020204" pitchFamily="34" charset="0"/>
              </a:rPr>
              <a:t>tırnak yuvasının boyutu ve konumu değerlendirilir. </a:t>
            </a:r>
            <a:endParaRPr lang="tr-TR" dirty="0" smtClean="0">
              <a:latin typeface="Century Gothic" panose="020B0502020202020204" pitchFamily="34" charset="0"/>
            </a:endParaRPr>
          </a:p>
          <a:p>
            <a:endParaRPr lang="tr-TR" dirty="0" smtClean="0">
              <a:latin typeface="Century Gothic" panose="020B0502020202020204" pitchFamily="34" charset="0"/>
            </a:endParaRPr>
          </a:p>
          <a:p>
            <a:r>
              <a:rPr lang="tr-TR" dirty="0" smtClean="0">
                <a:latin typeface="Century Gothic" panose="020B0502020202020204" pitchFamily="34" charset="0"/>
              </a:rPr>
              <a:t>Mevcut </a:t>
            </a:r>
            <a:r>
              <a:rPr lang="tr-TR" dirty="0">
                <a:latin typeface="Century Gothic" panose="020B0502020202020204" pitchFamily="34" charset="0"/>
              </a:rPr>
              <a:t>bir amalgam dolguda bu faktörlerin değerlendirilmesi açısından kuşku duyulduğunda, restorasyon değiştirilerek yuva için uygun duruma getirilip; daha sonra yuva </a:t>
            </a:r>
            <a:r>
              <a:rPr lang="tr-TR" dirty="0" err="1">
                <a:latin typeface="Century Gothic" panose="020B0502020202020204" pitchFamily="34" charset="0"/>
              </a:rPr>
              <a:t>preparasyonu</a:t>
            </a:r>
            <a:r>
              <a:rPr lang="tr-TR" dirty="0">
                <a:latin typeface="Century Gothic" panose="020B0502020202020204" pitchFamily="34" charset="0"/>
              </a:rPr>
              <a:t> yapılmalıdır. </a:t>
            </a:r>
            <a:endParaRPr lang="tr-TR" dirty="0" smtClean="0">
              <a:latin typeface="Century Gothic" panose="020B0502020202020204" pitchFamily="34" charset="0"/>
            </a:endParaRPr>
          </a:p>
          <a:p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Büyük boyuttaki amalgam restorasyonlarda hazırlanan tırnak yuvası genellikle başarısızlıkla sonuçlanır. </a:t>
            </a:r>
            <a:endParaRPr lang="tr-TR" dirty="0" smtClean="0">
              <a:latin typeface="Century Gothic" panose="020B0502020202020204" pitchFamily="34" charset="0"/>
            </a:endParaRPr>
          </a:p>
          <a:p>
            <a:r>
              <a:rPr lang="tr-TR" dirty="0" smtClean="0">
                <a:latin typeface="Century Gothic" panose="020B0502020202020204" pitchFamily="34" charset="0"/>
              </a:rPr>
              <a:t>Bu </a:t>
            </a:r>
            <a:r>
              <a:rPr lang="tr-TR" dirty="0">
                <a:latin typeface="Century Gothic" panose="020B0502020202020204" pitchFamily="34" charset="0"/>
              </a:rPr>
              <a:t>nedenle </a:t>
            </a:r>
            <a:r>
              <a:rPr lang="tr-TR" b="1" dirty="0">
                <a:latin typeface="Century Gothic" panose="020B0502020202020204" pitchFamily="34" charset="0"/>
              </a:rPr>
              <a:t>daha küçük hacimli olan dolgularda ve bir kısmı mine üzerinde şekillendirilen tırnak yuvaları daha başarılı sonuç verir</a:t>
            </a:r>
            <a:r>
              <a:rPr lang="tr-TR" dirty="0">
                <a:latin typeface="Century Gothic" panose="020B0502020202020204" pitchFamily="34" charset="0"/>
              </a:rPr>
              <a:t>; yuvanın tamamının amalgam üzerinde hazırlanmamasına dikkat edilir.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algn="r"/>
            <a:r>
              <a:rPr lang="tr-TR" dirty="0">
                <a:latin typeface="Century Gothic" panose="020B0502020202020204" pitchFamily="34" charset="0"/>
              </a:rPr>
              <a:t> </a:t>
            </a:r>
            <a:r>
              <a:rPr lang="tr-TR" dirty="0" smtClean="0">
                <a:latin typeface="Century Gothic" panose="020B0502020202020204" pitchFamily="34" charset="0"/>
              </a:rPr>
              <a:t>                 </a:t>
            </a:r>
            <a:r>
              <a:rPr lang="tr-TR" b="1" dirty="0" smtClean="0">
                <a:latin typeface="Century Gothic" panose="020B0502020202020204" pitchFamily="34" charset="0"/>
              </a:rPr>
              <a:t>İşlem </a:t>
            </a:r>
            <a:r>
              <a:rPr lang="tr-TR" b="1" dirty="0">
                <a:latin typeface="Century Gothic" panose="020B0502020202020204" pitchFamily="34" charset="0"/>
              </a:rPr>
              <a:t>minede yapılana benzer. </a:t>
            </a:r>
          </a:p>
        </p:txBody>
      </p:sp>
    </p:spTree>
    <p:extLst>
      <p:ext uri="{BB962C8B-B14F-4D97-AF65-F5344CB8AC3E}">
        <p14:creationId xmlns:p14="http://schemas.microsoft.com/office/powerpoint/2010/main" val="37967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2708920"/>
            <a:ext cx="5114925" cy="3514725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T</a:t>
            </a:r>
            <a:r>
              <a:rPr lang="tr-TR" dirty="0" smtClean="0"/>
              <a:t>ırnak yuvaları, planlama esnasında, teşhis modelindeki destek dişler üzerinde kırmızı kalemle işaretlenir.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09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/>
          <a:lstStyle/>
          <a:p>
            <a:pPr algn="just"/>
            <a:r>
              <a:rPr lang="tr-TR" dirty="0" smtClean="0">
                <a:latin typeface="Century Gothic" pitchFamily="34" charset="0"/>
              </a:rPr>
              <a:t>Konvansiyonel </a:t>
            </a:r>
            <a:r>
              <a:rPr lang="tr-TR" dirty="0" err="1" smtClean="0">
                <a:latin typeface="Century Gothic" pitchFamily="34" charset="0"/>
              </a:rPr>
              <a:t>inley</a:t>
            </a:r>
            <a:r>
              <a:rPr lang="tr-TR" dirty="0" smtClean="0">
                <a:latin typeface="Century Gothic" pitchFamily="34" charset="0"/>
              </a:rPr>
              <a:t> </a:t>
            </a:r>
            <a:r>
              <a:rPr lang="tr-TR" dirty="0" err="1" smtClean="0">
                <a:latin typeface="Century Gothic" pitchFamily="34" charset="0"/>
              </a:rPr>
              <a:t>preparasyonu</a:t>
            </a:r>
            <a:r>
              <a:rPr lang="tr-TR" dirty="0" smtClean="0">
                <a:latin typeface="Century Gothic" pitchFamily="34" charset="0"/>
              </a:rPr>
              <a:t> hareketli bölümlü protezin </a:t>
            </a:r>
            <a:r>
              <a:rPr lang="tr-TR" b="1" dirty="0" smtClean="0">
                <a:latin typeface="Century Gothic" pitchFamily="34" charset="0"/>
              </a:rPr>
              <a:t>minör bağlayıcısı ile temasta olmayan </a:t>
            </a:r>
            <a:r>
              <a:rPr lang="tr-TR" b="1" dirty="0" err="1" smtClean="0">
                <a:latin typeface="Century Gothic" pitchFamily="34" charset="0"/>
              </a:rPr>
              <a:t>proksimal</a:t>
            </a:r>
            <a:r>
              <a:rPr lang="tr-TR" b="1" dirty="0" smtClean="0">
                <a:latin typeface="Century Gothic" pitchFamily="34" charset="0"/>
              </a:rPr>
              <a:t> diş yüzeyi üzerine </a:t>
            </a:r>
            <a:r>
              <a:rPr lang="tr-TR" dirty="0" smtClean="0">
                <a:latin typeface="Century Gothic" pitchFamily="34" charset="0"/>
              </a:rPr>
              <a:t>hazırlanabilir.</a:t>
            </a:r>
          </a:p>
          <a:p>
            <a:pPr algn="just"/>
            <a:r>
              <a:rPr lang="tr-TR" dirty="0" smtClean="0">
                <a:latin typeface="Century Gothic" pitchFamily="34" charset="0"/>
              </a:rPr>
              <a:t>Normal </a:t>
            </a:r>
            <a:r>
              <a:rPr lang="tr-TR" dirty="0" err="1" smtClean="0">
                <a:latin typeface="Century Gothic" pitchFamily="34" charset="0"/>
              </a:rPr>
              <a:t>inleylerden</a:t>
            </a:r>
            <a:r>
              <a:rPr lang="tr-TR" dirty="0" smtClean="0">
                <a:latin typeface="Century Gothic" pitchFamily="34" charset="0"/>
              </a:rPr>
              <a:t> farklı olarak </a:t>
            </a:r>
            <a:r>
              <a:rPr lang="tr-TR" b="1" dirty="0" err="1" smtClean="0">
                <a:latin typeface="Century Gothic" pitchFamily="34" charset="0"/>
              </a:rPr>
              <a:t>proksimal</a:t>
            </a:r>
            <a:r>
              <a:rPr lang="tr-TR" b="1" dirty="0" smtClean="0">
                <a:latin typeface="Century Gothic" pitchFamily="34" charset="0"/>
              </a:rPr>
              <a:t> yüzeyleri ve </a:t>
            </a:r>
            <a:r>
              <a:rPr lang="tr-TR" b="1" dirty="0" err="1" smtClean="0">
                <a:latin typeface="Century Gothic" pitchFamily="34" charset="0"/>
              </a:rPr>
              <a:t>okluzal</a:t>
            </a:r>
            <a:r>
              <a:rPr lang="tr-TR" b="1" dirty="0" smtClean="0">
                <a:latin typeface="Century Gothic" pitchFamily="34" charset="0"/>
              </a:rPr>
              <a:t> kısımları geniş tutulur.</a:t>
            </a:r>
          </a:p>
          <a:p>
            <a:pPr algn="just"/>
            <a:r>
              <a:rPr lang="tr-TR" dirty="0" smtClean="0">
                <a:latin typeface="Century Gothic" pitchFamily="34" charset="0"/>
              </a:rPr>
              <a:t>Okluzal tırnağı alabilecek şekilde </a:t>
            </a:r>
            <a:r>
              <a:rPr lang="tr-TR" b="1" dirty="0" smtClean="0">
                <a:latin typeface="Century Gothic" pitchFamily="34" charset="0"/>
              </a:rPr>
              <a:t>derin</a:t>
            </a:r>
            <a:r>
              <a:rPr lang="tr-TR" dirty="0" smtClean="0">
                <a:latin typeface="Century Gothic" pitchFamily="34" charset="0"/>
              </a:rPr>
              <a:t> hazırlanmalıdır.</a:t>
            </a:r>
            <a:endParaRPr lang="tr-TR" dirty="0">
              <a:latin typeface="Century Gothic" pitchFamily="34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Destek Dişler Üzerinde Protetik Hazırlıklar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214298" y="1260803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Üzerlerine </a:t>
            </a:r>
            <a:r>
              <a:rPr lang="tr-T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inley</a:t>
            </a:r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tr-T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onley</a:t>
            </a:r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veya </a:t>
            </a:r>
            <a:r>
              <a:rPr lang="tr-T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pinley</a:t>
            </a:r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yapılacak destek dişler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72129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entury Gothic" pitchFamily="34" charset="0"/>
              </a:rPr>
              <a:t>Yetersiz/uygun olmayan </a:t>
            </a:r>
            <a:r>
              <a:rPr lang="tr-TR" sz="2400" dirty="0" err="1" smtClean="0">
                <a:latin typeface="Century Gothic" pitchFamily="34" charset="0"/>
              </a:rPr>
              <a:t>undercut</a:t>
            </a:r>
            <a:endParaRPr lang="tr-TR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entury Gothic" pitchFamily="34" charset="0"/>
              </a:rPr>
              <a:t>Destek dişte aşırı çürük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entury Gothic" pitchFamily="34" charset="0"/>
              </a:rPr>
              <a:t>Çeşitli hatalı restorasyonlar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Century Gothic" pitchFamily="34" charset="0"/>
              </a:rPr>
              <a:t>Periodontal</a:t>
            </a:r>
            <a:r>
              <a:rPr lang="tr-TR" sz="2400" dirty="0" smtClean="0">
                <a:latin typeface="Century Gothic" pitchFamily="34" charset="0"/>
              </a:rPr>
              <a:t> lezyonları olan dişleri </a:t>
            </a:r>
            <a:r>
              <a:rPr lang="tr-TR" sz="2400" dirty="0" err="1" smtClean="0">
                <a:latin typeface="Century Gothic" pitchFamily="34" charset="0"/>
              </a:rPr>
              <a:t>splintlemek</a:t>
            </a:r>
            <a:endParaRPr lang="tr-TR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entury Gothic" pitchFamily="34" charset="0"/>
              </a:rPr>
              <a:t>Aşırı </a:t>
            </a:r>
            <a:r>
              <a:rPr lang="tr-TR" sz="2400" dirty="0" err="1" smtClean="0">
                <a:latin typeface="Century Gothic" pitchFamily="34" charset="0"/>
              </a:rPr>
              <a:t>abraze</a:t>
            </a:r>
            <a:r>
              <a:rPr lang="tr-TR" sz="2400" dirty="0" smtClean="0">
                <a:latin typeface="Century Gothic" pitchFamily="34" charset="0"/>
              </a:rPr>
              <a:t> dişte tırnak yuvası </a:t>
            </a:r>
            <a:r>
              <a:rPr lang="tr-TR" sz="2400" dirty="0" err="1" smtClean="0">
                <a:latin typeface="Century Gothic" pitchFamily="34" charset="0"/>
              </a:rPr>
              <a:t>prepare</a:t>
            </a:r>
            <a:r>
              <a:rPr lang="tr-TR" sz="2400" dirty="0" smtClean="0">
                <a:latin typeface="Century Gothic" pitchFamily="34" charset="0"/>
              </a:rPr>
              <a:t> etmek</a:t>
            </a:r>
          </a:p>
          <a:p>
            <a:pPr marL="393192" lvl="1" indent="0">
              <a:lnSpc>
                <a:spcPct val="150000"/>
              </a:lnSpc>
              <a:buNone/>
            </a:pPr>
            <a:r>
              <a:rPr lang="tr-TR" sz="2000" b="1" dirty="0">
                <a:latin typeface="Century Gothic" pitchFamily="34" charset="0"/>
              </a:rPr>
              <a:t>a</a:t>
            </a:r>
            <a:r>
              <a:rPr lang="tr-TR" sz="2000" b="1" dirty="0" smtClean="0">
                <a:latin typeface="Century Gothic" pitchFamily="34" charset="0"/>
              </a:rPr>
              <a:t>macıyla HBP desteği olan dişte kron restorasyonu gerekebilir.</a:t>
            </a:r>
            <a:endParaRPr lang="tr-TR" sz="2000" b="1" dirty="0">
              <a:latin typeface="Century Gothic" pitchFamily="34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Destek Dişler Üzerinde Protetik Hazırlıklar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0" y="1214422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Tam Kron Gerektiren Destek Dişler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20671" y="2492896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tr-TR" sz="2400" b="1" dirty="0">
                <a:latin typeface="Century Gothic" pitchFamily="34" charset="0"/>
              </a:rPr>
              <a:t>Rehber düzlemlerin hazırlanması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>
                <a:latin typeface="Century Gothic" pitchFamily="34" charset="0"/>
              </a:rPr>
              <a:t>Diş destekli boşluklara komşu destek dişlerde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>
                <a:latin typeface="Century Gothic" pitchFamily="34" charset="0"/>
              </a:rPr>
              <a:t>Serbest sonlu boşluklara komşu destek dişlerde,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>
                <a:solidFill>
                  <a:srgbClr val="00B0F0"/>
                </a:solidFill>
                <a:latin typeface="Century Gothic" pitchFamily="34" charset="0"/>
              </a:rPr>
              <a:t>Destek dişlerin </a:t>
            </a:r>
            <a:r>
              <a:rPr lang="tr-TR" sz="2000" dirty="0" err="1">
                <a:solidFill>
                  <a:srgbClr val="00B0F0"/>
                </a:solidFill>
                <a:latin typeface="Century Gothic" pitchFamily="34" charset="0"/>
              </a:rPr>
              <a:t>lingual</a:t>
            </a:r>
            <a:r>
              <a:rPr lang="tr-TR" sz="2000" dirty="0">
                <a:solidFill>
                  <a:srgbClr val="00B0F0"/>
                </a:solidFill>
                <a:latin typeface="Century Gothic" pitchFamily="34" charset="0"/>
              </a:rPr>
              <a:t> yüzeylerinde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dirty="0" err="1">
                <a:latin typeface="Century Gothic" pitchFamily="34" charset="0"/>
              </a:rPr>
              <a:t>Anterior</a:t>
            </a:r>
            <a:r>
              <a:rPr lang="tr-TR" sz="2000" dirty="0">
                <a:latin typeface="Century Gothic" pitchFamily="34" charset="0"/>
              </a:rPr>
              <a:t> destek dişlerde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>
                <a:latin typeface="Century Gothic" pitchFamily="34" charset="0"/>
              </a:rPr>
              <a:t>Kontur yüksekliğinin değiştirilmesi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>
                <a:latin typeface="Century Gothic" pitchFamily="34" charset="0"/>
              </a:rPr>
              <a:t>Tutucu alanların (</a:t>
            </a:r>
            <a:r>
              <a:rPr lang="tr-TR" sz="2400" b="1" dirty="0" err="1">
                <a:latin typeface="Century Gothic" pitchFamily="34" charset="0"/>
              </a:rPr>
              <a:t>andırkat</a:t>
            </a:r>
            <a:r>
              <a:rPr lang="tr-TR" sz="2400" b="1" dirty="0">
                <a:latin typeface="Century Gothic" pitchFamily="34" charset="0"/>
              </a:rPr>
              <a:t>) oluşturulması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>
                <a:latin typeface="Century Gothic" pitchFamily="34" charset="0"/>
              </a:rPr>
              <a:t>Tırnak yuvası </a:t>
            </a:r>
            <a:r>
              <a:rPr lang="tr-TR" sz="2400" b="1" dirty="0" smtClean="0">
                <a:latin typeface="Century Gothic" pitchFamily="34" charset="0"/>
              </a:rPr>
              <a:t>hazırlığı</a:t>
            </a: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00B0F0"/>
                </a:solidFill>
                <a:latin typeface="Century Gothic" pitchFamily="34" charset="0"/>
              </a:rPr>
              <a:t>Stabilizasyon veya destek kollarının hazırlığı</a:t>
            </a:r>
            <a:endParaRPr lang="tr-TR" sz="24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" name="5 Yuvarlatılmış Dikdörtgen"/>
          <p:cNvSpPr/>
          <p:nvPr/>
        </p:nvSpPr>
        <p:spPr>
          <a:xfrm>
            <a:off x="0" y="1214422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Tam Kron Gerektiren Destek Dişler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tr-T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</a:rPr>
              <a:t>Destek Dişler Üzerinde Protetik Hazırlıklar</a:t>
            </a:r>
          </a:p>
        </p:txBody>
      </p:sp>
    </p:spTree>
    <p:extLst>
      <p:ext uri="{BB962C8B-B14F-4D97-AF65-F5344CB8AC3E}">
        <p14:creationId xmlns:p14="http://schemas.microsoft.com/office/powerpoint/2010/main" val="2806700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07504" y="2099828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Kron üzerinde </a:t>
            </a:r>
            <a:br>
              <a:rPr lang="tr-TR" sz="2800" dirty="0" smtClean="0"/>
            </a:br>
            <a:r>
              <a:rPr lang="tr-TR" sz="2800" dirty="0" err="1" smtClean="0"/>
              <a:t>singulum</a:t>
            </a:r>
            <a:r>
              <a:rPr lang="tr-TR" sz="2800" dirty="0" smtClean="0"/>
              <a:t> tırnak yuvası</a:t>
            </a:r>
            <a:endParaRPr lang="tr-TR" sz="2800" dirty="0"/>
          </a:p>
        </p:txBody>
      </p:sp>
      <p:pic>
        <p:nvPicPr>
          <p:cNvPr id="4" name="Picture 4" descr="C:\Users\Ayben Şentürk\Desktop\scan\1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42" y="3645024"/>
            <a:ext cx="2926080" cy="2080260"/>
          </a:xfrm>
          <a:prstGeom prst="rect">
            <a:avLst/>
          </a:prstGeom>
          <a:noFill/>
        </p:spPr>
      </p:pic>
      <p:pic>
        <p:nvPicPr>
          <p:cNvPr id="5" name="4 Resim" descr="IMG_36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185532"/>
            <a:ext cx="3059832" cy="20398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5 Resim" descr="IMG_3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29140"/>
            <a:ext cx="3491880" cy="2327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7" name="6 Düz Ok Bağlayıcısı"/>
          <p:cNvCxnSpPr/>
          <p:nvPr/>
        </p:nvCxnSpPr>
        <p:spPr>
          <a:xfrm flipH="1">
            <a:off x="1043608" y="3349020"/>
            <a:ext cx="720080" cy="108012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 Yuvarlatılmış Dikdörtgen"/>
          <p:cNvSpPr/>
          <p:nvPr/>
        </p:nvSpPr>
        <p:spPr>
          <a:xfrm>
            <a:off x="222874" y="339337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Tam Kron Gerektiren Destek Dişlerde Protetik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ben Şentürk\Desktop\scan\kesimde tırak yvas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92190"/>
            <a:ext cx="3561499" cy="225408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99592" y="5073431"/>
            <a:ext cx="447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Tırnak yuvasının form ve derinliğinin </a:t>
            </a:r>
          </a:p>
          <a:p>
            <a:pPr algn="just"/>
            <a:r>
              <a:rPr lang="tr-TR" b="1" dirty="0" smtClean="0">
                <a:latin typeface="Arial" pitchFamily="34" charset="0"/>
                <a:cs typeface="Arial" pitchFamily="34" charset="0"/>
              </a:rPr>
              <a:t>diş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preparasyonuna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yansıtılması</a:t>
            </a:r>
          </a:p>
        </p:txBody>
      </p:sp>
      <p:sp>
        <p:nvSpPr>
          <p:cNvPr id="6" name="5 Yuvarlatılmış Dikdörtgen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Tam Kron Gerektiren Destek </a:t>
            </a: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Dişlerde </a:t>
            </a: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Protetik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4" descr="C:\Users\Ayben Şentürk\Desktop\scan 2\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04656"/>
            <a:ext cx="3071834" cy="2097582"/>
          </a:xfrm>
          <a:prstGeom prst="rect">
            <a:avLst/>
          </a:prstGeom>
          <a:noFill/>
        </p:spPr>
      </p:pic>
      <p:sp>
        <p:nvSpPr>
          <p:cNvPr id="8" name="13 Metin kutusu"/>
          <p:cNvSpPr txBox="1"/>
          <p:nvPr/>
        </p:nvSpPr>
        <p:spPr>
          <a:xfrm>
            <a:off x="4860032" y="3819234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Kron modelajında </a:t>
            </a:r>
          </a:p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okluzal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tırnak yuvasının hazırlanması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6579674" y="2132856"/>
            <a:ext cx="928694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8 Düz Ok Bağlayıcısı"/>
          <p:cNvCxnSpPr/>
          <p:nvPr/>
        </p:nvCxnSpPr>
        <p:spPr>
          <a:xfrm>
            <a:off x="1907704" y="3068960"/>
            <a:ext cx="65440" cy="750274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89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28572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Destek Dişler Üzerinde Protetik Hazırlıklar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0" y="1214422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Tam Kron Gerektiren Destek Dişler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Picture 5" descr="7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564904"/>
            <a:ext cx="2376264" cy="2430801"/>
          </a:xfrm>
          <a:prstGeom prst="rect">
            <a:avLst/>
          </a:prstGeom>
          <a:noFill/>
        </p:spPr>
      </p:pic>
      <p:pic>
        <p:nvPicPr>
          <p:cNvPr id="9" name="Picture 9" descr="7-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4365103"/>
            <a:ext cx="2329557" cy="2260721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3275856" y="2996952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Kronlar üzerinde </a:t>
            </a:r>
            <a:r>
              <a:rPr lang="tr-TR" sz="2000" b="1" dirty="0" smtClean="0"/>
              <a:t>ekvator hattı </a:t>
            </a:r>
            <a:r>
              <a:rPr lang="tr-TR" sz="2000" dirty="0" smtClean="0"/>
              <a:t>ve </a:t>
            </a:r>
            <a:r>
              <a:rPr lang="tr-TR" sz="2000" b="1" dirty="0" smtClean="0"/>
              <a:t>gereken </a:t>
            </a:r>
            <a:r>
              <a:rPr lang="tr-TR" sz="2000" b="1" dirty="0" err="1" smtClean="0"/>
              <a:t>undercut</a:t>
            </a:r>
            <a:r>
              <a:rPr lang="tr-TR" sz="2000" b="1" dirty="0" smtClean="0"/>
              <a:t> miktarı </a:t>
            </a:r>
            <a:r>
              <a:rPr lang="tr-TR" sz="2000" dirty="0" smtClean="0"/>
              <a:t>şekillendirilir.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İçerik Yer Tutucusu"/>
          <p:cNvSpPr>
            <a:spLocks noGrp="1"/>
          </p:cNvSpPr>
          <p:nvPr>
            <p:ph idx="1"/>
          </p:nvPr>
        </p:nvSpPr>
        <p:spPr>
          <a:xfrm>
            <a:off x="285750" y="150018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dirty="0" smtClean="0">
                <a:latin typeface="Century Gothic" panose="020B0502020202020204" pitchFamily="34" charset="0"/>
              </a:rPr>
              <a:t>Hareketli bölümlü protezin mevcut doğal dişler ve destek dokular üzerinde uzun bir süre ve sağlıklı şekilde desteklenebilmesi, </a:t>
            </a:r>
          </a:p>
          <a:p>
            <a:pPr>
              <a:lnSpc>
                <a:spcPct val="150000"/>
              </a:lnSpc>
            </a:pPr>
            <a:r>
              <a:rPr lang="tr-TR" altLang="tr-TR" dirty="0" smtClean="0">
                <a:latin typeface="Century Gothic" panose="020B0502020202020204" pitchFamily="34" charset="0"/>
              </a:rPr>
              <a:t>protezin giriş yoluna engel olan problemlerin giderilebilmesi ve </a:t>
            </a:r>
          </a:p>
          <a:p>
            <a:pPr>
              <a:lnSpc>
                <a:spcPct val="150000"/>
              </a:lnSpc>
            </a:pPr>
            <a:r>
              <a:rPr lang="tr-TR" altLang="tr-TR" dirty="0" smtClean="0">
                <a:latin typeface="Century Gothic" panose="020B0502020202020204" pitchFamily="34" charset="0"/>
              </a:rPr>
              <a:t>rahat kullanılabilmesi amacıyla yapılan düzenlemeler </a:t>
            </a:r>
            <a:r>
              <a:rPr lang="tr-TR" altLang="tr-TR" b="1" i="1" dirty="0" smtClean="0">
                <a:latin typeface="Century Gothic" panose="020B0502020202020204" pitchFamily="34" charset="0"/>
              </a:rPr>
              <a:t>ağız hazırlığı </a:t>
            </a:r>
            <a:r>
              <a:rPr lang="tr-TR" altLang="tr-TR" dirty="0" smtClean="0">
                <a:latin typeface="Century Gothic" panose="020B0502020202020204" pitchFamily="34" charset="0"/>
              </a:rPr>
              <a:t>olarak adlandırılır.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AĞIZ HAZIRLIĞININ TANIMI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81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543800" cy="1431925"/>
          </a:xfrm>
          <a:noFill/>
        </p:spPr>
        <p:txBody>
          <a:bodyPr/>
          <a:lstStyle/>
          <a:p>
            <a:pPr algn="ctr" eaLnBrk="1" hangingPunct="1"/>
            <a:r>
              <a:rPr lang="tr-TR" sz="2800" smtClean="0">
                <a:solidFill>
                  <a:schemeClr val="tx1"/>
                </a:solidFill>
                <a:effectLst/>
              </a:rPr>
              <a:t>Tutucu bölgeler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348880"/>
            <a:ext cx="5040313" cy="3789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1600" smtClean="0"/>
              <a:t>		</a:t>
            </a:r>
            <a:r>
              <a:rPr lang="tr-TR" sz="2000" smtClean="0">
                <a:solidFill>
                  <a:srgbClr val="FF0000"/>
                </a:solidFill>
              </a:rPr>
              <a:t>“</a:t>
            </a:r>
            <a:r>
              <a:rPr lang="tr-TR" sz="2000" i="1" smtClean="0">
                <a:solidFill>
                  <a:srgbClr val="FF0000"/>
                </a:solidFill>
              </a:rPr>
              <a:t>Kontur yüksekliği</a:t>
            </a:r>
            <a:r>
              <a:rPr lang="tr-TR" sz="2000" smtClean="0">
                <a:solidFill>
                  <a:srgbClr val="FF0000"/>
                </a:solidFill>
              </a:rPr>
              <a:t>”  </a:t>
            </a:r>
            <a:r>
              <a:rPr lang="tr-TR" sz="2000" smtClean="0"/>
              <a:t>bir dişin belirli bir yatay düzlemde en geniş çevre ölçümüdür. </a:t>
            </a:r>
            <a:r>
              <a:rPr lang="tr-TR" sz="2000" i="1" smtClean="0"/>
              <a:t>“Ekvator hattı”</a:t>
            </a:r>
            <a:r>
              <a:rPr lang="tr-TR" sz="2000" smtClean="0"/>
              <a:t> ise kontur yüksekliğinin destek diş üzerindeki çizimidir.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smtClean="0"/>
              <a:t>		</a:t>
            </a:r>
            <a:r>
              <a:rPr lang="tr-TR" sz="2000" smtClean="0">
                <a:solidFill>
                  <a:srgbClr val="FF0000"/>
                </a:solidFill>
              </a:rPr>
              <a:t>“Ekvator hattı” </a:t>
            </a:r>
            <a:r>
              <a:rPr lang="tr-TR" sz="2000" smtClean="0"/>
              <a:t>dişi </a:t>
            </a:r>
            <a:r>
              <a:rPr lang="tr-TR" sz="2000" smtClean="0">
                <a:solidFill>
                  <a:srgbClr val="0070C0"/>
                </a:solidFill>
              </a:rPr>
              <a:t>andırkat alanı </a:t>
            </a:r>
            <a:r>
              <a:rPr lang="tr-TR" sz="2000" smtClean="0"/>
              <a:t>(çizginin altında kalan bölüm) ve </a:t>
            </a:r>
            <a:r>
              <a:rPr lang="tr-TR" sz="2000" smtClean="0">
                <a:solidFill>
                  <a:srgbClr val="0070C0"/>
                </a:solidFill>
              </a:rPr>
              <a:t>andırkatsız alan </a:t>
            </a:r>
            <a:r>
              <a:rPr lang="tr-TR" sz="2000" smtClean="0"/>
              <a:t>(çizginin üzerinde kalan bölüm) olmak üzere ikiye ayırır. Ekvator hattının önemi, protez planlaması yapılırken, bu hattın üzerinde protezin rijit kısımları, altında ise sadece esnek kısımlarının yer alması gereğidir.</a:t>
            </a:r>
          </a:p>
        </p:txBody>
      </p:sp>
      <p:pic>
        <p:nvPicPr>
          <p:cNvPr id="25604" name="Picture 7" descr="7-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2780928"/>
            <a:ext cx="3419475" cy="2447925"/>
          </a:xfrm>
          <a:noFill/>
        </p:spPr>
      </p:pic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971550" y="1412776"/>
            <a:ext cx="81724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Kroşeleme için uygun olan destek dişlerin bukkal ve lingual yüzeylerinde, ekvator hatlarının altında kalan tutucu bölgeler de giriş yolunun belirlenmesinde rol oynar.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smtClean="0"/>
              <a:t>	</a:t>
            </a:r>
            <a:r>
              <a:rPr lang="tr-TR" sz="2000" smtClean="0"/>
              <a:t>Giriş yolunun belirlenmesi aşamasında, terminal destek dişler üzerinde benzer miktarda andırkat alanı elde edilmesine çalışılır.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smtClean="0"/>
              <a:t>	 Andırkatın tüm giriş yollarıyla ilişkili olarak tutuculuk sergilemesi gerekir ve böylece modelin “lateral eğimi” belirlenmiş olur.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000" smtClean="0"/>
          </a:p>
        </p:txBody>
      </p:sp>
      <p:pic>
        <p:nvPicPr>
          <p:cNvPr id="26628" name="Picture 8" descr="7-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5292725" y="2357438"/>
            <a:ext cx="3492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tr-TR" b="1"/>
              <a:t>Giriş yolunun belirlenmesi aşamasında, terminal destek dişler üzerinde diş arkının her iki tarafında benzer miktarda andırkat alanı elde edilmesine çalışılır. 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5364088" y="4437112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tr-TR" b="1"/>
              <a:t>Analizör bıçağı ile destek diş üzerindeki tutucu bölgenin (bukko- lingual andırkatın) belirlenmesi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Ayben Şentürk\Desktop\scan 2\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625" y="3284984"/>
            <a:ext cx="3214710" cy="2177285"/>
          </a:xfrm>
          <a:prstGeom prst="rect">
            <a:avLst/>
          </a:prstGeom>
          <a:noFill/>
        </p:spPr>
      </p:pic>
      <p:pic>
        <p:nvPicPr>
          <p:cNvPr id="45061" name="Picture 5" descr="C:\Users\Ayben Şentürk\Desktop\scan 2\2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3071834" cy="2108527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970460" y="4734107"/>
            <a:ext cx="437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Mum modelajda çizici uç ile konturların işaretlenmesi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H="1" flipV="1">
            <a:off x="2363501" y="3547159"/>
            <a:ext cx="506790" cy="243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5502610" y="558924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Uygun konturun verilmesi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Yuvarlatılmış Dikdörtgen"/>
          <p:cNvSpPr/>
          <p:nvPr/>
        </p:nvSpPr>
        <p:spPr>
          <a:xfrm>
            <a:off x="179512" y="375294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Tam Kron Gerektiren Destek Dişlerde Protetik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yben Şentürk\Desktop\scan\1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2203450" cy="3324225"/>
          </a:xfrm>
          <a:prstGeom prst="rect">
            <a:avLst/>
          </a:prstGeom>
          <a:noFill/>
        </p:spPr>
      </p:pic>
      <p:pic>
        <p:nvPicPr>
          <p:cNvPr id="46083" name="Picture 3" descr="C:\Users\Ayben Şentürk\Desktop\scan\1 005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3296637" cy="2540002"/>
          </a:xfrm>
          <a:prstGeom prst="rect">
            <a:avLst/>
          </a:prstGeom>
          <a:noFill/>
        </p:spPr>
      </p:pic>
      <p:pic>
        <p:nvPicPr>
          <p:cNvPr id="46084" name="Picture 4" descr="C:\Users\Ayben Şentürk\Desktop\scan\1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587" y="837612"/>
            <a:ext cx="3357586" cy="2285008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57158" y="4572008"/>
            <a:ext cx="3856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latin typeface="Arial" pitchFamily="34" charset="0"/>
                <a:cs typeface="Arial" pitchFamily="34" charset="0"/>
              </a:rPr>
              <a:t>Simantasyondan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önce kron tekrar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parolometrede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incelenerek rehber düzlemin giriş yoluna paralelliği değerlendirilir.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857620" y="6072206"/>
            <a:ext cx="439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Metal bitirme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frezi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ile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proksimal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rehber düzlemin son uyumlaması yapılır.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540935" y="3108973"/>
            <a:ext cx="525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Çizici uç ile kronun ekvator hattı kontrol edilir.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5 Yuvarlatılmış Dikdörtgen"/>
          <p:cNvSpPr/>
          <p:nvPr/>
        </p:nvSpPr>
        <p:spPr>
          <a:xfrm>
            <a:off x="71422" y="200173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Tam Kron Gerektiren Destek Dişlerde Protetik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4761075"/>
            <a:ext cx="8229600" cy="11430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Stabilizasyon kolları için hazırlık</a:t>
            </a:r>
            <a:endParaRPr lang="tr-T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230148" cy="32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 flipH="1">
            <a:off x="1763688" y="2420888"/>
            <a:ext cx="720080" cy="108012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032448" cy="24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Düz Ok Bağlayıcısı"/>
          <p:cNvCxnSpPr/>
          <p:nvPr/>
        </p:nvCxnSpPr>
        <p:spPr>
          <a:xfrm flipH="1" flipV="1">
            <a:off x="5868144" y="5597798"/>
            <a:ext cx="1224136" cy="1008112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686175" cy="3067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8 Düz Ok Bağlayıcısı"/>
          <p:cNvCxnSpPr/>
          <p:nvPr/>
        </p:nvCxnSpPr>
        <p:spPr>
          <a:xfrm flipH="1">
            <a:off x="6886600" y="3399706"/>
            <a:ext cx="1352261" cy="101302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 Yuvarlatılmış Dikdörtgen"/>
          <p:cNvSpPr/>
          <p:nvPr/>
        </p:nvSpPr>
        <p:spPr>
          <a:xfrm>
            <a:off x="388960" y="221786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Tam Kron Gerektiren Destek Dişlerde Protetik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2400" dirty="0" smtClean="0"/>
              <a:t>Stabilizasyon kolları ve tırnak yuvası hazırlığı</a:t>
            </a:r>
            <a:endParaRPr lang="tr-TR" sz="2400" dirty="0"/>
          </a:p>
        </p:txBody>
      </p:sp>
      <p:pic>
        <p:nvPicPr>
          <p:cNvPr id="4" name="3 İçerik Yer Tutucusu" descr="ismail gündoğdu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140426" cy="27581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4 Resim" descr="ismail gündoğdu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809142"/>
            <a:ext cx="3635896" cy="24239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5 Yuvarlatılmış Dikdörtgen"/>
          <p:cNvSpPr/>
          <p:nvPr/>
        </p:nvSpPr>
        <p:spPr>
          <a:xfrm>
            <a:off x="250268" y="404664"/>
            <a:ext cx="871540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Tam Kron Gerektiren Destek Dişlerde Protetik Hazırlıklar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55576" y="836712"/>
            <a:ext cx="78488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400" dirty="0" smtClean="0">
                <a:latin typeface="Century Gothic" pitchFamily="34" charset="0"/>
              </a:rPr>
              <a:t>TEŞEKKÜRLER</a:t>
            </a:r>
          </a:p>
          <a:p>
            <a:pPr algn="r"/>
            <a:r>
              <a:rPr lang="tr-TR" sz="4400" dirty="0" smtClean="0">
                <a:latin typeface="Century Gothic" pitchFamily="34" charset="0"/>
              </a:rPr>
              <a:t>Başarılar…</a:t>
            </a:r>
          </a:p>
          <a:p>
            <a:endParaRPr lang="tr-TR" sz="4400" dirty="0" smtClean="0">
              <a:latin typeface="Century Gothic" pitchFamily="34" charset="0"/>
            </a:endParaRPr>
          </a:p>
          <a:p>
            <a:r>
              <a:rPr lang="tr-TR" sz="3200" dirty="0" smtClean="0">
                <a:solidFill>
                  <a:srgbClr val="00B0F0"/>
                </a:solidFill>
                <a:latin typeface="Century Gothic" pitchFamily="34" charset="0"/>
              </a:rPr>
              <a:t>Sorularınız, görüş ve önerileriniz için</a:t>
            </a:r>
            <a:endParaRPr lang="tr-TR" sz="3200" dirty="0">
              <a:solidFill>
                <a:srgbClr val="00B0F0"/>
              </a:solidFill>
              <a:latin typeface="Century Gothic" pitchFamily="34" charset="0"/>
            </a:endParaRPr>
          </a:p>
          <a:p>
            <a:r>
              <a:rPr lang="tr-TR" sz="4400" dirty="0" smtClean="0">
                <a:latin typeface="Century Gothic" pitchFamily="34" charset="0"/>
                <a:hlinkClick r:id="rId2"/>
              </a:rPr>
              <a:t>akaltanfunda@gmail.com</a:t>
            </a:r>
            <a:endParaRPr lang="tr-TR" sz="4400" dirty="0" smtClean="0">
              <a:latin typeface="Century Gothic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65870" y="5229200"/>
            <a:ext cx="8124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Can G, </a:t>
            </a:r>
            <a:r>
              <a:rPr lang="tr-TR" sz="1600" dirty="0" err="1"/>
              <a:t>Akaltan</a:t>
            </a:r>
            <a:r>
              <a:rPr lang="tr-TR" sz="1600" dirty="0"/>
              <a:t> F. Hareketli Bölümlü Protezler</a:t>
            </a:r>
            <a:r>
              <a:rPr lang="tr-TR" sz="1600" dirty="0" smtClean="0"/>
              <a:t>. Planlama</a:t>
            </a:r>
            <a:r>
              <a:rPr lang="tr-TR" sz="1600" dirty="0"/>
              <a:t>. </a:t>
            </a:r>
            <a:r>
              <a:rPr lang="tr-TR" sz="1600" dirty="0" err="1" smtClean="0"/>
              <a:t>Yurtmim</a:t>
            </a:r>
            <a:r>
              <a:rPr lang="tr-TR" sz="1600" dirty="0" smtClean="0"/>
              <a:t>, Ankara, 2018</a:t>
            </a:r>
            <a:endParaRPr lang="tr-TR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latin typeface="Century Gothic" pitchFamily="34" charset="0"/>
              </a:rPr>
              <a:t>Hareketli bölümlü protez yapımı öncesinde, destek dokuları sağlığına kavuşturmak </a:t>
            </a:r>
            <a:endParaRPr lang="tr-TR" sz="2000" dirty="0">
              <a:latin typeface="Century Gothic" pitchFamily="34" charset="0"/>
            </a:endParaRPr>
          </a:p>
          <a:p>
            <a:r>
              <a:rPr lang="tr-TR" sz="2000" b="1" dirty="0" smtClean="0">
                <a:latin typeface="Century Gothic" pitchFamily="34" charset="0"/>
              </a:rPr>
              <a:t>Diş kayıpları sonucu dişler ve yumuşak dokulardaki düzensizlikleri ve engelleme alanlarını gidermek</a:t>
            </a:r>
          </a:p>
          <a:p>
            <a:r>
              <a:rPr lang="tr-TR" sz="2000" dirty="0" smtClean="0">
                <a:latin typeface="Century Gothic" pitchFamily="34" charset="0"/>
              </a:rPr>
              <a:t>Protezin ağız dokularına yerleştirilmesi ve çıkarılmasını kolaylaştırmak</a:t>
            </a:r>
          </a:p>
          <a:p>
            <a:r>
              <a:rPr lang="tr-TR" sz="2000" b="1" dirty="0" smtClean="0">
                <a:latin typeface="Century Gothic" pitchFamily="34" charset="0"/>
              </a:rPr>
              <a:t>Kabul edilebilir bir </a:t>
            </a:r>
            <a:r>
              <a:rPr lang="tr-TR" sz="2000" b="1" dirty="0" err="1" smtClean="0">
                <a:latin typeface="Century Gothic" pitchFamily="34" charset="0"/>
              </a:rPr>
              <a:t>okluzal</a:t>
            </a:r>
            <a:r>
              <a:rPr lang="tr-TR" sz="2000" b="1" dirty="0" smtClean="0">
                <a:latin typeface="Century Gothic" pitchFamily="34" charset="0"/>
              </a:rPr>
              <a:t> düzlem oluşturmak</a:t>
            </a:r>
          </a:p>
          <a:p>
            <a:r>
              <a:rPr lang="tr-TR" sz="2000" dirty="0" smtClean="0">
                <a:latin typeface="Century Gothic" pitchFamily="34" charset="0"/>
              </a:rPr>
              <a:t>Protezin fizyolojik fonksiyonunu kolaylaştırmak</a:t>
            </a:r>
          </a:p>
          <a:p>
            <a:r>
              <a:rPr lang="tr-TR" sz="2000" b="1" dirty="0" smtClean="0">
                <a:latin typeface="Century Gothic" pitchFamily="34" charset="0"/>
              </a:rPr>
              <a:t>Protezin uzun dönem fonksiyonunu iyileştirmek</a:t>
            </a:r>
          </a:p>
          <a:p>
            <a:r>
              <a:rPr lang="tr-TR" sz="2000" dirty="0" smtClean="0">
                <a:latin typeface="Century Gothic" pitchFamily="34" charset="0"/>
              </a:rPr>
              <a:t>Doğal diş formunu, protezin form ve fonksiyon ihtiyaçlarına göre uyumlandıracak şekilde değiştirmek</a:t>
            </a:r>
            <a:endParaRPr lang="tr-TR" sz="20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AĞIZ HAZIRLIĞININ AMACI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859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dirty="0" smtClean="0">
                <a:latin typeface="Century Gothic" panose="020B0502020202020204" pitchFamily="34" charset="0"/>
              </a:rPr>
              <a:t>Ağız hazırlığı </a:t>
            </a:r>
            <a:r>
              <a:rPr lang="tr-TR" altLang="tr-T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teşhis modelinin analizi ve tedavi planlamasından sonra </a:t>
            </a:r>
            <a:r>
              <a:rPr lang="tr-TR" altLang="tr-TR" dirty="0" smtClean="0">
                <a:latin typeface="Century Gothic" panose="020B0502020202020204" pitchFamily="34" charset="0"/>
              </a:rPr>
              <a:t>yapılır.</a:t>
            </a:r>
          </a:p>
          <a:p>
            <a:pPr algn="just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endParaRPr lang="tr-TR" altLang="tr-TR" dirty="0" smtClean="0"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dirty="0" smtClean="0">
                <a:latin typeface="Century Gothic" panose="020B0502020202020204" pitchFamily="34" charset="0"/>
              </a:rPr>
              <a:t>Ağız hazırlığı ile ilgili işlemler tamamlandıktan sonra </a:t>
            </a:r>
            <a:r>
              <a:rPr lang="tr-TR" altLang="tr-T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ikinci ölçü ve ana model hazırlığına </a:t>
            </a:r>
            <a:r>
              <a:rPr lang="tr-TR" altLang="tr-TR" dirty="0" smtClean="0">
                <a:latin typeface="Century Gothic" panose="020B0502020202020204" pitchFamily="34" charset="0"/>
              </a:rPr>
              <a:t>geçilir.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000" dirty="0" smtClean="0"/>
              <a:t>AĞIZ HAZIRLIĞI HANGİ AŞAMADA YAPILIR?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4741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571612"/>
            <a:ext cx="4714908" cy="48737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Muayene (klinik ve radyolojik)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Teşhis-</a:t>
            </a:r>
            <a:r>
              <a:rPr lang="tr-TR" sz="2600" dirty="0" err="1" smtClean="0"/>
              <a:t>endikasyon</a:t>
            </a:r>
            <a:endParaRPr lang="tr-T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İlk ölçü (anatomik)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Teşhis (</a:t>
            </a:r>
            <a:r>
              <a:rPr lang="tr-TR" sz="2600" dirty="0" err="1" smtClean="0"/>
              <a:t>diagnostik</a:t>
            </a:r>
            <a:r>
              <a:rPr lang="tr-TR" sz="2600" dirty="0" smtClean="0"/>
              <a:t>) modeli hazırlığı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Teşhis modelinin analizi (giriş yolunun tespiti)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Planlama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b="1" dirty="0" smtClean="0">
                <a:solidFill>
                  <a:srgbClr val="FF0000"/>
                </a:solidFill>
              </a:rPr>
              <a:t>Ağız hazırlığı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Şahsi kaşık hazırlığı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İkinci ölçü (anatomik veya fonksiyonel)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Ana (</a:t>
            </a:r>
            <a:r>
              <a:rPr lang="tr-TR" sz="2600" dirty="0" err="1" smtClean="0"/>
              <a:t>master</a:t>
            </a:r>
            <a:r>
              <a:rPr lang="tr-TR" sz="2600" dirty="0" smtClean="0"/>
              <a:t>) model hazırlığı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Ana modelin analizi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Metal alt yapının hazırlığı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Metal alt yapı provası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43824" cy="11430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HAREKETLİ BÖLÜMLÜ PROTEZLERİN KLİNİK VE 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</a:rPr>
              <a:t>LABORATUVAR</a:t>
            </a:r>
            <a:r>
              <a:rPr lang="tr-TR" sz="3200" b="1" dirty="0" smtClean="0">
                <a:latin typeface="Calibri" pitchFamily="34" charset="0"/>
              </a:rPr>
              <a:t> YAPIM AŞAMALARI</a:t>
            </a:r>
            <a:endParaRPr lang="tr-TR" sz="3200" b="1" dirty="0">
              <a:latin typeface="Calibri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5143504" y="1571612"/>
            <a:ext cx="3614734" cy="48737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Geçici kaide plağı ve şablon </a:t>
            </a:r>
          </a:p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Dikey ve yatay çene ilişkisi</a:t>
            </a:r>
          </a:p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Modellerin </a:t>
            </a:r>
            <a:r>
              <a:rPr lang="tr-TR" sz="2000" dirty="0" err="1" smtClean="0"/>
              <a:t>artikülatöre</a:t>
            </a:r>
            <a:r>
              <a:rPr lang="tr-TR" sz="2000" dirty="0" smtClean="0"/>
              <a:t> alınması</a:t>
            </a:r>
          </a:p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Diş dizimi</a:t>
            </a:r>
          </a:p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Mumlu dişli prova</a:t>
            </a:r>
          </a:p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Protezin bitirilmesi </a:t>
            </a:r>
          </a:p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Protezin </a:t>
            </a:r>
            <a:r>
              <a:rPr lang="tr-TR" sz="2000" dirty="0" err="1" smtClean="0"/>
              <a:t>ağıza</a:t>
            </a:r>
            <a:r>
              <a:rPr lang="tr-TR" sz="2000" dirty="0" smtClean="0"/>
              <a:t> </a:t>
            </a:r>
            <a:r>
              <a:rPr lang="tr-TR" sz="2000" dirty="0" err="1" smtClean="0"/>
              <a:t>uyumlandırılması</a:t>
            </a:r>
            <a:endParaRPr lang="tr-TR" sz="2000" dirty="0" smtClean="0"/>
          </a:p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Protezin hastaya teslimi ve eğitimi</a:t>
            </a:r>
          </a:p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Periyodik kontrol</a:t>
            </a:r>
          </a:p>
          <a:p>
            <a:pPr marL="342900" indent="-342900">
              <a:buClr>
                <a:srgbClr val="00B0F0"/>
              </a:buClr>
              <a:buSzPct val="68000"/>
              <a:buFont typeface="Wingdings" panose="05000000000000000000" pitchFamily="2" charset="2"/>
              <a:buChar char="Ø"/>
            </a:pPr>
            <a:r>
              <a:rPr lang="tr-TR" sz="2000" dirty="0" smtClean="0"/>
              <a:t>Periyodik bakım (kaide astarlama, tamir, kaide yenileme, kroşe tamiri)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tr-TR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tr-TR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tr-TR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İçerik Yer Tutucusu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dirty="0" smtClean="0">
                <a:latin typeface="Century Gothic" panose="020B0502020202020204" pitchFamily="34" charset="0"/>
              </a:rPr>
              <a:t>Cerrahi Hazırlık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dirty="0" smtClean="0">
                <a:latin typeface="Century Gothic" panose="020B0502020202020204" pitchFamily="34" charset="0"/>
              </a:rPr>
              <a:t>Zarar Görmüş Dokuların Düzeltilmesi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dirty="0" err="1" smtClean="0">
                <a:latin typeface="Century Gothic" panose="020B0502020202020204" pitchFamily="34" charset="0"/>
              </a:rPr>
              <a:t>Periodontal</a:t>
            </a:r>
            <a:r>
              <a:rPr lang="tr-TR" altLang="tr-TR" dirty="0" smtClean="0">
                <a:latin typeface="Century Gothic" panose="020B0502020202020204" pitchFamily="34" charset="0"/>
              </a:rPr>
              <a:t> Hazırlık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dirty="0" smtClean="0">
                <a:latin typeface="Century Gothic" panose="020B0502020202020204" pitchFamily="34" charset="0"/>
              </a:rPr>
              <a:t>Okluzal Düzlem ve Dizilimindeki Düzenlemeler</a:t>
            </a:r>
          </a:p>
          <a:p>
            <a:pPr marL="109728" indent="0" eaLnBrk="1" hangingPunct="1">
              <a:lnSpc>
                <a:spcPct val="150000"/>
              </a:lnSpc>
              <a:buNone/>
            </a:pPr>
            <a:r>
              <a:rPr lang="tr-TR" altLang="tr-TR" dirty="0">
                <a:latin typeface="Century Gothic" panose="020B0502020202020204" pitchFamily="34" charset="0"/>
              </a:rPr>
              <a:t> </a:t>
            </a:r>
            <a:r>
              <a:rPr lang="tr-TR" altLang="tr-TR" dirty="0" smtClean="0">
                <a:latin typeface="Century Gothic" panose="020B0502020202020204" pitchFamily="34" charset="0"/>
              </a:rPr>
              <a:t>  (Ortodontik Hazırlık)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dirty="0" err="1" smtClean="0">
                <a:latin typeface="Century Gothic" panose="020B0502020202020204" pitchFamily="34" charset="0"/>
              </a:rPr>
              <a:t>Endodontik</a:t>
            </a:r>
            <a:r>
              <a:rPr lang="tr-TR" altLang="tr-TR" dirty="0" smtClean="0">
                <a:latin typeface="Century Gothic" panose="020B0502020202020204" pitchFamily="34" charset="0"/>
              </a:rPr>
              <a:t> Hazırlık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dirty="0" smtClean="0">
                <a:latin typeface="Century Gothic" panose="020B0502020202020204" pitchFamily="34" charset="0"/>
              </a:rPr>
              <a:t>Destek Dişler Üzerinde Protetik Hazırlıklar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>
                <a:latin typeface="Century Gothic" pitchFamily="34" charset="0"/>
              </a:rPr>
              <a:t>AĞIZ HAZIRLIĞI BASAMAKLARI</a:t>
            </a:r>
            <a:endParaRPr lang="tr-TR" sz="3200" dirty="0">
              <a:latin typeface="Century Gothic" pitchFamily="34" charset="0"/>
            </a:endParaRPr>
          </a:p>
        </p:txBody>
      </p:sp>
      <p:cxnSp>
        <p:nvCxnSpPr>
          <p:cNvPr id="5" name="4 Düz Bağlayıcı"/>
          <p:cNvCxnSpPr/>
          <p:nvPr/>
        </p:nvCxnSpPr>
        <p:spPr>
          <a:xfrm>
            <a:off x="0" y="57864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7 Metin kutusu"/>
          <p:cNvSpPr txBox="1">
            <a:spLocks noChangeArrowheads="1"/>
          </p:cNvSpPr>
          <p:nvPr/>
        </p:nvSpPr>
        <p:spPr bwMode="auto">
          <a:xfrm>
            <a:off x="2143125" y="5929313"/>
            <a:ext cx="678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i="1">
                <a:latin typeface="Century Gothic" panose="020B0502020202020204" pitchFamily="34" charset="0"/>
              </a:rPr>
              <a:t>C.M. Brown, McCracken’s Removable Partial Prosthodontics, 11. Ed., 2005</a:t>
            </a:r>
          </a:p>
        </p:txBody>
      </p:sp>
    </p:spTree>
    <p:extLst>
      <p:ext uri="{BB962C8B-B14F-4D97-AF65-F5344CB8AC3E}">
        <p14:creationId xmlns:p14="http://schemas.microsoft.com/office/powerpoint/2010/main" val="38540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0" y="357166"/>
            <a:ext cx="8715404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8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dirty="0" smtClean="0">
                <a:latin typeface="Century Gothic" pitchFamily="34" charset="0"/>
              </a:rPr>
              <a:t>Diş Çekimleri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 smtClean="0">
                <a:latin typeface="Century Gothic" pitchFamily="34" charset="0"/>
              </a:rPr>
              <a:t>Kalan Kök ve Gömülü Dişlerin Uzaklaştırılması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dirty="0" err="1" smtClean="0">
                <a:latin typeface="Century Gothic" pitchFamily="34" charset="0"/>
              </a:rPr>
              <a:t>Malpoze</a:t>
            </a:r>
            <a:r>
              <a:rPr lang="tr-TR" dirty="0" smtClean="0">
                <a:latin typeface="Century Gothic" pitchFamily="34" charset="0"/>
              </a:rPr>
              <a:t> Dişler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 smtClean="0">
                <a:latin typeface="Century Gothic" pitchFamily="34" charset="0"/>
              </a:rPr>
              <a:t>Kist ve </a:t>
            </a:r>
            <a:r>
              <a:rPr lang="tr-TR" b="1" dirty="0" err="1" smtClean="0">
                <a:latin typeface="Century Gothic" pitchFamily="34" charset="0"/>
              </a:rPr>
              <a:t>Odontojenik</a:t>
            </a:r>
            <a:r>
              <a:rPr lang="tr-TR" b="1" dirty="0" smtClean="0">
                <a:latin typeface="Century Gothic" pitchFamily="34" charset="0"/>
              </a:rPr>
              <a:t> Tümörler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dirty="0" err="1" smtClean="0">
                <a:latin typeface="Century Gothic" pitchFamily="34" charset="0"/>
              </a:rPr>
              <a:t>Ekzostoz</a:t>
            </a:r>
            <a:r>
              <a:rPr lang="tr-TR" dirty="0" smtClean="0">
                <a:latin typeface="Century Gothic" pitchFamily="34" charset="0"/>
              </a:rPr>
              <a:t> ve </a:t>
            </a:r>
            <a:r>
              <a:rPr lang="tr-TR" dirty="0" err="1" smtClean="0">
                <a:latin typeface="Century Gothic" pitchFamily="34" charset="0"/>
              </a:rPr>
              <a:t>Toruslar</a:t>
            </a:r>
            <a:endParaRPr lang="tr-TR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 err="1" smtClean="0">
                <a:latin typeface="Century Gothic" pitchFamily="34" charset="0"/>
              </a:rPr>
              <a:t>Hiperplastik</a:t>
            </a:r>
            <a:r>
              <a:rPr lang="tr-TR" b="1" dirty="0" smtClean="0">
                <a:latin typeface="Century Gothic" pitchFamily="34" charset="0"/>
              </a:rPr>
              <a:t> Dokular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dirty="0" smtClean="0">
                <a:latin typeface="Century Gothic" pitchFamily="34" charset="0"/>
              </a:rPr>
              <a:t>Kas Bağlantıları ve </a:t>
            </a:r>
            <a:r>
              <a:rPr lang="tr-TR" dirty="0" err="1" smtClean="0">
                <a:latin typeface="Century Gothic" pitchFamily="34" charset="0"/>
              </a:rPr>
              <a:t>Frenilumlar</a:t>
            </a:r>
            <a:endParaRPr lang="tr-TR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 smtClean="0">
                <a:latin typeface="Century Gothic" pitchFamily="34" charset="0"/>
              </a:rPr>
              <a:t>Kemik Çıkıntıları ve Bıçak Sırtı </a:t>
            </a:r>
            <a:r>
              <a:rPr lang="tr-TR" b="1" dirty="0" err="1" smtClean="0">
                <a:latin typeface="Century Gothic" pitchFamily="34" charset="0"/>
              </a:rPr>
              <a:t>Kretler</a:t>
            </a:r>
            <a:endParaRPr lang="tr-TR" b="1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dirty="0" smtClean="0">
                <a:latin typeface="Century Gothic" pitchFamily="34" charset="0"/>
              </a:rPr>
              <a:t>Polip, </a:t>
            </a:r>
            <a:r>
              <a:rPr lang="tr-TR" dirty="0" err="1" smtClean="0">
                <a:latin typeface="Century Gothic" pitchFamily="34" charset="0"/>
              </a:rPr>
              <a:t>Papillom</a:t>
            </a:r>
            <a:r>
              <a:rPr lang="tr-TR" dirty="0" smtClean="0">
                <a:latin typeface="Century Gothic" pitchFamily="34" charset="0"/>
              </a:rPr>
              <a:t> ve </a:t>
            </a:r>
            <a:r>
              <a:rPr lang="tr-TR" dirty="0" err="1" smtClean="0">
                <a:latin typeface="Century Gothic" pitchFamily="34" charset="0"/>
              </a:rPr>
              <a:t>Travmatik</a:t>
            </a:r>
            <a:r>
              <a:rPr lang="tr-TR" dirty="0" smtClean="0">
                <a:latin typeface="Century Gothic" pitchFamily="34" charset="0"/>
              </a:rPr>
              <a:t> </a:t>
            </a:r>
            <a:r>
              <a:rPr lang="tr-TR" dirty="0" err="1" smtClean="0">
                <a:latin typeface="Century Gothic" pitchFamily="34" charset="0"/>
              </a:rPr>
              <a:t>Hemanjiyomlar</a:t>
            </a:r>
            <a:endParaRPr lang="tr-TR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 err="1" smtClean="0">
                <a:latin typeface="Century Gothic" pitchFamily="34" charset="0"/>
              </a:rPr>
              <a:t>Hiperkeratoz</a:t>
            </a:r>
            <a:r>
              <a:rPr lang="tr-TR" b="1" dirty="0" smtClean="0">
                <a:latin typeface="Century Gothic" pitchFamily="34" charset="0"/>
              </a:rPr>
              <a:t>, </a:t>
            </a:r>
            <a:r>
              <a:rPr lang="tr-TR" b="1" dirty="0" err="1" smtClean="0">
                <a:latin typeface="Century Gothic" pitchFamily="34" charset="0"/>
              </a:rPr>
              <a:t>Eritroplazi</a:t>
            </a:r>
            <a:r>
              <a:rPr lang="tr-TR" b="1" dirty="0" smtClean="0">
                <a:latin typeface="Century Gothic" pitchFamily="34" charset="0"/>
              </a:rPr>
              <a:t> ve </a:t>
            </a:r>
            <a:r>
              <a:rPr lang="tr-TR" b="1" dirty="0" err="1" smtClean="0">
                <a:latin typeface="Century Gothic" pitchFamily="34" charset="0"/>
              </a:rPr>
              <a:t>Ülserasyonlar</a:t>
            </a:r>
            <a:endParaRPr lang="tr-TR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Century Gothic" pitchFamily="34" charset="0"/>
              </a:rPr>
              <a:t>Cerrahi Hazırlık</a:t>
            </a:r>
            <a:endParaRPr lang="tr-TR" sz="3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1592</TotalTime>
  <Words>1749</Words>
  <Application>Microsoft Office PowerPoint</Application>
  <PresentationFormat>Ekran Gösterisi (4:3)</PresentationFormat>
  <Paragraphs>357</Paragraphs>
  <Slides>46</Slides>
  <Notes>1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6" baseType="lpstr">
      <vt:lpstr>Arial</vt:lpstr>
      <vt:lpstr>Calibri</vt:lpstr>
      <vt:lpstr>Century Gothic</vt:lpstr>
      <vt:lpstr>Courier New</vt:lpstr>
      <vt:lpstr>Lucida Sans Unicode</vt:lpstr>
      <vt:lpstr>Verdana</vt:lpstr>
      <vt:lpstr>Wingdings</vt:lpstr>
      <vt:lpstr>Wingdings 2</vt:lpstr>
      <vt:lpstr>Wingdings 3</vt:lpstr>
      <vt:lpstr>Kalabalık</vt:lpstr>
      <vt:lpstr>HAREKETLİ BÖLÜMLÜ PROTEZLERDE  AĞIZ HAZIRLIĞI</vt:lpstr>
      <vt:lpstr>HAREKETLİ BÖLÜMLÜ PROTEZLERDE  AĞIZ HAZIRLIĞI</vt:lpstr>
      <vt:lpstr>AĞIZ HAZIRLIĞININ TANIMI</vt:lpstr>
      <vt:lpstr>AĞIZ HAZIRLIĞININ TANIMI</vt:lpstr>
      <vt:lpstr>AĞIZ HAZIRLIĞININ AMACI</vt:lpstr>
      <vt:lpstr>AĞIZ HAZIRLIĞI HANGİ AŞAMADA YAPILIR?</vt:lpstr>
      <vt:lpstr>HAREKETLİ BÖLÜMLÜ PROTEZLERİN KLİNİK VE LABORATUVAR YAPIM AŞAMALARI</vt:lpstr>
      <vt:lpstr>AĞIZ HAZIRLIĞI BASAMAKLARI</vt:lpstr>
      <vt:lpstr>Cerrahi Hazırlık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Diş destekli ve serbest sonlu protezlerdeki rehber düzlem hazırlığı farklıdır.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Tırnak yuvaları, planlama esnasında, teşhis modelindeki destek dişler üzerinde kırmızı kalemle işaretlenir.</vt:lpstr>
      <vt:lpstr>PowerPoint Sunusu</vt:lpstr>
      <vt:lpstr>PowerPoint Sunusu</vt:lpstr>
      <vt:lpstr>PowerPoint Sunusu</vt:lpstr>
      <vt:lpstr>Kron üzerinde  singulum tırnak yuvası</vt:lpstr>
      <vt:lpstr>Tam Kron Gerektiren Destek Dişlerde Protetik Hazırlıklar</vt:lpstr>
      <vt:lpstr>PowerPoint Sunusu</vt:lpstr>
      <vt:lpstr>Tutucu bölgeler</vt:lpstr>
      <vt:lpstr>PowerPoint Sunusu</vt:lpstr>
      <vt:lpstr>PowerPoint Sunusu</vt:lpstr>
      <vt:lpstr>PowerPoint Sunusu</vt:lpstr>
      <vt:lpstr>Stabilizasyon kolları için hazırlık</vt:lpstr>
      <vt:lpstr>Stabilizasyon kolları ve tırnak yuvası hazırlığı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PROTEZLERDE  AĞIZ HAZIRLIĞI</dc:title>
  <dc:creator>Ayben Şentürk</dc:creator>
  <cp:lastModifiedBy>FUNDAAKALTAN</cp:lastModifiedBy>
  <cp:revision>144</cp:revision>
  <dcterms:created xsi:type="dcterms:W3CDTF">2012-09-19T16:58:24Z</dcterms:created>
  <dcterms:modified xsi:type="dcterms:W3CDTF">2020-01-31T08:37:01Z</dcterms:modified>
</cp:coreProperties>
</file>