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2"/>
  </p:notesMasterIdLst>
  <p:sldIdLst>
    <p:sldId id="256" r:id="rId2"/>
    <p:sldId id="263" r:id="rId3"/>
    <p:sldId id="264" r:id="rId4"/>
    <p:sldId id="265" r:id="rId5"/>
    <p:sldId id="273" r:id="rId6"/>
    <p:sldId id="272" r:id="rId7"/>
    <p:sldId id="266" r:id="rId8"/>
    <p:sldId id="274" r:id="rId9"/>
    <p:sldId id="267" r:id="rId10"/>
    <p:sldId id="268" r:id="rId11"/>
    <p:sldId id="275" r:id="rId12"/>
    <p:sldId id="276" r:id="rId13"/>
    <p:sldId id="319" r:id="rId14"/>
    <p:sldId id="320" r:id="rId15"/>
    <p:sldId id="279" r:id="rId16"/>
    <p:sldId id="321" r:id="rId17"/>
    <p:sldId id="281" r:id="rId18"/>
    <p:sldId id="282" r:id="rId19"/>
    <p:sldId id="283" r:id="rId20"/>
    <p:sldId id="284" r:id="rId21"/>
    <p:sldId id="285" r:id="rId22"/>
    <p:sldId id="286" r:id="rId23"/>
    <p:sldId id="287" r:id="rId24"/>
    <p:sldId id="288" r:id="rId25"/>
    <p:sldId id="290" r:id="rId26"/>
    <p:sldId id="292" r:id="rId27"/>
    <p:sldId id="293" r:id="rId28"/>
    <p:sldId id="294" r:id="rId29"/>
    <p:sldId id="295" r:id="rId30"/>
    <p:sldId id="303" r:id="rId31"/>
    <p:sldId id="304" r:id="rId32"/>
    <p:sldId id="305" r:id="rId33"/>
    <p:sldId id="306" r:id="rId34"/>
    <p:sldId id="307" r:id="rId35"/>
    <p:sldId id="308" r:id="rId36"/>
    <p:sldId id="309" r:id="rId37"/>
    <p:sldId id="313" r:id="rId38"/>
    <p:sldId id="314" r:id="rId39"/>
    <p:sldId id="315" r:id="rId40"/>
    <p:sldId id="316" r:id="rId41"/>
    <p:sldId id="317" r:id="rId42"/>
    <p:sldId id="336" r:id="rId43"/>
    <p:sldId id="337" r:id="rId44"/>
    <p:sldId id="338" r:id="rId45"/>
    <p:sldId id="339" r:id="rId46"/>
    <p:sldId id="340" r:id="rId47"/>
    <p:sldId id="341" r:id="rId48"/>
    <p:sldId id="342" r:id="rId49"/>
    <p:sldId id="343" r:id="rId50"/>
    <p:sldId id="344"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E1888-6B47-43CD-94FC-B32564F2F9DF}" type="datetimeFigureOut">
              <a:rPr lang="tr-TR" smtClean="0"/>
              <a:t>21.01.2020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28DA7-D7ED-4538-8348-4EE89289C092}" type="slidenum">
              <a:rPr lang="tr-TR" smtClean="0"/>
              <a:t>‹#›</a:t>
            </a:fld>
            <a:endParaRPr lang="tr-TR"/>
          </a:p>
        </p:txBody>
      </p:sp>
    </p:spTree>
    <p:extLst>
      <p:ext uri="{BB962C8B-B14F-4D97-AF65-F5344CB8AC3E}">
        <p14:creationId xmlns:p14="http://schemas.microsoft.com/office/powerpoint/2010/main" val="176108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BF23A0-B3C4-4FF9-B2D6-63D23CC3ED37}" type="slidenum">
              <a:rPr lang="tr-TR" altLang="tr-TR">
                <a:latin typeface="Times New Roman" panose="02020603050405020304" pitchFamily="18" charset="0"/>
              </a:rPr>
              <a:pPr>
                <a:spcBef>
                  <a:spcPct val="0"/>
                </a:spcBef>
              </a:pPr>
              <a:t>41</a:t>
            </a:fld>
            <a:endParaRPr lang="tr-TR" altLang="tr-TR">
              <a:latin typeface="Times New Roman" panose="02020603050405020304" pitchFamily="18" charset="0"/>
            </a:endParaRPr>
          </a:p>
        </p:txBody>
      </p:sp>
    </p:spTree>
    <p:extLst>
      <p:ext uri="{BB962C8B-B14F-4D97-AF65-F5344CB8AC3E}">
        <p14:creationId xmlns:p14="http://schemas.microsoft.com/office/powerpoint/2010/main" val="3668934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1.png"/><Relationship Id="rId3" Type="http://schemas.openxmlformats.org/officeDocument/2006/relationships/notesSlide" Target="../notesSlides/notesSlide1.xml"/><Relationship Id="rId7" Type="http://schemas.openxmlformats.org/officeDocument/2006/relationships/image" Target="../media/image38.png"/><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9.png"/><Relationship Id="rId1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85093" y="1700074"/>
            <a:ext cx="6630278" cy="1502690"/>
          </a:xfrm>
        </p:spPr>
        <p:txBody>
          <a:bodyPr/>
          <a:lstStyle/>
          <a:p>
            <a:r>
              <a:rPr lang="tr-TR" sz="4800" b="1" dirty="0" smtClean="0"/>
              <a:t>MÜHENDİSLİKTE ÖLÇME BİLGİSİ </a:t>
            </a:r>
            <a:endParaRPr lang="tr-TR" sz="4800" b="1" dirty="0"/>
          </a:p>
        </p:txBody>
      </p:sp>
      <p:sp>
        <p:nvSpPr>
          <p:cNvPr id="3" name="Alt Başlık 2"/>
          <p:cNvSpPr>
            <a:spLocks noGrp="1"/>
          </p:cNvSpPr>
          <p:nvPr>
            <p:ph type="subTitle" idx="1"/>
          </p:nvPr>
        </p:nvSpPr>
        <p:spPr/>
        <p:txBody>
          <a:bodyPr>
            <a:normAutofit fontScale="77500" lnSpcReduction="20000"/>
          </a:bodyPr>
          <a:lstStyle/>
          <a:p>
            <a:r>
              <a:rPr lang="tr-TR" dirty="0" smtClean="0"/>
              <a:t>1.TANIM</a:t>
            </a:r>
          </a:p>
          <a:p>
            <a:r>
              <a:rPr lang="tr-TR" dirty="0" smtClean="0"/>
              <a:t>2.KAPSAM</a:t>
            </a:r>
          </a:p>
          <a:p>
            <a:r>
              <a:rPr lang="tr-TR" dirty="0" smtClean="0"/>
              <a:t>3. ÖLÇME ÇEŞİTLERİ</a:t>
            </a:r>
          </a:p>
          <a:p>
            <a:r>
              <a:rPr lang="tr-TR" dirty="0" smtClean="0"/>
              <a:t>4. NOKTA NİVELMANI</a:t>
            </a:r>
            <a:endParaRPr lang="tr-TR" dirty="0"/>
          </a:p>
        </p:txBody>
      </p:sp>
      <p:sp>
        <p:nvSpPr>
          <p:cNvPr id="4" name="Metin kutusu 3"/>
          <p:cNvSpPr txBox="1"/>
          <p:nvPr/>
        </p:nvSpPr>
        <p:spPr>
          <a:xfrm>
            <a:off x="3836277" y="4798512"/>
            <a:ext cx="4942828" cy="523220"/>
          </a:xfrm>
          <a:prstGeom prst="rect">
            <a:avLst/>
          </a:prstGeom>
          <a:noFill/>
        </p:spPr>
        <p:txBody>
          <a:bodyPr wrap="none" rtlCol="0">
            <a:spAutoFit/>
          </a:bodyPr>
          <a:lstStyle/>
          <a:p>
            <a:r>
              <a:rPr lang="tr-TR" sz="2800" b="1" dirty="0" smtClean="0">
                <a:solidFill>
                  <a:schemeClr val="accent4">
                    <a:lumMod val="75000"/>
                  </a:schemeClr>
                </a:solidFill>
              </a:rPr>
              <a:t>Prof. Dr. Engin YURTSEVEN </a:t>
            </a:r>
            <a:endParaRPr lang="tr-TR" sz="2800" b="1" dirty="0">
              <a:solidFill>
                <a:schemeClr val="accent4">
                  <a:lumMod val="75000"/>
                </a:schemeClr>
              </a:solidFill>
            </a:endParaRPr>
          </a:p>
        </p:txBody>
      </p:sp>
      <p:sp>
        <p:nvSpPr>
          <p:cNvPr id="5" name="Metin kutusu 4"/>
          <p:cNvSpPr txBox="1"/>
          <p:nvPr/>
        </p:nvSpPr>
        <p:spPr>
          <a:xfrm>
            <a:off x="5175139" y="3021876"/>
            <a:ext cx="1850186" cy="584775"/>
          </a:xfrm>
          <a:prstGeom prst="rect">
            <a:avLst/>
          </a:prstGeom>
          <a:noFill/>
        </p:spPr>
        <p:txBody>
          <a:bodyPr wrap="none" rtlCol="0">
            <a:spAutoFit/>
          </a:bodyPr>
          <a:lstStyle/>
          <a:p>
            <a:r>
              <a:rPr lang="tr-TR" sz="3200" b="1" dirty="0" smtClean="0">
                <a:solidFill>
                  <a:schemeClr val="accent4">
                    <a:lumMod val="75000"/>
                  </a:schemeClr>
                </a:solidFill>
              </a:rPr>
              <a:t>1.HAFTA</a:t>
            </a:r>
            <a:endParaRPr lang="tr-TR" sz="3200" b="1" dirty="0">
              <a:solidFill>
                <a:schemeClr val="accent4">
                  <a:lumMod val="75000"/>
                </a:schemeClr>
              </a:solidFill>
            </a:endParaRPr>
          </a:p>
        </p:txBody>
      </p:sp>
    </p:spTree>
    <p:extLst>
      <p:ext uri="{BB962C8B-B14F-4D97-AF65-F5344CB8AC3E}">
        <p14:creationId xmlns:p14="http://schemas.microsoft.com/office/powerpoint/2010/main" val="3348679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024" y="1859279"/>
            <a:ext cx="4636471" cy="366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1" descr="global_earth_world_map_49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840" y="1859279"/>
            <a:ext cx="3882506" cy="388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3724103" y="931026"/>
            <a:ext cx="5153975" cy="707886"/>
          </a:xfrm>
          <a:prstGeom prst="rect">
            <a:avLst/>
          </a:prstGeom>
          <a:noFill/>
        </p:spPr>
        <p:txBody>
          <a:bodyPr wrap="none" rtlCol="0">
            <a:spAutoFit/>
          </a:bodyPr>
          <a:lstStyle/>
          <a:p>
            <a:r>
              <a:rPr lang="tr-TR" sz="4000" b="1" dirty="0" smtClean="0">
                <a:solidFill>
                  <a:schemeClr val="accent5"/>
                </a:solidFill>
              </a:rPr>
              <a:t>GEODEZİK ÖLÇME </a:t>
            </a:r>
            <a:endParaRPr lang="tr-TR" sz="4000" b="1" dirty="0">
              <a:solidFill>
                <a:schemeClr val="accent5"/>
              </a:solidFill>
            </a:endParaRPr>
          </a:p>
        </p:txBody>
      </p:sp>
    </p:spTree>
    <p:extLst>
      <p:ext uri="{BB962C8B-B14F-4D97-AF65-F5344CB8AC3E}">
        <p14:creationId xmlns:p14="http://schemas.microsoft.com/office/powerpoint/2010/main" val="42475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005841" y="1478685"/>
            <a:ext cx="1045741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tr-TR" altLang="tr-TR" sz="3600" b="1" dirty="0">
                <a:solidFill>
                  <a:schemeClr val="accent5"/>
                </a:solidFill>
              </a:rPr>
              <a:t> DÜŞEY MESAFELERİN (YÜKSEKLİKLERİN) </a:t>
            </a:r>
          </a:p>
          <a:p>
            <a:pPr eaLnBrk="1" hangingPunct="1"/>
            <a:r>
              <a:rPr lang="tr-TR" altLang="tr-TR" sz="3600" b="1" dirty="0">
                <a:solidFill>
                  <a:schemeClr val="accent5"/>
                </a:solidFill>
              </a:rPr>
              <a:t>  </a:t>
            </a:r>
            <a:r>
              <a:rPr lang="tr-TR" altLang="tr-TR" sz="3600" b="1" dirty="0" smtClean="0">
                <a:solidFill>
                  <a:schemeClr val="accent5"/>
                </a:solidFill>
              </a:rPr>
              <a:t>ÖLÇÜLMESİ</a:t>
            </a:r>
          </a:p>
          <a:p>
            <a:pPr eaLnBrk="1" hangingPunct="1"/>
            <a:endParaRPr lang="tr-TR" altLang="tr-TR" sz="3600" b="1" dirty="0">
              <a:solidFill>
                <a:schemeClr val="accent5"/>
              </a:solidFill>
            </a:endParaRPr>
          </a:p>
          <a:p>
            <a:pPr eaLnBrk="1" hangingPunct="1">
              <a:buFontTx/>
              <a:buChar char="•"/>
            </a:pPr>
            <a:r>
              <a:rPr lang="tr-TR" altLang="tr-TR" sz="3600" b="1" dirty="0">
                <a:solidFill>
                  <a:schemeClr val="accent5"/>
                </a:solidFill>
              </a:rPr>
              <a:t> NİVELMAN ALETLERİ</a:t>
            </a:r>
          </a:p>
        </p:txBody>
      </p:sp>
    </p:spTree>
    <p:extLst>
      <p:ext uri="{BB962C8B-B14F-4D97-AF65-F5344CB8AC3E}">
        <p14:creationId xmlns:p14="http://schemas.microsoft.com/office/powerpoint/2010/main" val="1844536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06335" y="806553"/>
            <a:ext cx="106818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a:t>
            </a:r>
          </a:p>
          <a:p>
            <a:pPr algn="ctr" eaLnBrk="1" hangingPunct="1"/>
            <a:r>
              <a:rPr lang="tr-TR" altLang="tr-TR" b="1" dirty="0">
                <a:solidFill>
                  <a:schemeClr val="accent5"/>
                </a:solidFill>
              </a:rPr>
              <a:t>(YÜKSEKLİKLERİN) ÖLÇÜLMESİ</a:t>
            </a:r>
          </a:p>
        </p:txBody>
      </p:sp>
      <p:sp>
        <p:nvSpPr>
          <p:cNvPr id="6147" name="Text Box 3"/>
          <p:cNvSpPr txBox="1">
            <a:spLocks noChangeArrowheads="1"/>
          </p:cNvSpPr>
          <p:nvPr/>
        </p:nvSpPr>
        <p:spPr bwMode="auto">
          <a:xfrm>
            <a:off x="939339" y="1753927"/>
            <a:ext cx="10548850" cy="525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1825" algn="l"/>
              </a:tabLst>
              <a:defRPr sz="2400">
                <a:solidFill>
                  <a:schemeClr val="tx1"/>
                </a:solidFill>
                <a:latin typeface="Times New Roman" panose="02020603050405020304" pitchFamily="18" charset="0"/>
              </a:defRPr>
            </a:lvl1pPr>
            <a:lvl2pPr marL="742950" indent="-285750">
              <a:tabLst>
                <a:tab pos="631825" algn="l"/>
              </a:tabLst>
              <a:defRPr sz="2400">
                <a:solidFill>
                  <a:schemeClr val="tx1"/>
                </a:solidFill>
                <a:latin typeface="Times New Roman" panose="02020603050405020304" pitchFamily="18" charset="0"/>
              </a:defRPr>
            </a:lvl2pPr>
            <a:lvl3pPr marL="1143000" indent="-228600">
              <a:tabLst>
                <a:tab pos="631825" algn="l"/>
              </a:tabLst>
              <a:defRPr sz="2400">
                <a:solidFill>
                  <a:schemeClr val="tx1"/>
                </a:solidFill>
                <a:latin typeface="Times New Roman" panose="02020603050405020304" pitchFamily="18" charset="0"/>
              </a:defRPr>
            </a:lvl3pPr>
            <a:lvl4pPr marL="1600200" indent="-228600">
              <a:tabLst>
                <a:tab pos="631825" algn="l"/>
              </a:tabLst>
              <a:defRPr sz="2400">
                <a:solidFill>
                  <a:schemeClr val="tx1"/>
                </a:solidFill>
                <a:latin typeface="Times New Roman" panose="02020603050405020304" pitchFamily="18" charset="0"/>
              </a:defRPr>
            </a:lvl4pPr>
            <a:lvl5pPr marL="2057400" indent="-228600">
              <a:tabLst>
                <a:tab pos="631825"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631825"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631825"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631825"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631825" algn="l"/>
              </a:tabLst>
              <a:defRPr sz="2400">
                <a:solidFill>
                  <a:schemeClr val="tx1"/>
                </a:solidFill>
                <a:latin typeface="Times New Roman" panose="02020603050405020304" pitchFamily="18" charset="0"/>
              </a:defRPr>
            </a:lvl9pPr>
          </a:lstStyle>
          <a:p>
            <a:pPr algn="just" eaLnBrk="1" hangingPunct="1">
              <a:lnSpc>
                <a:spcPct val="115000"/>
              </a:lnSpc>
            </a:pPr>
            <a:r>
              <a:rPr lang="tr-TR" altLang="tr-TR" dirty="0"/>
              <a:t>	Noktaların yükseklikleri düşey ölçmelerle belirlenir. Noktalar arasındaki düşey mesafelerin ölçülmesine “</a:t>
            </a:r>
            <a:r>
              <a:rPr lang="tr-TR" altLang="tr-TR" dirty="0">
                <a:solidFill>
                  <a:srgbClr val="FF3300"/>
                </a:solidFill>
              </a:rPr>
              <a:t>yükseklik ölçmesi</a:t>
            </a:r>
            <a:r>
              <a:rPr lang="tr-TR" altLang="tr-TR" dirty="0"/>
              <a:t>” ya da “</a:t>
            </a:r>
            <a:r>
              <a:rPr lang="tr-TR" altLang="tr-TR" dirty="0" err="1">
                <a:solidFill>
                  <a:srgbClr val="FF3300"/>
                </a:solidFill>
              </a:rPr>
              <a:t>nivelman</a:t>
            </a:r>
            <a:r>
              <a:rPr lang="tr-TR" altLang="tr-TR" dirty="0"/>
              <a:t>” denir.</a:t>
            </a:r>
          </a:p>
          <a:p>
            <a:pPr algn="just" eaLnBrk="1" hangingPunct="1">
              <a:lnSpc>
                <a:spcPct val="115000"/>
              </a:lnSpc>
            </a:pPr>
            <a:r>
              <a:rPr lang="tr-TR" altLang="tr-TR" dirty="0"/>
              <a:t>	Bir </a:t>
            </a:r>
            <a:r>
              <a:rPr lang="tr-TR" altLang="tr-TR" u="sng" dirty="0"/>
              <a:t>noktanın </a:t>
            </a:r>
            <a:r>
              <a:rPr lang="tr-TR" altLang="tr-TR" u="sng" dirty="0">
                <a:solidFill>
                  <a:srgbClr val="FF3300"/>
                </a:solidFill>
              </a:rPr>
              <a:t>yüksekliği</a:t>
            </a:r>
            <a:r>
              <a:rPr lang="tr-TR" altLang="tr-TR" dirty="0"/>
              <a:t>, o noktanın deniz seviyesi ile arasındaki düşey mesafeyi ifade eder. Bir </a:t>
            </a:r>
            <a:r>
              <a:rPr lang="tr-TR" altLang="tr-TR" u="sng" dirty="0"/>
              <a:t>noktanın “</a:t>
            </a:r>
            <a:r>
              <a:rPr lang="tr-TR" altLang="tr-TR" u="sng" dirty="0">
                <a:solidFill>
                  <a:srgbClr val="FF3300"/>
                </a:solidFill>
              </a:rPr>
              <a:t>kotu</a:t>
            </a:r>
            <a:r>
              <a:rPr lang="tr-TR" altLang="tr-TR" dirty="0"/>
              <a:t>” ise o noktanın kabul edilen herhangi bir kıyas düzleminden olan düşey mesafesidir. Kıyas düzleminin deniz seviyesi olarak alınması halinde </a:t>
            </a:r>
            <a:r>
              <a:rPr lang="tr-TR" altLang="tr-TR" dirty="0">
                <a:solidFill>
                  <a:srgbClr val="FF3300"/>
                </a:solidFill>
              </a:rPr>
              <a:t>kot</a:t>
            </a:r>
            <a:r>
              <a:rPr lang="tr-TR" altLang="tr-TR" dirty="0"/>
              <a:t> ve </a:t>
            </a:r>
            <a:r>
              <a:rPr lang="tr-TR" altLang="tr-TR" dirty="0">
                <a:solidFill>
                  <a:srgbClr val="FF3300"/>
                </a:solidFill>
              </a:rPr>
              <a:t>yükseklik</a:t>
            </a:r>
            <a:r>
              <a:rPr lang="tr-TR" altLang="tr-TR" dirty="0"/>
              <a:t> birbirine eşit olmaktadır.</a:t>
            </a:r>
          </a:p>
          <a:p>
            <a:pPr algn="just" eaLnBrk="1" hangingPunct="1">
              <a:lnSpc>
                <a:spcPct val="115000"/>
              </a:lnSpc>
            </a:pPr>
            <a:r>
              <a:rPr lang="tr-TR" altLang="tr-TR" dirty="0"/>
              <a:t>	Kot ve yükseklikler, kıyas düzleminin üzerinde “</a:t>
            </a:r>
            <a:r>
              <a:rPr lang="tr-TR" altLang="tr-TR" sz="2800" b="1" dirty="0">
                <a:solidFill>
                  <a:srgbClr val="FF3300"/>
                </a:solidFill>
              </a:rPr>
              <a:t>+</a:t>
            </a:r>
            <a:r>
              <a:rPr lang="tr-TR" altLang="tr-TR" dirty="0"/>
              <a:t>” işareti ile altında ise “</a:t>
            </a:r>
            <a:r>
              <a:rPr lang="tr-TR" altLang="tr-TR" sz="2800" b="1" dirty="0">
                <a:solidFill>
                  <a:srgbClr val="FF3300"/>
                </a:solidFill>
              </a:rPr>
              <a:t>-</a:t>
            </a:r>
            <a:r>
              <a:rPr lang="tr-TR" altLang="tr-TR" dirty="0"/>
              <a:t>” işareti ile belirtilir. İki noktanın deniz seviyesinden olan düşey mesafeleri eşitse noktalar aynı yüksekliktedir. Noktaların yükseklikleri eşit değilse sıfır yüzeyinden daha uzakta bulunan noktanın yüksekliği diğerine oranla daha fazladır.</a:t>
            </a:r>
          </a:p>
          <a:p>
            <a:pPr algn="just" eaLnBrk="1" hangingPunct="1">
              <a:lnSpc>
                <a:spcPct val="115000"/>
              </a:lnSpc>
            </a:pPr>
            <a:endParaRPr lang="tr-TR" altLang="tr-TR" dirty="0"/>
          </a:p>
          <a:p>
            <a:pPr algn="just" eaLnBrk="1" hangingPunct="1">
              <a:lnSpc>
                <a:spcPct val="115000"/>
              </a:lnSpc>
            </a:pPr>
            <a:endParaRPr lang="tr-TR" altLang="tr-TR" dirty="0"/>
          </a:p>
        </p:txBody>
      </p:sp>
    </p:spTree>
    <p:extLst>
      <p:ext uri="{BB962C8B-B14F-4D97-AF65-F5344CB8AC3E}">
        <p14:creationId xmlns:p14="http://schemas.microsoft.com/office/powerpoint/2010/main" val="3356567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1645" y="1176973"/>
            <a:ext cx="10681854"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5000"/>
              </a:lnSpc>
            </a:pPr>
            <a:r>
              <a:rPr lang="tr-TR" altLang="tr-TR" dirty="0"/>
              <a:t>	</a:t>
            </a:r>
          </a:p>
          <a:p>
            <a:pPr eaLnBrk="1" hangingPunct="1">
              <a:lnSpc>
                <a:spcPct val="115000"/>
              </a:lnSpc>
            </a:pPr>
            <a:endParaRPr lang="tr-TR" altLang="tr-TR" dirty="0"/>
          </a:p>
          <a:p>
            <a:pPr eaLnBrk="1" hangingPunct="1">
              <a:lnSpc>
                <a:spcPct val="115000"/>
              </a:lnSpc>
            </a:pPr>
            <a:endParaRPr lang="tr-TR" altLang="tr-TR" dirty="0"/>
          </a:p>
          <a:p>
            <a:pPr eaLnBrk="1" hangingPunct="1">
              <a:lnSpc>
                <a:spcPct val="115000"/>
              </a:lnSpc>
            </a:pPr>
            <a:endParaRPr lang="tr-TR" altLang="tr-TR" dirty="0"/>
          </a:p>
          <a:p>
            <a:pPr eaLnBrk="1" hangingPunct="1">
              <a:lnSpc>
                <a:spcPct val="115000"/>
              </a:lnSpc>
            </a:pPr>
            <a:endParaRPr lang="tr-TR" altLang="tr-TR" dirty="0"/>
          </a:p>
          <a:p>
            <a:pPr eaLnBrk="1" hangingPunct="1">
              <a:lnSpc>
                <a:spcPct val="115000"/>
              </a:lnSpc>
            </a:pPr>
            <a:endParaRPr lang="tr-TR" altLang="tr-TR" dirty="0"/>
          </a:p>
          <a:p>
            <a:pPr eaLnBrk="1" hangingPunct="1">
              <a:lnSpc>
                <a:spcPct val="115000"/>
              </a:lnSpc>
            </a:pPr>
            <a:r>
              <a:rPr lang="tr-TR" altLang="tr-TR" dirty="0"/>
              <a:t>	</a:t>
            </a:r>
          </a:p>
          <a:p>
            <a:pPr algn="just" eaLnBrk="1" hangingPunct="1">
              <a:lnSpc>
                <a:spcPct val="115000"/>
              </a:lnSpc>
            </a:pPr>
            <a:r>
              <a:rPr lang="tr-TR" altLang="tr-TR" dirty="0"/>
              <a:t>	İki noktanın “</a:t>
            </a:r>
            <a:r>
              <a:rPr lang="tr-TR" altLang="tr-TR" dirty="0">
                <a:solidFill>
                  <a:srgbClr val="FF3300"/>
                </a:solidFill>
              </a:rPr>
              <a:t>yükseklik farkı</a:t>
            </a:r>
            <a:r>
              <a:rPr lang="tr-TR" altLang="tr-TR" dirty="0"/>
              <a:t>” denildiği zaman, bu iki nokta arasındaki yükseklik farkı anlaşılır. Düşey ölçmelerin esas amacı da noktalar arasındaki yükseklik farklarını belirlemektir. Arazide bir noktanın deniz seviyesine veya herhangi bir kıyas düzlemine göre yüksekliği biliniyorsa bunun yardımı ile diğer noktaların yükseklikleri de saptanabilir</a:t>
            </a:r>
            <a:r>
              <a:rPr lang="tr-TR" altLang="tr-TR" dirty="0" smtClean="0"/>
              <a:t>.</a:t>
            </a:r>
            <a:endParaRPr lang="tr-TR" altLang="tr-TR" dirty="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859" y="1338443"/>
            <a:ext cx="5541385" cy="28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6"/>
          <p:cNvSpPr>
            <a:spLocks noChangeArrowheads="1"/>
          </p:cNvSpPr>
          <p:nvPr/>
        </p:nvSpPr>
        <p:spPr bwMode="auto">
          <a:xfrm>
            <a:off x="2998384" y="556954"/>
            <a:ext cx="60483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(YÜKSEKLİKLERİN) ÖLÇÜLMESİ</a:t>
            </a:r>
          </a:p>
        </p:txBody>
      </p:sp>
    </p:spTree>
    <p:extLst>
      <p:ext uri="{BB962C8B-B14F-4D97-AF65-F5344CB8AC3E}">
        <p14:creationId xmlns:p14="http://schemas.microsoft.com/office/powerpoint/2010/main" val="2575596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31519" y="1030289"/>
            <a:ext cx="1078160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sz="3200" b="1" dirty="0">
                <a:solidFill>
                  <a:schemeClr val="accent5"/>
                </a:solidFill>
              </a:rPr>
              <a:t>DÜŞEY MESAFELERİN (YÜKSEKLİKLERİN) ÖLÇÜLMESİ</a:t>
            </a:r>
          </a:p>
        </p:txBody>
      </p:sp>
      <p:sp>
        <p:nvSpPr>
          <p:cNvPr id="3" name="Text Box 5"/>
          <p:cNvSpPr txBox="1">
            <a:spLocks noChangeArrowheads="1"/>
          </p:cNvSpPr>
          <p:nvPr/>
        </p:nvSpPr>
        <p:spPr bwMode="auto">
          <a:xfrm>
            <a:off x="1583634" y="2182813"/>
            <a:ext cx="8785225"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15000"/>
              </a:lnSpc>
            </a:pPr>
            <a:r>
              <a:rPr lang="tr-TR" altLang="tr-TR" dirty="0"/>
              <a:t>	Yüksekliği önceden belirlenmiş bir çok başvuru noktası vardır. Ülkemizi kaplayan ve birbirleriyle </a:t>
            </a:r>
            <a:r>
              <a:rPr lang="tr-TR" altLang="tr-TR" dirty="0" err="1"/>
              <a:t>üçgensel</a:t>
            </a:r>
            <a:r>
              <a:rPr lang="tr-TR" altLang="tr-TR" dirty="0"/>
              <a:t> alanlar oluşturan bu noktalara “</a:t>
            </a:r>
            <a:r>
              <a:rPr lang="tr-TR" altLang="tr-TR" dirty="0">
                <a:solidFill>
                  <a:srgbClr val="FF3300"/>
                </a:solidFill>
              </a:rPr>
              <a:t>nirengi</a:t>
            </a:r>
            <a:r>
              <a:rPr lang="tr-TR" altLang="tr-TR" dirty="0"/>
              <a:t>” denir.</a:t>
            </a:r>
          </a:p>
          <a:p>
            <a:pPr algn="just" eaLnBrk="1" hangingPunct="1"/>
            <a:endParaRPr lang="tr-TR" altLang="tr-TR" dirty="0"/>
          </a:p>
        </p:txBody>
      </p:sp>
    </p:spTree>
    <p:extLst>
      <p:ext uri="{BB962C8B-B14F-4D97-AF65-F5344CB8AC3E}">
        <p14:creationId xmlns:p14="http://schemas.microsoft.com/office/powerpoint/2010/main" val="131152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572816" y="657652"/>
            <a:ext cx="51892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a:t>
            </a:r>
          </a:p>
          <a:p>
            <a:pPr algn="ctr" eaLnBrk="1" hangingPunct="1"/>
            <a:r>
              <a:rPr lang="tr-TR" altLang="tr-TR" b="1" dirty="0">
                <a:solidFill>
                  <a:schemeClr val="accent5"/>
                </a:solidFill>
              </a:rPr>
              <a:t>(YÜKSEKLİKLERİN) ÖLÇÜLMESİ</a:t>
            </a:r>
          </a:p>
        </p:txBody>
      </p:sp>
      <p:sp>
        <p:nvSpPr>
          <p:cNvPr id="9219" name="Rectangle 7"/>
          <p:cNvSpPr>
            <a:spLocks noChangeArrowheads="1"/>
          </p:cNvSpPr>
          <p:nvPr/>
        </p:nvSpPr>
        <p:spPr bwMode="auto">
          <a:xfrm>
            <a:off x="4224338" y="1576388"/>
            <a:ext cx="404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latin typeface="Arial" panose="020B0604020202020204" pitchFamily="34" charset="0"/>
                <a:ea typeface="Times New Roman" panose="02020603050405020304" pitchFamily="18" charset="0"/>
                <a:cs typeface="Arial" panose="020B0604020202020204" pitchFamily="34" charset="0"/>
              </a:rPr>
              <a:t>Yükseklik Ölçme </a:t>
            </a:r>
            <a:r>
              <a:rPr lang="tr-TR" altLang="tr-TR" b="1" dirty="0" err="1">
                <a:latin typeface="Arial" panose="020B0604020202020204" pitchFamily="34" charset="0"/>
                <a:ea typeface="Times New Roman" panose="02020603050405020304" pitchFamily="18" charset="0"/>
                <a:cs typeface="Arial" panose="020B0604020202020204" pitchFamily="34" charset="0"/>
              </a:rPr>
              <a:t>Metodları</a:t>
            </a:r>
            <a:endParaRPr lang="tr-TR" altLang="tr-TR" b="1" dirty="0">
              <a:latin typeface="Arial" panose="020B0604020202020204" pitchFamily="34" charset="0"/>
              <a:ea typeface="Times New Roman" panose="02020603050405020304" pitchFamily="18" charset="0"/>
              <a:cs typeface="Arial" panose="020B0604020202020204" pitchFamily="34" charset="0"/>
            </a:endParaRPr>
          </a:p>
        </p:txBody>
      </p:sp>
      <p:sp>
        <p:nvSpPr>
          <p:cNvPr id="9220" name="Line 9"/>
          <p:cNvSpPr>
            <a:spLocks noChangeShapeType="1"/>
          </p:cNvSpPr>
          <p:nvPr/>
        </p:nvSpPr>
        <p:spPr bwMode="auto">
          <a:xfrm>
            <a:off x="3287713" y="2133600"/>
            <a:ext cx="590391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221" name="Line 10"/>
          <p:cNvSpPr>
            <a:spLocks noChangeShapeType="1"/>
          </p:cNvSpPr>
          <p:nvPr/>
        </p:nvSpPr>
        <p:spPr bwMode="auto">
          <a:xfrm>
            <a:off x="3287713" y="2133600"/>
            <a:ext cx="0"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222" name="Line 11"/>
          <p:cNvSpPr>
            <a:spLocks noChangeShapeType="1"/>
          </p:cNvSpPr>
          <p:nvPr/>
        </p:nvSpPr>
        <p:spPr bwMode="auto">
          <a:xfrm>
            <a:off x="6167438" y="2133600"/>
            <a:ext cx="0"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223" name="Line 12"/>
          <p:cNvSpPr>
            <a:spLocks noChangeShapeType="1"/>
          </p:cNvSpPr>
          <p:nvPr/>
        </p:nvSpPr>
        <p:spPr bwMode="auto">
          <a:xfrm>
            <a:off x="9191625" y="2133600"/>
            <a:ext cx="0" cy="5032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224" name="Text Box 13"/>
          <p:cNvSpPr txBox="1">
            <a:spLocks noChangeArrowheads="1"/>
          </p:cNvSpPr>
          <p:nvPr/>
        </p:nvSpPr>
        <p:spPr bwMode="auto">
          <a:xfrm>
            <a:off x="2424114" y="2706689"/>
            <a:ext cx="1698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a:t>1. Fiziksel M.</a:t>
            </a:r>
            <a:r>
              <a:rPr lang="tr-TR" altLang="tr-TR" sz="2000"/>
              <a:t> </a:t>
            </a:r>
          </a:p>
          <a:p>
            <a:pPr eaLnBrk="1" hangingPunct="1"/>
            <a:r>
              <a:rPr lang="tr-TR" altLang="tr-TR" sz="2000" b="1"/>
              <a:t>(Barometrik)</a:t>
            </a:r>
          </a:p>
        </p:txBody>
      </p:sp>
      <p:sp>
        <p:nvSpPr>
          <p:cNvPr id="9225" name="Text Box 14"/>
          <p:cNvSpPr txBox="1">
            <a:spLocks noChangeArrowheads="1"/>
          </p:cNvSpPr>
          <p:nvPr/>
        </p:nvSpPr>
        <p:spPr bwMode="auto">
          <a:xfrm>
            <a:off x="5211763" y="2730501"/>
            <a:ext cx="2036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a:t>2. Geometrik M.</a:t>
            </a:r>
            <a:r>
              <a:rPr lang="tr-TR" altLang="tr-TR" sz="2000"/>
              <a:t> </a:t>
            </a:r>
          </a:p>
        </p:txBody>
      </p:sp>
      <p:sp>
        <p:nvSpPr>
          <p:cNvPr id="9226" name="Text Box 15"/>
          <p:cNvSpPr txBox="1">
            <a:spLocks noChangeArrowheads="1"/>
          </p:cNvSpPr>
          <p:nvPr/>
        </p:nvSpPr>
        <p:spPr bwMode="auto">
          <a:xfrm>
            <a:off x="8027988" y="2708276"/>
            <a:ext cx="2474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a:t>3. Trigonometrik M.</a:t>
            </a:r>
            <a:r>
              <a:rPr lang="tr-TR" altLang="tr-TR" sz="2000"/>
              <a:t> </a:t>
            </a:r>
          </a:p>
        </p:txBody>
      </p:sp>
      <p:sp>
        <p:nvSpPr>
          <p:cNvPr id="69648" name="Text Box 16"/>
          <p:cNvSpPr txBox="1">
            <a:spLocks noChangeArrowheads="1"/>
          </p:cNvSpPr>
          <p:nvPr/>
        </p:nvSpPr>
        <p:spPr bwMode="auto">
          <a:xfrm>
            <a:off x="897166" y="3502027"/>
            <a:ext cx="10540539"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dirty="0"/>
              <a:t>	Bu metotlardan herhangi birinin kullanılması tamamen yükseklik ölçmelerinden istenilen doğruluk ve hassasiyete bağlıdır. Bunlar içerisinde en güvenilir sonuç veren geometrik metodun hassasiyeti 1 km’de 1mm-1cm arasında değişir. İkincisi trigonometrik metot olup, hassasiyeti 1 km’de 1cm-1dm arasındadır. Üçüncüsü ise fiziksel metot olup, hassasiyeti 1 km’de 1dm-1m arasındadır.</a:t>
            </a:r>
          </a:p>
          <a:p>
            <a:pPr algn="just" eaLnBrk="1" hangingPunct="1">
              <a:lnSpc>
                <a:spcPct val="120000"/>
              </a:lnSpc>
            </a:pPr>
            <a:endParaRPr lang="tr-TR" altLang="tr-TR" b="1" dirty="0">
              <a:solidFill>
                <a:srgbClr val="FF0000"/>
              </a:solidFill>
            </a:endParaRPr>
          </a:p>
        </p:txBody>
      </p:sp>
    </p:spTree>
    <p:extLst>
      <p:ext uri="{BB962C8B-B14F-4D97-AF65-F5344CB8AC3E}">
        <p14:creationId xmlns:p14="http://schemas.microsoft.com/office/powerpoint/2010/main" val="868386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9648"/>
                                        </p:tgtEl>
                                        <p:attrNameLst>
                                          <p:attrName>style.visibility</p:attrName>
                                        </p:attrNameLst>
                                      </p:cBhvr>
                                      <p:to>
                                        <p:strVal val="visible"/>
                                      </p:to>
                                    </p:set>
                                    <p:animEffect transition="in" filter="randombar(horizontal)">
                                      <p:cBhvr>
                                        <p:cTn id="7" dur="500"/>
                                        <p:tgtEl>
                                          <p:spTgt spid="69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886470" y="622966"/>
            <a:ext cx="8637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(YÜKSEKLİKLERİN) ÖLÇÜLMESİ</a:t>
            </a:r>
          </a:p>
        </p:txBody>
      </p:sp>
      <p:sp>
        <p:nvSpPr>
          <p:cNvPr id="3" name="Rectangle 5"/>
          <p:cNvSpPr>
            <a:spLocks noChangeArrowheads="1"/>
          </p:cNvSpPr>
          <p:nvPr/>
        </p:nvSpPr>
        <p:spPr bwMode="auto">
          <a:xfrm>
            <a:off x="814647" y="1125538"/>
            <a:ext cx="10557164" cy="94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buFontTx/>
              <a:buAutoNum type="arabicPeriod"/>
            </a:pPr>
            <a:r>
              <a:rPr lang="tr-TR" altLang="tr-TR" b="1" dirty="0">
                <a:solidFill>
                  <a:schemeClr val="accent5"/>
                </a:solidFill>
              </a:rPr>
              <a:t>Fiziksel </a:t>
            </a:r>
            <a:r>
              <a:rPr lang="tr-TR" altLang="tr-TR" b="1" dirty="0" err="1">
                <a:solidFill>
                  <a:schemeClr val="accent5"/>
                </a:solidFill>
              </a:rPr>
              <a:t>Metod</a:t>
            </a:r>
            <a:r>
              <a:rPr lang="tr-TR" altLang="tr-TR" b="1" dirty="0">
                <a:solidFill>
                  <a:schemeClr val="accent5"/>
                </a:solidFill>
              </a:rPr>
              <a:t>: </a:t>
            </a:r>
            <a:r>
              <a:rPr lang="tr-TR" altLang="tr-TR" dirty="0"/>
              <a:t>Deniz seviyesinden yükseldikçe hava basıncının azalması esasına dayanan kaba bir </a:t>
            </a:r>
            <a:r>
              <a:rPr lang="tr-TR" altLang="tr-TR" dirty="0" err="1"/>
              <a:t>metodtur</a:t>
            </a:r>
            <a:r>
              <a:rPr lang="tr-TR" altLang="tr-TR" dirty="0"/>
              <a:t>. Barometre kullanılarak ölçme yapılır. </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248" y="2201198"/>
            <a:ext cx="6049962"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19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81396" y="562401"/>
            <a:ext cx="105488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a:t>
            </a:r>
          </a:p>
          <a:p>
            <a:pPr algn="ctr" eaLnBrk="1" hangingPunct="1"/>
            <a:r>
              <a:rPr lang="tr-TR" altLang="tr-TR" b="1" dirty="0">
                <a:solidFill>
                  <a:schemeClr val="accent5"/>
                </a:solidFill>
              </a:rPr>
              <a:t>(YÜKSEKLİKLERİN) </a:t>
            </a:r>
            <a:r>
              <a:rPr lang="tr-TR" altLang="tr-TR" b="1" dirty="0" smtClean="0">
                <a:solidFill>
                  <a:schemeClr val="accent5"/>
                </a:solidFill>
              </a:rPr>
              <a:t>ÖLÇÜLMESİ</a:t>
            </a:r>
            <a:endParaRPr lang="tr-TR" altLang="tr-TR" b="1" dirty="0">
              <a:solidFill>
                <a:schemeClr val="accent5"/>
              </a:solidFill>
            </a:endParaRPr>
          </a:p>
        </p:txBody>
      </p:sp>
      <p:sp>
        <p:nvSpPr>
          <p:cNvPr id="11267" name="Text Box 3"/>
          <p:cNvSpPr txBox="1">
            <a:spLocks noChangeArrowheads="1"/>
          </p:cNvSpPr>
          <p:nvPr/>
        </p:nvSpPr>
        <p:spPr bwMode="auto">
          <a:xfrm>
            <a:off x="781395" y="1268413"/>
            <a:ext cx="106402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b="1" dirty="0">
                <a:solidFill>
                  <a:schemeClr val="accent5"/>
                </a:solidFill>
              </a:rPr>
              <a:t>2. Geometrik </a:t>
            </a:r>
            <a:r>
              <a:rPr lang="tr-TR" altLang="tr-TR" b="1" dirty="0" err="1">
                <a:solidFill>
                  <a:schemeClr val="accent5"/>
                </a:solidFill>
              </a:rPr>
              <a:t>Metod</a:t>
            </a:r>
            <a:r>
              <a:rPr lang="tr-TR" altLang="tr-TR" b="1" dirty="0">
                <a:solidFill>
                  <a:schemeClr val="accent5"/>
                </a:solidFill>
              </a:rPr>
              <a:t> İle Yükseklik Tayini</a:t>
            </a:r>
            <a:endParaRPr lang="tr-TR" altLang="tr-TR" dirty="0">
              <a:solidFill>
                <a:schemeClr val="accent5"/>
              </a:solidFill>
            </a:endParaRPr>
          </a:p>
          <a:p>
            <a:pPr algn="just" eaLnBrk="1" hangingPunct="1"/>
            <a:r>
              <a:rPr lang="tr-TR" altLang="tr-TR" dirty="0"/>
              <a:t>	Yatay gözleme doğrusu elde ederek bu gözleme doğrusu ile yüksekliği bulunacak nokta arasındaki düşey mesafeyi ölçme esasına dayanır.</a:t>
            </a:r>
          </a:p>
        </p:txBody>
      </p:sp>
      <p:sp>
        <p:nvSpPr>
          <p:cNvPr id="70685" name="Text Box 29"/>
          <p:cNvSpPr txBox="1">
            <a:spLocks noChangeArrowheads="1"/>
          </p:cNvSpPr>
          <p:nvPr/>
        </p:nvSpPr>
        <p:spPr bwMode="auto">
          <a:xfrm>
            <a:off x="7080684" y="2885412"/>
            <a:ext cx="20986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5000"/>
              </a:lnSpc>
            </a:pPr>
            <a:r>
              <a:rPr lang="tr-TR" altLang="tr-TR" dirty="0" err="1"/>
              <a:t>Δh</a:t>
            </a:r>
            <a:r>
              <a:rPr lang="tr-TR" altLang="tr-TR" dirty="0"/>
              <a:t> = H</a:t>
            </a:r>
            <a:r>
              <a:rPr lang="tr-TR" altLang="tr-TR" baseline="-25000" dirty="0"/>
              <a:t>A </a:t>
            </a:r>
            <a:r>
              <a:rPr lang="tr-TR" altLang="tr-TR" dirty="0"/>
              <a:t>- H</a:t>
            </a:r>
            <a:r>
              <a:rPr lang="tr-TR" altLang="tr-TR" baseline="-25000" dirty="0"/>
              <a:t>B</a:t>
            </a:r>
          </a:p>
          <a:p>
            <a:pPr eaLnBrk="1" hangingPunct="1">
              <a:lnSpc>
                <a:spcPct val="125000"/>
              </a:lnSpc>
            </a:pPr>
            <a:r>
              <a:rPr lang="tr-TR" altLang="tr-TR" dirty="0" err="1"/>
              <a:t>Δh</a:t>
            </a:r>
            <a:r>
              <a:rPr lang="tr-TR" altLang="tr-TR" dirty="0"/>
              <a:t> = </a:t>
            </a:r>
            <a:r>
              <a:rPr lang="tr-TR" altLang="tr-TR" dirty="0" err="1"/>
              <a:t>i</a:t>
            </a:r>
            <a:r>
              <a:rPr lang="tr-TR" altLang="tr-TR" baseline="-25000" dirty="0" err="1"/>
              <a:t>b</a:t>
            </a:r>
            <a:r>
              <a:rPr lang="tr-TR" altLang="tr-TR" dirty="0"/>
              <a:t> - </a:t>
            </a:r>
            <a:r>
              <a:rPr lang="tr-TR" altLang="tr-TR" dirty="0" err="1"/>
              <a:t>i</a:t>
            </a:r>
            <a:r>
              <a:rPr lang="tr-TR" altLang="tr-TR" baseline="-25000" dirty="0" err="1"/>
              <a:t>a</a:t>
            </a:r>
            <a:endParaRPr lang="tr-TR" altLang="tr-TR" baseline="-25000" dirty="0"/>
          </a:p>
          <a:p>
            <a:pPr eaLnBrk="1" hangingPunct="1">
              <a:lnSpc>
                <a:spcPct val="125000"/>
              </a:lnSpc>
            </a:pPr>
            <a:r>
              <a:rPr lang="tr-TR" altLang="tr-TR" dirty="0"/>
              <a:t>H</a:t>
            </a:r>
            <a:r>
              <a:rPr lang="tr-TR" altLang="tr-TR" baseline="-25000" dirty="0"/>
              <a:t>A </a:t>
            </a:r>
            <a:r>
              <a:rPr lang="tr-TR" altLang="tr-TR" dirty="0"/>
              <a:t>– H</a:t>
            </a:r>
            <a:r>
              <a:rPr lang="tr-TR" altLang="tr-TR" baseline="-25000" dirty="0"/>
              <a:t>B </a:t>
            </a:r>
            <a:r>
              <a:rPr lang="tr-TR" altLang="tr-TR" dirty="0"/>
              <a:t>= </a:t>
            </a:r>
            <a:r>
              <a:rPr lang="tr-TR" altLang="tr-TR" dirty="0" err="1"/>
              <a:t>i</a:t>
            </a:r>
            <a:r>
              <a:rPr lang="tr-TR" altLang="tr-TR" baseline="-25000" dirty="0" err="1"/>
              <a:t>b</a:t>
            </a:r>
            <a:r>
              <a:rPr lang="tr-TR" altLang="tr-TR" dirty="0" err="1"/>
              <a:t>-i</a:t>
            </a:r>
            <a:r>
              <a:rPr lang="tr-TR" altLang="tr-TR" baseline="-25000" dirty="0" err="1"/>
              <a:t>a</a:t>
            </a:r>
            <a:endParaRPr lang="tr-TR" altLang="tr-TR" baseline="-25000" dirty="0"/>
          </a:p>
          <a:p>
            <a:pPr eaLnBrk="1" hangingPunct="1">
              <a:lnSpc>
                <a:spcPct val="125000"/>
              </a:lnSpc>
            </a:pPr>
            <a:r>
              <a:rPr lang="tr-TR" altLang="tr-TR" dirty="0"/>
              <a:t>H</a:t>
            </a:r>
            <a:r>
              <a:rPr lang="tr-TR" altLang="tr-TR" baseline="-25000" dirty="0"/>
              <a:t>B </a:t>
            </a:r>
            <a:r>
              <a:rPr lang="tr-TR" altLang="tr-TR" dirty="0"/>
              <a:t>= H</a:t>
            </a:r>
            <a:r>
              <a:rPr lang="tr-TR" altLang="tr-TR" baseline="-25000" dirty="0"/>
              <a:t>A </a:t>
            </a:r>
            <a:r>
              <a:rPr lang="tr-TR" altLang="tr-TR" dirty="0"/>
              <a:t>- (</a:t>
            </a:r>
            <a:r>
              <a:rPr lang="tr-TR" altLang="tr-TR" dirty="0" err="1"/>
              <a:t>i</a:t>
            </a:r>
            <a:r>
              <a:rPr lang="tr-TR" altLang="tr-TR" baseline="-25000" dirty="0" err="1"/>
              <a:t>b</a:t>
            </a:r>
            <a:r>
              <a:rPr lang="tr-TR" altLang="tr-TR" dirty="0" err="1"/>
              <a:t>-i</a:t>
            </a:r>
            <a:r>
              <a:rPr lang="tr-TR" altLang="tr-TR" baseline="-25000" dirty="0" err="1"/>
              <a:t>a</a:t>
            </a:r>
            <a:r>
              <a:rPr lang="tr-TR" altLang="tr-TR" dirty="0"/>
              <a:t>)</a:t>
            </a:r>
          </a:p>
          <a:p>
            <a:pPr eaLnBrk="1" hangingPunct="1">
              <a:lnSpc>
                <a:spcPct val="125000"/>
              </a:lnSpc>
            </a:pPr>
            <a:r>
              <a:rPr lang="tr-TR" altLang="tr-TR" b="1" dirty="0">
                <a:solidFill>
                  <a:srgbClr val="FF0000"/>
                </a:solidFill>
              </a:rPr>
              <a:t>H</a:t>
            </a:r>
            <a:r>
              <a:rPr lang="tr-TR" altLang="tr-TR" b="1" baseline="-25000" dirty="0">
                <a:solidFill>
                  <a:srgbClr val="FF0000"/>
                </a:solidFill>
              </a:rPr>
              <a:t>B </a:t>
            </a:r>
            <a:r>
              <a:rPr lang="tr-TR" altLang="tr-TR" b="1" dirty="0">
                <a:solidFill>
                  <a:srgbClr val="FF0000"/>
                </a:solidFill>
              </a:rPr>
              <a:t>= H</a:t>
            </a:r>
            <a:r>
              <a:rPr lang="tr-TR" altLang="tr-TR" b="1" baseline="-25000" dirty="0">
                <a:solidFill>
                  <a:srgbClr val="FF0000"/>
                </a:solidFill>
              </a:rPr>
              <a:t>A </a:t>
            </a:r>
            <a:r>
              <a:rPr lang="tr-TR" altLang="tr-TR" b="1" dirty="0">
                <a:solidFill>
                  <a:srgbClr val="FF0000"/>
                </a:solidFill>
              </a:rPr>
              <a:t>- </a:t>
            </a:r>
            <a:r>
              <a:rPr lang="tr-TR" altLang="tr-TR" b="1" dirty="0" err="1">
                <a:solidFill>
                  <a:srgbClr val="FF0000"/>
                </a:solidFill>
              </a:rPr>
              <a:t>Δh</a:t>
            </a:r>
            <a:r>
              <a:rPr lang="tr-TR" altLang="tr-TR" dirty="0"/>
              <a:t> </a:t>
            </a:r>
          </a:p>
        </p:txBody>
      </p:sp>
      <p:grpSp>
        <p:nvGrpSpPr>
          <p:cNvPr id="70688" name="Group 32"/>
          <p:cNvGrpSpPr>
            <a:grpSpLocks/>
          </p:cNvGrpSpPr>
          <p:nvPr/>
        </p:nvGrpSpPr>
        <p:grpSpPr bwMode="auto">
          <a:xfrm>
            <a:off x="1392672" y="2634588"/>
            <a:ext cx="5459413" cy="3284537"/>
            <a:chOff x="22" y="1979"/>
            <a:chExt cx="3439" cy="2069"/>
          </a:xfrm>
        </p:grpSpPr>
        <p:sp>
          <p:nvSpPr>
            <p:cNvPr id="11270" name="Line 4"/>
            <p:cNvSpPr>
              <a:spLocks noChangeShapeType="1"/>
            </p:cNvSpPr>
            <p:nvPr/>
          </p:nvSpPr>
          <p:spPr bwMode="auto">
            <a:xfrm>
              <a:off x="431" y="1979"/>
              <a:ext cx="0" cy="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71" name="Line 5"/>
            <p:cNvSpPr>
              <a:spLocks noChangeShapeType="1"/>
            </p:cNvSpPr>
            <p:nvPr/>
          </p:nvSpPr>
          <p:spPr bwMode="auto">
            <a:xfrm>
              <a:off x="2018" y="1979"/>
              <a:ext cx="0" cy="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72" name="Freeform 9"/>
            <p:cNvSpPr>
              <a:spLocks/>
            </p:cNvSpPr>
            <p:nvPr/>
          </p:nvSpPr>
          <p:spPr bwMode="auto">
            <a:xfrm>
              <a:off x="431" y="2432"/>
              <a:ext cx="1587" cy="544"/>
            </a:xfrm>
            <a:custGeom>
              <a:avLst/>
              <a:gdLst>
                <a:gd name="T0" fmla="*/ 0 w 1587"/>
                <a:gd name="T1" fmla="*/ 0 h 544"/>
                <a:gd name="T2" fmla="*/ 226 w 1587"/>
                <a:gd name="T3" fmla="*/ 91 h 544"/>
                <a:gd name="T4" fmla="*/ 499 w 1587"/>
                <a:gd name="T5" fmla="*/ 182 h 544"/>
                <a:gd name="T6" fmla="*/ 725 w 1587"/>
                <a:gd name="T7" fmla="*/ 318 h 544"/>
                <a:gd name="T8" fmla="*/ 998 w 1587"/>
                <a:gd name="T9" fmla="*/ 363 h 544"/>
                <a:gd name="T10" fmla="*/ 1270 w 1587"/>
                <a:gd name="T11" fmla="*/ 408 h 544"/>
                <a:gd name="T12" fmla="*/ 1496 w 1587"/>
                <a:gd name="T13" fmla="*/ 499 h 544"/>
                <a:gd name="T14" fmla="*/ 1587 w 1587"/>
                <a:gd name="T15" fmla="*/ 544 h 5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544">
                  <a:moveTo>
                    <a:pt x="0" y="0"/>
                  </a:moveTo>
                  <a:cubicBezTo>
                    <a:pt x="71" y="30"/>
                    <a:pt x="143" y="61"/>
                    <a:pt x="226" y="91"/>
                  </a:cubicBezTo>
                  <a:cubicBezTo>
                    <a:pt x="309" y="121"/>
                    <a:pt x="416" y="144"/>
                    <a:pt x="499" y="182"/>
                  </a:cubicBezTo>
                  <a:cubicBezTo>
                    <a:pt x="582" y="220"/>
                    <a:pt x="642" y="288"/>
                    <a:pt x="725" y="318"/>
                  </a:cubicBezTo>
                  <a:cubicBezTo>
                    <a:pt x="808" y="348"/>
                    <a:pt x="907" y="348"/>
                    <a:pt x="998" y="363"/>
                  </a:cubicBezTo>
                  <a:cubicBezTo>
                    <a:pt x="1089" y="378"/>
                    <a:pt x="1187" y="385"/>
                    <a:pt x="1270" y="408"/>
                  </a:cubicBezTo>
                  <a:cubicBezTo>
                    <a:pt x="1353" y="431"/>
                    <a:pt x="1443" y="476"/>
                    <a:pt x="1496" y="499"/>
                  </a:cubicBezTo>
                  <a:cubicBezTo>
                    <a:pt x="1549" y="522"/>
                    <a:pt x="1568" y="533"/>
                    <a:pt x="1587" y="544"/>
                  </a:cubicBezTo>
                </a:path>
              </a:pathLst>
            </a:custGeom>
            <a:noFill/>
            <a:ln w="57150" cmpd="sng">
              <a:pattFill prst="pct80">
                <a:fgClr>
                  <a:schemeClr val="tx1"/>
                </a:fgClr>
                <a:bgClr>
                  <a:srgbClr val="FFFFFF"/>
                </a:bgClr>
              </a:patt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73" name="Rectangle 10"/>
            <p:cNvSpPr>
              <a:spLocks noChangeArrowheads="1"/>
            </p:cNvSpPr>
            <p:nvPr/>
          </p:nvSpPr>
          <p:spPr bwMode="auto">
            <a:xfrm>
              <a:off x="1156" y="2215"/>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74" name="Line 11"/>
            <p:cNvSpPr>
              <a:spLocks noChangeShapeType="1"/>
            </p:cNvSpPr>
            <p:nvPr/>
          </p:nvSpPr>
          <p:spPr bwMode="auto">
            <a:xfrm flipH="1">
              <a:off x="1111" y="2296"/>
              <a:ext cx="181" cy="4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75" name="Line 12"/>
            <p:cNvSpPr>
              <a:spLocks noChangeShapeType="1"/>
            </p:cNvSpPr>
            <p:nvPr/>
          </p:nvSpPr>
          <p:spPr bwMode="auto">
            <a:xfrm>
              <a:off x="1292" y="2296"/>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76" name="Line 13"/>
            <p:cNvSpPr>
              <a:spLocks noChangeShapeType="1"/>
            </p:cNvSpPr>
            <p:nvPr/>
          </p:nvSpPr>
          <p:spPr bwMode="auto">
            <a:xfrm>
              <a:off x="1292" y="2296"/>
              <a:ext cx="181" cy="5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77" name="Line 15"/>
            <p:cNvSpPr>
              <a:spLocks noChangeShapeType="1"/>
            </p:cNvSpPr>
            <p:nvPr/>
          </p:nvSpPr>
          <p:spPr bwMode="auto">
            <a:xfrm>
              <a:off x="431" y="2256"/>
              <a:ext cx="15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78" name="AutoShape 16"/>
            <p:cNvSpPr>
              <a:spLocks/>
            </p:cNvSpPr>
            <p:nvPr/>
          </p:nvSpPr>
          <p:spPr bwMode="auto">
            <a:xfrm>
              <a:off x="2030" y="2251"/>
              <a:ext cx="90" cy="725"/>
            </a:xfrm>
            <a:prstGeom prst="rightBrace">
              <a:avLst>
                <a:gd name="adj1" fmla="val 6713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79" name="Text Box 17"/>
            <p:cNvSpPr txBox="1">
              <a:spLocks noChangeArrowheads="1"/>
            </p:cNvSpPr>
            <p:nvPr/>
          </p:nvSpPr>
          <p:spPr bwMode="auto">
            <a:xfrm>
              <a:off x="2161" y="2470"/>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b</a:t>
              </a:r>
            </a:p>
          </p:txBody>
        </p:sp>
        <p:sp>
          <p:nvSpPr>
            <p:cNvPr id="11280" name="Text Box 18"/>
            <p:cNvSpPr txBox="1">
              <a:spLocks noChangeArrowheads="1"/>
            </p:cNvSpPr>
            <p:nvPr/>
          </p:nvSpPr>
          <p:spPr bwMode="auto">
            <a:xfrm>
              <a:off x="204" y="2210"/>
              <a:ext cx="1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a</a:t>
              </a:r>
            </a:p>
          </p:txBody>
        </p:sp>
        <p:sp>
          <p:nvSpPr>
            <p:cNvPr id="11281" name="AutoShape 19"/>
            <p:cNvSpPr>
              <a:spLocks/>
            </p:cNvSpPr>
            <p:nvPr/>
          </p:nvSpPr>
          <p:spPr bwMode="auto">
            <a:xfrm>
              <a:off x="354" y="2246"/>
              <a:ext cx="46" cy="227"/>
            </a:xfrm>
            <a:prstGeom prst="leftBrace">
              <a:avLst>
                <a:gd name="adj1" fmla="val 4112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82" name="AutoShape 20"/>
            <p:cNvSpPr>
              <a:spLocks/>
            </p:cNvSpPr>
            <p:nvPr/>
          </p:nvSpPr>
          <p:spPr bwMode="auto">
            <a:xfrm>
              <a:off x="340" y="2478"/>
              <a:ext cx="91" cy="1451"/>
            </a:xfrm>
            <a:prstGeom prst="leftBrace">
              <a:avLst>
                <a:gd name="adj1" fmla="val 1328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83" name="Line 21"/>
            <p:cNvSpPr>
              <a:spLocks noChangeShapeType="1"/>
            </p:cNvSpPr>
            <p:nvPr/>
          </p:nvSpPr>
          <p:spPr bwMode="auto">
            <a:xfrm>
              <a:off x="204" y="3929"/>
              <a:ext cx="2041" cy="0"/>
            </a:xfrm>
            <a:prstGeom prst="line">
              <a:avLst/>
            </a:prstGeom>
            <a:noFill/>
            <a:ln w="38100" cmpd="dbl">
              <a:pattFill prst="pct80">
                <a:fgClr>
                  <a:schemeClr val="tx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84" name="Text Box 22"/>
            <p:cNvSpPr txBox="1">
              <a:spLocks noChangeArrowheads="1"/>
            </p:cNvSpPr>
            <p:nvPr/>
          </p:nvSpPr>
          <p:spPr bwMode="auto">
            <a:xfrm>
              <a:off x="2232" y="3760"/>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Kıyas düzlemi</a:t>
              </a:r>
            </a:p>
          </p:txBody>
        </p:sp>
        <p:sp>
          <p:nvSpPr>
            <p:cNvPr id="11285" name="Text Box 23"/>
            <p:cNvSpPr txBox="1">
              <a:spLocks noChangeArrowheads="1"/>
            </p:cNvSpPr>
            <p:nvPr/>
          </p:nvSpPr>
          <p:spPr bwMode="auto">
            <a:xfrm>
              <a:off x="145" y="3079"/>
              <a:ext cx="2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A</a:t>
              </a:r>
            </a:p>
          </p:txBody>
        </p:sp>
        <p:sp>
          <p:nvSpPr>
            <p:cNvPr id="11286" name="AutoShape 24"/>
            <p:cNvSpPr>
              <a:spLocks/>
            </p:cNvSpPr>
            <p:nvPr/>
          </p:nvSpPr>
          <p:spPr bwMode="auto">
            <a:xfrm>
              <a:off x="2018" y="2976"/>
              <a:ext cx="136" cy="953"/>
            </a:xfrm>
            <a:prstGeom prst="rightBrace">
              <a:avLst>
                <a:gd name="adj1" fmla="val 583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87" name="Text Box 25"/>
            <p:cNvSpPr txBox="1">
              <a:spLocks noChangeArrowheads="1"/>
            </p:cNvSpPr>
            <p:nvPr/>
          </p:nvSpPr>
          <p:spPr bwMode="auto">
            <a:xfrm>
              <a:off x="2185" y="3336"/>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B</a:t>
              </a:r>
            </a:p>
          </p:txBody>
        </p:sp>
        <p:sp>
          <p:nvSpPr>
            <p:cNvPr id="11288" name="Line 26"/>
            <p:cNvSpPr>
              <a:spLocks noChangeShapeType="1"/>
            </p:cNvSpPr>
            <p:nvPr/>
          </p:nvSpPr>
          <p:spPr bwMode="auto">
            <a:xfrm flipH="1">
              <a:off x="431" y="2976"/>
              <a:ext cx="1587"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1289" name="AutoShape 27"/>
            <p:cNvSpPr>
              <a:spLocks/>
            </p:cNvSpPr>
            <p:nvPr/>
          </p:nvSpPr>
          <p:spPr bwMode="auto">
            <a:xfrm>
              <a:off x="249" y="2478"/>
              <a:ext cx="91" cy="498"/>
            </a:xfrm>
            <a:prstGeom prst="leftBrace">
              <a:avLst>
                <a:gd name="adj1" fmla="val 45604"/>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1290" name="Text Box 28"/>
            <p:cNvSpPr txBox="1">
              <a:spLocks noChangeArrowheads="1"/>
            </p:cNvSpPr>
            <p:nvPr/>
          </p:nvSpPr>
          <p:spPr bwMode="auto">
            <a:xfrm>
              <a:off x="22" y="2568"/>
              <a:ext cx="2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endParaRPr lang="el-GR" altLang="tr-TR" baseline="-25000">
                <a:cs typeface="Times New Roman" panose="02020603050405020304" pitchFamily="18" charset="0"/>
              </a:endParaRPr>
            </a:p>
          </p:txBody>
        </p:sp>
        <p:sp>
          <p:nvSpPr>
            <p:cNvPr id="11291" name="Text Box 30"/>
            <p:cNvSpPr txBox="1">
              <a:spLocks noChangeArrowheads="1"/>
            </p:cNvSpPr>
            <p:nvPr/>
          </p:nvSpPr>
          <p:spPr bwMode="auto">
            <a:xfrm>
              <a:off x="423" y="2432"/>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A</a:t>
              </a:r>
              <a:endParaRPr lang="tr-TR" altLang="tr-TR" baseline="-25000"/>
            </a:p>
          </p:txBody>
        </p:sp>
        <p:sp>
          <p:nvSpPr>
            <p:cNvPr id="11292" name="Text Box 31"/>
            <p:cNvSpPr txBox="1">
              <a:spLocks noChangeArrowheads="1"/>
            </p:cNvSpPr>
            <p:nvPr/>
          </p:nvSpPr>
          <p:spPr bwMode="auto">
            <a:xfrm>
              <a:off x="2109" y="2886"/>
              <a:ext cx="1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B</a:t>
              </a:r>
              <a:endParaRPr lang="tr-TR" altLang="tr-TR" baseline="-25000"/>
            </a:p>
          </p:txBody>
        </p:sp>
      </p:grpSp>
    </p:spTree>
    <p:extLst>
      <p:ext uri="{BB962C8B-B14F-4D97-AF65-F5344CB8AC3E}">
        <p14:creationId xmlns:p14="http://schemas.microsoft.com/office/powerpoint/2010/main" val="181362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70688"/>
                                        </p:tgtEl>
                                        <p:attrNameLst>
                                          <p:attrName>style.visibility</p:attrName>
                                        </p:attrNameLst>
                                      </p:cBhvr>
                                      <p:to>
                                        <p:strVal val="visible"/>
                                      </p:to>
                                    </p:set>
                                    <p:anim calcmode="lin" valueType="num">
                                      <p:cBhvr additive="base">
                                        <p:cTn id="7" dur="2000" fill="hold"/>
                                        <p:tgtEl>
                                          <p:spTgt spid="70688"/>
                                        </p:tgtEl>
                                        <p:attrNameLst>
                                          <p:attrName>ppt_x</p:attrName>
                                        </p:attrNameLst>
                                      </p:cBhvr>
                                      <p:tavLst>
                                        <p:tav tm="0">
                                          <p:val>
                                            <p:strVal val="1+#ppt_w/2"/>
                                          </p:val>
                                        </p:tav>
                                        <p:tav tm="100000">
                                          <p:val>
                                            <p:strVal val="#ppt_x"/>
                                          </p:val>
                                        </p:tav>
                                      </p:tavLst>
                                    </p:anim>
                                    <p:anim calcmode="lin" valueType="num">
                                      <p:cBhvr additive="base">
                                        <p:cTn id="8" dur="2000" fill="hold"/>
                                        <p:tgtEl>
                                          <p:spTgt spid="7068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0685"/>
                                        </p:tgtEl>
                                        <p:attrNameLst>
                                          <p:attrName>style.visibility</p:attrName>
                                        </p:attrNameLst>
                                      </p:cBhvr>
                                      <p:to>
                                        <p:strVal val="visible"/>
                                      </p:to>
                                    </p:set>
                                    <p:anim calcmode="lin" valueType="num">
                                      <p:cBhvr additive="base">
                                        <p:cTn id="13" dur="2000" fill="hold"/>
                                        <p:tgtEl>
                                          <p:spTgt spid="70685"/>
                                        </p:tgtEl>
                                        <p:attrNameLst>
                                          <p:attrName>ppt_x</p:attrName>
                                        </p:attrNameLst>
                                      </p:cBhvr>
                                      <p:tavLst>
                                        <p:tav tm="0">
                                          <p:val>
                                            <p:strVal val="0-#ppt_w/2"/>
                                          </p:val>
                                        </p:tav>
                                        <p:tav tm="100000">
                                          <p:val>
                                            <p:strVal val="#ppt_x"/>
                                          </p:val>
                                        </p:tav>
                                      </p:tavLst>
                                    </p:anim>
                                    <p:anim calcmode="lin" valueType="num">
                                      <p:cBhvr additive="base">
                                        <p:cTn id="14" dur="2000" fill="hold"/>
                                        <p:tgtEl>
                                          <p:spTgt spid="706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23207" y="601296"/>
            <a:ext cx="106153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a:t>
            </a:r>
          </a:p>
          <a:p>
            <a:pPr algn="ctr" eaLnBrk="1" hangingPunct="1"/>
            <a:r>
              <a:rPr lang="tr-TR" altLang="tr-TR" b="1" dirty="0">
                <a:solidFill>
                  <a:schemeClr val="accent5"/>
                </a:solidFill>
              </a:rPr>
              <a:t>(YÜKSEKLİKLERİN) ÖLÇÜLMESİ</a:t>
            </a:r>
          </a:p>
        </p:txBody>
      </p:sp>
      <p:sp>
        <p:nvSpPr>
          <p:cNvPr id="74783" name="Text Box 31"/>
          <p:cNvSpPr txBox="1">
            <a:spLocks noChangeArrowheads="1"/>
          </p:cNvSpPr>
          <p:nvPr/>
        </p:nvSpPr>
        <p:spPr bwMode="auto">
          <a:xfrm>
            <a:off x="7751764" y="2852738"/>
            <a:ext cx="2554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B </a:t>
            </a:r>
            <a:r>
              <a:rPr lang="tr-TR" altLang="tr-TR"/>
              <a:t>= H</a:t>
            </a:r>
            <a:r>
              <a:rPr lang="tr-TR" altLang="tr-TR" baseline="-25000"/>
              <a:t>A </a:t>
            </a:r>
            <a:r>
              <a:rPr lang="tr-TR" altLang="tr-TR"/>
              <a:t>+ </a:t>
            </a:r>
            <a:r>
              <a:rPr lang="tr-TR" altLang="tr-TR" i="1"/>
              <a:t>i </a:t>
            </a:r>
            <a:r>
              <a:rPr lang="tr-TR" altLang="tr-TR"/>
              <a:t>+ h - m</a:t>
            </a:r>
          </a:p>
        </p:txBody>
      </p:sp>
      <p:sp>
        <p:nvSpPr>
          <p:cNvPr id="74784" name="Text Box 32"/>
          <p:cNvSpPr txBox="1">
            <a:spLocks noChangeArrowheads="1"/>
          </p:cNvSpPr>
          <p:nvPr/>
        </p:nvSpPr>
        <p:spPr bwMode="auto">
          <a:xfrm>
            <a:off x="7824788" y="3500438"/>
            <a:ext cx="185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 h = E </a:t>
            </a:r>
            <a:r>
              <a:rPr lang="tr-TR" altLang="tr-TR" sz="1400"/>
              <a:t>.</a:t>
            </a:r>
            <a:r>
              <a:rPr lang="tr-TR" altLang="tr-TR" baseline="-25000"/>
              <a:t> </a:t>
            </a:r>
            <a:r>
              <a:rPr lang="tr-TR" altLang="tr-TR"/>
              <a:t>tan </a:t>
            </a:r>
            <a:r>
              <a:rPr lang="el-GR" altLang="tr-TR"/>
              <a:t>α</a:t>
            </a:r>
            <a:r>
              <a:rPr lang="tr-TR" altLang="tr-TR"/>
              <a:t>  </a:t>
            </a:r>
          </a:p>
        </p:txBody>
      </p:sp>
      <p:grpSp>
        <p:nvGrpSpPr>
          <p:cNvPr id="12293" name="Group 34"/>
          <p:cNvGrpSpPr>
            <a:grpSpLocks/>
          </p:cNvGrpSpPr>
          <p:nvPr/>
        </p:nvGrpSpPr>
        <p:grpSpPr bwMode="auto">
          <a:xfrm>
            <a:off x="1624013" y="2349500"/>
            <a:ext cx="5683250" cy="3429000"/>
            <a:chOff x="63" y="1480"/>
            <a:chExt cx="3580" cy="2160"/>
          </a:xfrm>
        </p:grpSpPr>
        <p:sp>
          <p:nvSpPr>
            <p:cNvPr id="12296" name="Line 4"/>
            <p:cNvSpPr>
              <a:spLocks noChangeShapeType="1"/>
            </p:cNvSpPr>
            <p:nvPr/>
          </p:nvSpPr>
          <p:spPr bwMode="auto">
            <a:xfrm flipH="1">
              <a:off x="3007" y="1571"/>
              <a:ext cx="0" cy="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297" name="Line 5"/>
            <p:cNvSpPr>
              <a:spLocks noChangeShapeType="1"/>
            </p:cNvSpPr>
            <p:nvPr/>
          </p:nvSpPr>
          <p:spPr bwMode="auto">
            <a:xfrm flipH="1">
              <a:off x="1420" y="2568"/>
              <a:ext cx="0"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298" name="Freeform 6"/>
            <p:cNvSpPr>
              <a:spLocks/>
            </p:cNvSpPr>
            <p:nvPr/>
          </p:nvSpPr>
          <p:spPr bwMode="auto">
            <a:xfrm flipH="1">
              <a:off x="1420" y="2024"/>
              <a:ext cx="1587" cy="544"/>
            </a:xfrm>
            <a:custGeom>
              <a:avLst/>
              <a:gdLst>
                <a:gd name="T0" fmla="*/ 0 w 1587"/>
                <a:gd name="T1" fmla="*/ 0 h 544"/>
                <a:gd name="T2" fmla="*/ 226 w 1587"/>
                <a:gd name="T3" fmla="*/ 91 h 544"/>
                <a:gd name="T4" fmla="*/ 499 w 1587"/>
                <a:gd name="T5" fmla="*/ 182 h 544"/>
                <a:gd name="T6" fmla="*/ 725 w 1587"/>
                <a:gd name="T7" fmla="*/ 318 h 544"/>
                <a:gd name="T8" fmla="*/ 998 w 1587"/>
                <a:gd name="T9" fmla="*/ 363 h 544"/>
                <a:gd name="T10" fmla="*/ 1270 w 1587"/>
                <a:gd name="T11" fmla="*/ 408 h 544"/>
                <a:gd name="T12" fmla="*/ 1496 w 1587"/>
                <a:gd name="T13" fmla="*/ 499 h 544"/>
                <a:gd name="T14" fmla="*/ 1587 w 1587"/>
                <a:gd name="T15" fmla="*/ 544 h 5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544">
                  <a:moveTo>
                    <a:pt x="0" y="0"/>
                  </a:moveTo>
                  <a:cubicBezTo>
                    <a:pt x="71" y="30"/>
                    <a:pt x="143" y="61"/>
                    <a:pt x="226" y="91"/>
                  </a:cubicBezTo>
                  <a:cubicBezTo>
                    <a:pt x="309" y="121"/>
                    <a:pt x="416" y="144"/>
                    <a:pt x="499" y="182"/>
                  </a:cubicBezTo>
                  <a:cubicBezTo>
                    <a:pt x="582" y="220"/>
                    <a:pt x="642" y="288"/>
                    <a:pt x="725" y="318"/>
                  </a:cubicBezTo>
                  <a:cubicBezTo>
                    <a:pt x="808" y="348"/>
                    <a:pt x="907" y="348"/>
                    <a:pt x="998" y="363"/>
                  </a:cubicBezTo>
                  <a:cubicBezTo>
                    <a:pt x="1089" y="378"/>
                    <a:pt x="1187" y="385"/>
                    <a:pt x="1270" y="408"/>
                  </a:cubicBezTo>
                  <a:cubicBezTo>
                    <a:pt x="1353" y="431"/>
                    <a:pt x="1443" y="476"/>
                    <a:pt x="1496" y="499"/>
                  </a:cubicBezTo>
                  <a:cubicBezTo>
                    <a:pt x="1549" y="522"/>
                    <a:pt x="1568" y="533"/>
                    <a:pt x="1587" y="544"/>
                  </a:cubicBezTo>
                </a:path>
              </a:pathLst>
            </a:custGeom>
            <a:noFill/>
            <a:ln w="57150" cmpd="sng">
              <a:pattFill prst="pct80">
                <a:fgClr>
                  <a:schemeClr val="tx1"/>
                </a:fgClr>
                <a:bgClr>
                  <a:srgbClr val="FFFFFF"/>
                </a:bgClr>
              </a:patt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12299" name="Group 28"/>
            <p:cNvGrpSpPr>
              <a:grpSpLocks/>
            </p:cNvGrpSpPr>
            <p:nvPr/>
          </p:nvGrpSpPr>
          <p:grpSpPr bwMode="auto">
            <a:xfrm rot="-185189">
              <a:off x="1284" y="2160"/>
              <a:ext cx="272" cy="408"/>
              <a:chOff x="1519" y="2478"/>
              <a:chExt cx="272" cy="408"/>
            </a:xfrm>
          </p:grpSpPr>
          <p:sp>
            <p:nvSpPr>
              <p:cNvPr id="12319" name="Rectangle 7"/>
              <p:cNvSpPr>
                <a:spLocks noChangeArrowheads="1"/>
              </p:cNvSpPr>
              <p:nvPr/>
            </p:nvSpPr>
            <p:spPr bwMode="auto">
              <a:xfrm flipH="1">
                <a:off x="1519" y="2478"/>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320" name="Line 8"/>
              <p:cNvSpPr>
                <a:spLocks noChangeShapeType="1"/>
              </p:cNvSpPr>
              <p:nvPr/>
            </p:nvSpPr>
            <p:spPr bwMode="auto">
              <a:xfrm>
                <a:off x="1655" y="2523"/>
                <a:ext cx="136" cy="31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21" name="Line 9"/>
              <p:cNvSpPr>
                <a:spLocks noChangeShapeType="1"/>
              </p:cNvSpPr>
              <p:nvPr/>
            </p:nvSpPr>
            <p:spPr bwMode="auto">
              <a:xfrm flipH="1">
                <a:off x="1655" y="2523"/>
                <a:ext cx="0" cy="31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22" name="Line 10"/>
              <p:cNvSpPr>
                <a:spLocks noChangeShapeType="1"/>
              </p:cNvSpPr>
              <p:nvPr/>
            </p:nvSpPr>
            <p:spPr bwMode="auto">
              <a:xfrm flipH="1">
                <a:off x="1519" y="2523"/>
                <a:ext cx="136"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2300" name="Line 11"/>
            <p:cNvSpPr>
              <a:spLocks noChangeShapeType="1"/>
            </p:cNvSpPr>
            <p:nvPr/>
          </p:nvSpPr>
          <p:spPr bwMode="auto">
            <a:xfrm flipH="1">
              <a:off x="1194" y="2206"/>
              <a:ext cx="217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01" name="Text Box 13"/>
            <p:cNvSpPr txBox="1">
              <a:spLocks noChangeArrowheads="1"/>
            </p:cNvSpPr>
            <p:nvPr/>
          </p:nvSpPr>
          <p:spPr bwMode="auto">
            <a:xfrm flipH="1">
              <a:off x="914" y="2251"/>
              <a:ext cx="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i="1"/>
                <a:t>i</a:t>
              </a:r>
              <a:endParaRPr lang="tr-TR" altLang="tr-TR" i="1" baseline="-25000"/>
            </a:p>
          </p:txBody>
        </p:sp>
        <p:sp>
          <p:nvSpPr>
            <p:cNvPr id="12302" name="Text Box 14"/>
            <p:cNvSpPr txBox="1">
              <a:spLocks noChangeArrowheads="1"/>
            </p:cNvSpPr>
            <p:nvPr/>
          </p:nvSpPr>
          <p:spPr bwMode="auto">
            <a:xfrm flipH="1">
              <a:off x="3116" y="1754"/>
              <a:ext cx="15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m</a:t>
              </a:r>
              <a:endParaRPr lang="tr-TR" altLang="tr-TR" baseline="-25000"/>
            </a:p>
          </p:txBody>
        </p:sp>
        <p:sp>
          <p:nvSpPr>
            <p:cNvPr id="12303" name="AutoShape 15"/>
            <p:cNvSpPr>
              <a:spLocks/>
            </p:cNvSpPr>
            <p:nvPr/>
          </p:nvSpPr>
          <p:spPr bwMode="auto">
            <a:xfrm flipH="1">
              <a:off x="3038" y="1707"/>
              <a:ext cx="61" cy="358"/>
            </a:xfrm>
            <a:prstGeom prst="leftBrace">
              <a:avLst>
                <a:gd name="adj1" fmla="val 4890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304" name="AutoShape 16"/>
            <p:cNvSpPr>
              <a:spLocks/>
            </p:cNvSpPr>
            <p:nvPr/>
          </p:nvSpPr>
          <p:spPr bwMode="auto">
            <a:xfrm flipH="1">
              <a:off x="3007" y="2070"/>
              <a:ext cx="91" cy="1451"/>
            </a:xfrm>
            <a:prstGeom prst="leftBrace">
              <a:avLst>
                <a:gd name="adj1" fmla="val 1328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305" name="Line 17"/>
            <p:cNvSpPr>
              <a:spLocks noChangeShapeType="1"/>
            </p:cNvSpPr>
            <p:nvPr/>
          </p:nvSpPr>
          <p:spPr bwMode="auto">
            <a:xfrm flipH="1">
              <a:off x="1193" y="3521"/>
              <a:ext cx="2041" cy="0"/>
            </a:xfrm>
            <a:prstGeom prst="line">
              <a:avLst/>
            </a:prstGeom>
            <a:noFill/>
            <a:ln w="38100" cmpd="dbl">
              <a:pattFill prst="pct80">
                <a:fgClr>
                  <a:schemeClr val="tx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06" name="Text Box 18"/>
            <p:cNvSpPr txBox="1">
              <a:spLocks noChangeArrowheads="1"/>
            </p:cNvSpPr>
            <p:nvPr/>
          </p:nvSpPr>
          <p:spPr bwMode="auto">
            <a:xfrm flipH="1">
              <a:off x="63" y="3352"/>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Kıyas düzlemi</a:t>
              </a:r>
            </a:p>
          </p:txBody>
        </p:sp>
        <p:sp>
          <p:nvSpPr>
            <p:cNvPr id="12307" name="Text Box 19"/>
            <p:cNvSpPr txBox="1">
              <a:spLocks noChangeArrowheads="1"/>
            </p:cNvSpPr>
            <p:nvPr/>
          </p:nvSpPr>
          <p:spPr bwMode="auto">
            <a:xfrm flipH="1">
              <a:off x="3063" y="2671"/>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B</a:t>
              </a:r>
            </a:p>
          </p:txBody>
        </p:sp>
        <p:sp>
          <p:nvSpPr>
            <p:cNvPr id="12308" name="AutoShape 20"/>
            <p:cNvSpPr>
              <a:spLocks/>
            </p:cNvSpPr>
            <p:nvPr/>
          </p:nvSpPr>
          <p:spPr bwMode="auto">
            <a:xfrm flipH="1">
              <a:off x="1284" y="2568"/>
              <a:ext cx="136" cy="953"/>
            </a:xfrm>
            <a:prstGeom prst="rightBrace">
              <a:avLst>
                <a:gd name="adj1" fmla="val 583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309" name="Text Box 21"/>
            <p:cNvSpPr txBox="1">
              <a:spLocks noChangeArrowheads="1"/>
            </p:cNvSpPr>
            <p:nvPr/>
          </p:nvSpPr>
          <p:spPr bwMode="auto">
            <a:xfrm flipH="1">
              <a:off x="1029" y="2928"/>
              <a:ext cx="2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A</a:t>
              </a:r>
            </a:p>
          </p:txBody>
        </p:sp>
        <p:sp>
          <p:nvSpPr>
            <p:cNvPr id="12310" name="Line 22"/>
            <p:cNvSpPr>
              <a:spLocks noChangeShapeType="1"/>
            </p:cNvSpPr>
            <p:nvPr/>
          </p:nvSpPr>
          <p:spPr bwMode="auto">
            <a:xfrm>
              <a:off x="1420" y="2568"/>
              <a:ext cx="1587" cy="0"/>
            </a:xfrm>
            <a:prstGeom prst="line">
              <a:avLst/>
            </a:prstGeom>
            <a:noFill/>
            <a:ln w="9525" cap="rnd">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11" name="AutoShape 23"/>
            <p:cNvSpPr>
              <a:spLocks/>
            </p:cNvSpPr>
            <p:nvPr/>
          </p:nvSpPr>
          <p:spPr bwMode="auto">
            <a:xfrm flipH="1">
              <a:off x="3280" y="1708"/>
              <a:ext cx="91" cy="498"/>
            </a:xfrm>
            <a:prstGeom prst="leftBrace">
              <a:avLst>
                <a:gd name="adj1" fmla="val 45604"/>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312" name="Text Box 24"/>
            <p:cNvSpPr txBox="1">
              <a:spLocks noChangeArrowheads="1"/>
            </p:cNvSpPr>
            <p:nvPr/>
          </p:nvSpPr>
          <p:spPr bwMode="auto">
            <a:xfrm flipH="1">
              <a:off x="3461" y="1840"/>
              <a:ext cx="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cs typeface="Times New Roman" panose="02020603050405020304" pitchFamily="18" charset="0"/>
                </a:rPr>
                <a:t>h</a:t>
              </a:r>
              <a:endParaRPr lang="el-GR" altLang="tr-TR" baseline="-25000">
                <a:cs typeface="Times New Roman" panose="02020603050405020304" pitchFamily="18" charset="0"/>
              </a:endParaRPr>
            </a:p>
          </p:txBody>
        </p:sp>
        <p:sp>
          <p:nvSpPr>
            <p:cNvPr id="12313" name="Text Box 25"/>
            <p:cNvSpPr txBox="1">
              <a:spLocks noChangeArrowheads="1"/>
            </p:cNvSpPr>
            <p:nvPr/>
          </p:nvSpPr>
          <p:spPr bwMode="auto">
            <a:xfrm flipH="1">
              <a:off x="2877" y="2024"/>
              <a:ext cx="1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B</a:t>
              </a:r>
              <a:endParaRPr lang="tr-TR" altLang="tr-TR" baseline="-25000"/>
            </a:p>
          </p:txBody>
        </p:sp>
        <p:sp>
          <p:nvSpPr>
            <p:cNvPr id="12314" name="Text Box 26"/>
            <p:cNvSpPr txBox="1">
              <a:spLocks noChangeArrowheads="1"/>
            </p:cNvSpPr>
            <p:nvPr/>
          </p:nvSpPr>
          <p:spPr bwMode="auto">
            <a:xfrm flipH="1">
              <a:off x="1201" y="2478"/>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A</a:t>
              </a:r>
              <a:endParaRPr lang="tr-TR" altLang="tr-TR" baseline="-25000"/>
            </a:p>
          </p:txBody>
        </p:sp>
        <p:sp>
          <p:nvSpPr>
            <p:cNvPr id="12315" name="Line 27"/>
            <p:cNvSpPr>
              <a:spLocks noChangeShapeType="1"/>
            </p:cNvSpPr>
            <p:nvPr/>
          </p:nvSpPr>
          <p:spPr bwMode="auto">
            <a:xfrm flipH="1">
              <a:off x="1421" y="1480"/>
              <a:ext cx="2222" cy="72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16" name="AutoShape 29"/>
            <p:cNvSpPr>
              <a:spLocks/>
            </p:cNvSpPr>
            <p:nvPr/>
          </p:nvSpPr>
          <p:spPr bwMode="auto">
            <a:xfrm>
              <a:off x="1012" y="2210"/>
              <a:ext cx="61" cy="358"/>
            </a:xfrm>
            <a:prstGeom prst="leftBrace">
              <a:avLst>
                <a:gd name="adj1" fmla="val 4890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2317" name="Text Box 30"/>
            <p:cNvSpPr txBox="1">
              <a:spLocks noChangeArrowheads="1"/>
            </p:cNvSpPr>
            <p:nvPr/>
          </p:nvSpPr>
          <p:spPr bwMode="auto">
            <a:xfrm>
              <a:off x="1818" y="1995"/>
              <a:ext cx="1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α</a:t>
              </a:r>
            </a:p>
          </p:txBody>
        </p:sp>
        <p:sp>
          <p:nvSpPr>
            <p:cNvPr id="12318" name="Text Box 33"/>
            <p:cNvSpPr txBox="1">
              <a:spLocks noChangeArrowheads="1"/>
            </p:cNvSpPr>
            <p:nvPr/>
          </p:nvSpPr>
          <p:spPr bwMode="auto">
            <a:xfrm>
              <a:off x="2144" y="2520"/>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cs typeface="Times New Roman" panose="02020603050405020304" pitchFamily="18" charset="0"/>
                </a:rPr>
                <a:t>E</a:t>
              </a:r>
              <a:endParaRPr lang="el-GR" altLang="tr-TR">
                <a:cs typeface="Times New Roman" panose="02020603050405020304" pitchFamily="18" charset="0"/>
              </a:endParaRPr>
            </a:p>
          </p:txBody>
        </p:sp>
      </p:grpSp>
      <p:sp>
        <p:nvSpPr>
          <p:cNvPr id="74787" name="Text Box 35"/>
          <p:cNvSpPr txBox="1">
            <a:spLocks noChangeArrowheads="1"/>
          </p:cNvSpPr>
          <p:nvPr/>
        </p:nvSpPr>
        <p:spPr bwMode="auto">
          <a:xfrm>
            <a:off x="7032625" y="4149725"/>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 H</a:t>
            </a:r>
            <a:r>
              <a:rPr lang="tr-TR" altLang="tr-TR" baseline="-25000">
                <a:solidFill>
                  <a:srgbClr val="FF0000"/>
                </a:solidFill>
              </a:rPr>
              <a:t>B</a:t>
            </a:r>
            <a:r>
              <a:rPr lang="tr-TR" altLang="tr-TR">
                <a:solidFill>
                  <a:srgbClr val="FF0000"/>
                </a:solidFill>
              </a:rPr>
              <a:t>= H</a:t>
            </a:r>
            <a:r>
              <a:rPr lang="tr-TR" altLang="tr-TR" baseline="-25000">
                <a:solidFill>
                  <a:srgbClr val="FF0000"/>
                </a:solidFill>
              </a:rPr>
              <a:t>A</a:t>
            </a:r>
            <a:r>
              <a:rPr lang="tr-TR" altLang="tr-TR">
                <a:solidFill>
                  <a:srgbClr val="FF0000"/>
                </a:solidFill>
              </a:rPr>
              <a:t>+ </a:t>
            </a:r>
            <a:r>
              <a:rPr lang="tr-TR" altLang="tr-TR" i="1">
                <a:solidFill>
                  <a:srgbClr val="FF0000"/>
                </a:solidFill>
              </a:rPr>
              <a:t>i </a:t>
            </a:r>
            <a:r>
              <a:rPr lang="tr-TR" altLang="tr-TR">
                <a:solidFill>
                  <a:srgbClr val="FF0000"/>
                </a:solidFill>
              </a:rPr>
              <a:t>+ (E</a:t>
            </a:r>
            <a:r>
              <a:rPr lang="tr-TR" altLang="tr-TR" sz="1400">
                <a:solidFill>
                  <a:srgbClr val="FF0000"/>
                </a:solidFill>
              </a:rPr>
              <a:t>.</a:t>
            </a:r>
            <a:r>
              <a:rPr lang="tr-TR" altLang="tr-TR">
                <a:solidFill>
                  <a:srgbClr val="FF0000"/>
                </a:solidFill>
              </a:rPr>
              <a:t>tan</a:t>
            </a:r>
            <a:r>
              <a:rPr lang="el-GR" altLang="tr-TR">
                <a:solidFill>
                  <a:srgbClr val="FF0000"/>
                </a:solidFill>
              </a:rPr>
              <a:t>α</a:t>
            </a:r>
            <a:r>
              <a:rPr lang="tr-TR" altLang="tr-TR">
                <a:solidFill>
                  <a:srgbClr val="FF0000"/>
                </a:solidFill>
              </a:rPr>
              <a:t>) - m</a:t>
            </a:r>
          </a:p>
        </p:txBody>
      </p:sp>
      <p:sp>
        <p:nvSpPr>
          <p:cNvPr id="12295" name="Rectangle 36"/>
          <p:cNvSpPr>
            <a:spLocks noChangeArrowheads="1"/>
          </p:cNvSpPr>
          <p:nvPr/>
        </p:nvSpPr>
        <p:spPr bwMode="auto">
          <a:xfrm>
            <a:off x="3000376" y="1412875"/>
            <a:ext cx="6075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3. Trigonometrik </a:t>
            </a:r>
            <a:r>
              <a:rPr lang="tr-TR" altLang="tr-TR" b="1" dirty="0" err="1">
                <a:solidFill>
                  <a:schemeClr val="accent5"/>
                </a:solidFill>
              </a:rPr>
              <a:t>Metod</a:t>
            </a:r>
            <a:r>
              <a:rPr lang="tr-TR" altLang="tr-TR" b="1" dirty="0">
                <a:solidFill>
                  <a:schemeClr val="accent5"/>
                </a:solidFill>
              </a:rPr>
              <a:t> İle Yükseklik Tayini</a:t>
            </a:r>
          </a:p>
        </p:txBody>
      </p:sp>
    </p:spTree>
    <p:extLst>
      <p:ext uri="{BB962C8B-B14F-4D97-AF65-F5344CB8AC3E}">
        <p14:creationId xmlns:p14="http://schemas.microsoft.com/office/powerpoint/2010/main" val="69297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4783"/>
                                        </p:tgtEl>
                                        <p:attrNameLst>
                                          <p:attrName>style.visibility</p:attrName>
                                        </p:attrNameLst>
                                      </p:cBhvr>
                                      <p:to>
                                        <p:strVal val="visible"/>
                                      </p:to>
                                    </p:set>
                                    <p:anim calcmode="lin" valueType="num">
                                      <p:cBhvr additive="base">
                                        <p:cTn id="7" dur="500" fill="hold"/>
                                        <p:tgtEl>
                                          <p:spTgt spid="74783"/>
                                        </p:tgtEl>
                                        <p:attrNameLst>
                                          <p:attrName>ppt_x</p:attrName>
                                        </p:attrNameLst>
                                      </p:cBhvr>
                                      <p:tavLst>
                                        <p:tav tm="0">
                                          <p:val>
                                            <p:strVal val="0-#ppt_w/2"/>
                                          </p:val>
                                        </p:tav>
                                        <p:tav tm="100000">
                                          <p:val>
                                            <p:strVal val="#ppt_x"/>
                                          </p:val>
                                        </p:tav>
                                      </p:tavLst>
                                    </p:anim>
                                    <p:anim calcmode="lin" valueType="num">
                                      <p:cBhvr additive="base">
                                        <p:cTn id="8" dur="500" fill="hold"/>
                                        <p:tgtEl>
                                          <p:spTgt spid="7478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4784"/>
                                        </p:tgtEl>
                                        <p:attrNameLst>
                                          <p:attrName>style.visibility</p:attrName>
                                        </p:attrNameLst>
                                      </p:cBhvr>
                                      <p:to>
                                        <p:strVal val="visible"/>
                                      </p:to>
                                    </p:set>
                                    <p:anim calcmode="lin" valueType="num">
                                      <p:cBhvr additive="base">
                                        <p:cTn id="13" dur="500" fill="hold"/>
                                        <p:tgtEl>
                                          <p:spTgt spid="74784"/>
                                        </p:tgtEl>
                                        <p:attrNameLst>
                                          <p:attrName>ppt_x</p:attrName>
                                        </p:attrNameLst>
                                      </p:cBhvr>
                                      <p:tavLst>
                                        <p:tav tm="0">
                                          <p:val>
                                            <p:strVal val="0-#ppt_w/2"/>
                                          </p:val>
                                        </p:tav>
                                        <p:tav tm="100000">
                                          <p:val>
                                            <p:strVal val="#ppt_x"/>
                                          </p:val>
                                        </p:tav>
                                      </p:tavLst>
                                    </p:anim>
                                    <p:anim calcmode="lin" valueType="num">
                                      <p:cBhvr additive="base">
                                        <p:cTn id="14" dur="500" fill="hold"/>
                                        <p:tgtEl>
                                          <p:spTgt spid="7478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4787"/>
                                        </p:tgtEl>
                                        <p:attrNameLst>
                                          <p:attrName>style.visibility</p:attrName>
                                        </p:attrNameLst>
                                      </p:cBhvr>
                                      <p:to>
                                        <p:strVal val="visible"/>
                                      </p:to>
                                    </p:set>
                                    <p:anim calcmode="lin" valueType="num">
                                      <p:cBhvr additive="base">
                                        <p:cTn id="19" dur="500" fill="hold"/>
                                        <p:tgtEl>
                                          <p:spTgt spid="74787"/>
                                        </p:tgtEl>
                                        <p:attrNameLst>
                                          <p:attrName>ppt_x</p:attrName>
                                        </p:attrNameLst>
                                      </p:cBhvr>
                                      <p:tavLst>
                                        <p:tav tm="0">
                                          <p:val>
                                            <p:strVal val="0-#ppt_w/2"/>
                                          </p:val>
                                        </p:tav>
                                        <p:tav tm="100000">
                                          <p:val>
                                            <p:strVal val="#ppt_x"/>
                                          </p:val>
                                        </p:tav>
                                      </p:tavLst>
                                    </p:anim>
                                    <p:anim calcmode="lin" valueType="num">
                                      <p:cBhvr additive="base">
                                        <p:cTn id="20" dur="500" fill="hold"/>
                                        <p:tgtEl>
                                          <p:spTgt spid="747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3" grpId="0"/>
      <p:bldP spid="74784" grpId="0"/>
      <p:bldP spid="747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8" name="Picture 28" descr="r7021e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361" y="2096653"/>
            <a:ext cx="2613026" cy="398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noChangeArrowheads="1"/>
          </p:cNvSpPr>
          <p:nvPr/>
        </p:nvSpPr>
        <p:spPr bwMode="auto">
          <a:xfrm>
            <a:off x="773084" y="1185971"/>
            <a:ext cx="106153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b="1" dirty="0"/>
              <a:t>Geometrik </a:t>
            </a:r>
            <a:r>
              <a:rPr lang="tr-TR" altLang="tr-TR" b="1" dirty="0" err="1"/>
              <a:t>Metod</a:t>
            </a:r>
            <a:r>
              <a:rPr lang="tr-TR" altLang="tr-TR" b="1" dirty="0"/>
              <a:t> İle Yükseklik Tayininde yatay gözleme doğrusu veren aletler kullanılır.</a:t>
            </a:r>
          </a:p>
        </p:txBody>
      </p:sp>
      <p:sp>
        <p:nvSpPr>
          <p:cNvPr id="71698" name="Text Box 18"/>
          <p:cNvSpPr txBox="1">
            <a:spLocks noChangeArrowheads="1"/>
          </p:cNvSpPr>
          <p:nvPr/>
        </p:nvSpPr>
        <p:spPr bwMode="auto">
          <a:xfrm>
            <a:off x="6145735" y="1972386"/>
            <a:ext cx="199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dirty="0"/>
              <a:t>1.Su Düzeçleri</a:t>
            </a:r>
          </a:p>
        </p:txBody>
      </p:sp>
      <p:grpSp>
        <p:nvGrpSpPr>
          <p:cNvPr id="71705" name="Group 25"/>
          <p:cNvGrpSpPr>
            <a:grpSpLocks/>
          </p:cNvGrpSpPr>
          <p:nvPr/>
        </p:nvGrpSpPr>
        <p:grpSpPr bwMode="auto">
          <a:xfrm>
            <a:off x="6338888" y="2563814"/>
            <a:ext cx="3213100" cy="936625"/>
            <a:chOff x="249" y="1661"/>
            <a:chExt cx="2024" cy="590"/>
          </a:xfrm>
        </p:grpSpPr>
        <p:grpSp>
          <p:nvGrpSpPr>
            <p:cNvPr id="13324" name="Group 14"/>
            <p:cNvGrpSpPr>
              <a:grpSpLocks/>
            </p:cNvGrpSpPr>
            <p:nvPr/>
          </p:nvGrpSpPr>
          <p:grpSpPr bwMode="auto">
            <a:xfrm>
              <a:off x="249" y="1706"/>
              <a:ext cx="1542" cy="545"/>
              <a:chOff x="476" y="1570"/>
              <a:chExt cx="1542" cy="545"/>
            </a:xfrm>
          </p:grpSpPr>
          <p:sp>
            <p:nvSpPr>
              <p:cNvPr id="13328" name="Freeform 9"/>
              <p:cNvSpPr>
                <a:spLocks/>
              </p:cNvSpPr>
              <p:nvPr/>
            </p:nvSpPr>
            <p:spPr bwMode="auto">
              <a:xfrm>
                <a:off x="476" y="1752"/>
                <a:ext cx="1089" cy="363"/>
              </a:xfrm>
              <a:custGeom>
                <a:avLst/>
                <a:gdLst>
                  <a:gd name="T0" fmla="*/ 0 w 1089"/>
                  <a:gd name="T1" fmla="*/ 0 h 363"/>
                  <a:gd name="T2" fmla="*/ 0 w 1089"/>
                  <a:gd name="T3" fmla="*/ 136 h 363"/>
                  <a:gd name="T4" fmla="*/ 0 w 1089"/>
                  <a:gd name="T5" fmla="*/ 181 h 363"/>
                  <a:gd name="T6" fmla="*/ 0 w 1089"/>
                  <a:gd name="T7" fmla="*/ 227 h 363"/>
                  <a:gd name="T8" fmla="*/ 45 w 1089"/>
                  <a:gd name="T9" fmla="*/ 272 h 363"/>
                  <a:gd name="T10" fmla="*/ 91 w 1089"/>
                  <a:gd name="T11" fmla="*/ 317 h 363"/>
                  <a:gd name="T12" fmla="*/ 181 w 1089"/>
                  <a:gd name="T13" fmla="*/ 363 h 363"/>
                  <a:gd name="T14" fmla="*/ 272 w 1089"/>
                  <a:gd name="T15" fmla="*/ 363 h 363"/>
                  <a:gd name="T16" fmla="*/ 998 w 1089"/>
                  <a:gd name="T17" fmla="*/ 363 h 363"/>
                  <a:gd name="T18" fmla="*/ 1089 w 1089"/>
                  <a:gd name="T19" fmla="*/ 363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9" h="363">
                    <a:moveTo>
                      <a:pt x="0" y="0"/>
                    </a:moveTo>
                    <a:lnTo>
                      <a:pt x="0" y="136"/>
                    </a:lnTo>
                    <a:lnTo>
                      <a:pt x="0" y="181"/>
                    </a:lnTo>
                    <a:lnTo>
                      <a:pt x="0" y="227"/>
                    </a:lnTo>
                    <a:lnTo>
                      <a:pt x="45" y="272"/>
                    </a:lnTo>
                    <a:lnTo>
                      <a:pt x="91" y="317"/>
                    </a:lnTo>
                    <a:lnTo>
                      <a:pt x="181" y="363"/>
                    </a:lnTo>
                    <a:lnTo>
                      <a:pt x="272" y="363"/>
                    </a:lnTo>
                    <a:lnTo>
                      <a:pt x="998" y="363"/>
                    </a:lnTo>
                    <a:lnTo>
                      <a:pt x="1089" y="363"/>
                    </a:lnTo>
                  </a:path>
                </a:pathLst>
              </a:custGeom>
              <a:noFill/>
              <a:ln w="762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29" name="Freeform 10"/>
              <p:cNvSpPr>
                <a:spLocks/>
              </p:cNvSpPr>
              <p:nvPr/>
            </p:nvSpPr>
            <p:spPr bwMode="auto">
              <a:xfrm flipH="1">
                <a:off x="929" y="1752"/>
                <a:ext cx="1089" cy="363"/>
              </a:xfrm>
              <a:custGeom>
                <a:avLst/>
                <a:gdLst>
                  <a:gd name="T0" fmla="*/ 0 w 1089"/>
                  <a:gd name="T1" fmla="*/ 0 h 363"/>
                  <a:gd name="T2" fmla="*/ 0 w 1089"/>
                  <a:gd name="T3" fmla="*/ 136 h 363"/>
                  <a:gd name="T4" fmla="*/ 0 w 1089"/>
                  <a:gd name="T5" fmla="*/ 181 h 363"/>
                  <a:gd name="T6" fmla="*/ 0 w 1089"/>
                  <a:gd name="T7" fmla="*/ 227 h 363"/>
                  <a:gd name="T8" fmla="*/ 45 w 1089"/>
                  <a:gd name="T9" fmla="*/ 272 h 363"/>
                  <a:gd name="T10" fmla="*/ 91 w 1089"/>
                  <a:gd name="T11" fmla="*/ 317 h 363"/>
                  <a:gd name="T12" fmla="*/ 181 w 1089"/>
                  <a:gd name="T13" fmla="*/ 363 h 363"/>
                  <a:gd name="T14" fmla="*/ 272 w 1089"/>
                  <a:gd name="T15" fmla="*/ 363 h 363"/>
                  <a:gd name="T16" fmla="*/ 998 w 1089"/>
                  <a:gd name="T17" fmla="*/ 363 h 363"/>
                  <a:gd name="T18" fmla="*/ 1089 w 1089"/>
                  <a:gd name="T19" fmla="*/ 363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9" h="363">
                    <a:moveTo>
                      <a:pt x="0" y="0"/>
                    </a:moveTo>
                    <a:lnTo>
                      <a:pt x="0" y="136"/>
                    </a:lnTo>
                    <a:lnTo>
                      <a:pt x="0" y="181"/>
                    </a:lnTo>
                    <a:lnTo>
                      <a:pt x="0" y="227"/>
                    </a:lnTo>
                    <a:lnTo>
                      <a:pt x="45" y="272"/>
                    </a:lnTo>
                    <a:lnTo>
                      <a:pt x="91" y="317"/>
                    </a:lnTo>
                    <a:lnTo>
                      <a:pt x="181" y="363"/>
                    </a:lnTo>
                    <a:lnTo>
                      <a:pt x="272" y="363"/>
                    </a:lnTo>
                    <a:lnTo>
                      <a:pt x="998" y="363"/>
                    </a:lnTo>
                    <a:lnTo>
                      <a:pt x="1089" y="363"/>
                    </a:lnTo>
                  </a:path>
                </a:pathLst>
              </a:custGeom>
              <a:noFill/>
              <a:ln w="762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30" name="Line 12"/>
              <p:cNvSpPr>
                <a:spLocks noChangeShapeType="1"/>
              </p:cNvSpPr>
              <p:nvPr/>
            </p:nvSpPr>
            <p:spPr bwMode="auto">
              <a:xfrm flipV="1">
                <a:off x="476" y="1570"/>
                <a:ext cx="0" cy="182"/>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31" name="Line 13"/>
              <p:cNvSpPr>
                <a:spLocks noChangeShapeType="1"/>
              </p:cNvSpPr>
              <p:nvPr/>
            </p:nvSpPr>
            <p:spPr bwMode="auto">
              <a:xfrm flipV="1">
                <a:off x="2018" y="1570"/>
                <a:ext cx="0" cy="182"/>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pic>
          <p:nvPicPr>
            <p:cNvPr id="13325" name="Picture 16" descr="eye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 y="1798"/>
              <a:ext cx="30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Line 17"/>
            <p:cNvSpPr>
              <a:spLocks noChangeShapeType="1"/>
            </p:cNvSpPr>
            <p:nvPr/>
          </p:nvSpPr>
          <p:spPr bwMode="auto">
            <a:xfrm>
              <a:off x="249" y="1888"/>
              <a:ext cx="154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327" name="Rectangle 19"/>
            <p:cNvSpPr>
              <a:spLocks noChangeArrowheads="1"/>
            </p:cNvSpPr>
            <p:nvPr/>
          </p:nvSpPr>
          <p:spPr bwMode="auto">
            <a:xfrm>
              <a:off x="249" y="1661"/>
              <a:ext cx="15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1800" b="1"/>
                <a:t>yatay gözleme doğrusu</a:t>
              </a:r>
            </a:p>
          </p:txBody>
        </p:sp>
      </p:grpSp>
      <p:sp>
        <p:nvSpPr>
          <p:cNvPr id="71700" name="Text Box 20"/>
          <p:cNvSpPr txBox="1">
            <a:spLocks noChangeArrowheads="1"/>
          </p:cNvSpPr>
          <p:nvPr/>
        </p:nvSpPr>
        <p:spPr bwMode="auto">
          <a:xfrm>
            <a:off x="6234012" y="3500440"/>
            <a:ext cx="2871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dirty="0"/>
              <a:t>2.Kabarcıklı Düzeçler</a:t>
            </a:r>
          </a:p>
        </p:txBody>
      </p:sp>
      <p:pic>
        <p:nvPicPr>
          <p:cNvPr id="7170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576" y="3932917"/>
            <a:ext cx="1141412"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988" y="5303387"/>
            <a:ext cx="1131887"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3" name="Text Box 23"/>
          <p:cNvSpPr txBox="1">
            <a:spLocks noChangeArrowheads="1"/>
          </p:cNvSpPr>
          <p:nvPr/>
        </p:nvSpPr>
        <p:spPr bwMode="auto">
          <a:xfrm>
            <a:off x="6154738" y="5001015"/>
            <a:ext cx="389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dirty="0"/>
              <a:t>1.Küresel Kabarcıklı Düzeçler</a:t>
            </a:r>
          </a:p>
        </p:txBody>
      </p:sp>
      <p:sp>
        <p:nvSpPr>
          <p:cNvPr id="71704" name="Text Box 24"/>
          <p:cNvSpPr txBox="1">
            <a:spLocks noChangeArrowheads="1"/>
          </p:cNvSpPr>
          <p:nvPr/>
        </p:nvSpPr>
        <p:spPr bwMode="auto">
          <a:xfrm>
            <a:off x="6080760" y="5853503"/>
            <a:ext cx="3870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dirty="0"/>
              <a:t>2. Borulu Kabarcıklı Düzeçler</a:t>
            </a:r>
          </a:p>
        </p:txBody>
      </p:sp>
      <p:sp>
        <p:nvSpPr>
          <p:cNvPr id="20" name="Rectangle 4"/>
          <p:cNvSpPr>
            <a:spLocks noChangeArrowheads="1"/>
          </p:cNvSpPr>
          <p:nvPr/>
        </p:nvSpPr>
        <p:spPr bwMode="auto">
          <a:xfrm>
            <a:off x="1886022" y="814906"/>
            <a:ext cx="8637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(YÜKSEKLİKLERİN) ÖLÇÜLMESİ</a:t>
            </a:r>
          </a:p>
        </p:txBody>
      </p:sp>
    </p:spTree>
    <p:extLst>
      <p:ext uri="{BB962C8B-B14F-4D97-AF65-F5344CB8AC3E}">
        <p14:creationId xmlns:p14="http://schemas.microsoft.com/office/powerpoint/2010/main" val="104248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98"/>
                                        </p:tgtEl>
                                        <p:attrNameLst>
                                          <p:attrName>style.visibility</p:attrName>
                                        </p:attrNameLst>
                                      </p:cBhvr>
                                      <p:to>
                                        <p:strVal val="visible"/>
                                      </p:to>
                                    </p:set>
                                    <p:animEffect transition="in" filter="wipe(down)">
                                      <p:cBhvr>
                                        <p:cTn id="7" dur="500"/>
                                        <p:tgtEl>
                                          <p:spTgt spid="71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1705"/>
                                        </p:tgtEl>
                                        <p:attrNameLst>
                                          <p:attrName>style.visibility</p:attrName>
                                        </p:attrNameLst>
                                      </p:cBhvr>
                                      <p:to>
                                        <p:strVal val="visible"/>
                                      </p:to>
                                    </p:set>
                                    <p:anim calcmode="lin" valueType="num">
                                      <p:cBhvr additive="base">
                                        <p:cTn id="12" dur="500" fill="hold"/>
                                        <p:tgtEl>
                                          <p:spTgt spid="71705"/>
                                        </p:tgtEl>
                                        <p:attrNameLst>
                                          <p:attrName>ppt_x</p:attrName>
                                        </p:attrNameLst>
                                      </p:cBhvr>
                                      <p:tavLst>
                                        <p:tav tm="0">
                                          <p:val>
                                            <p:strVal val="0-#ppt_w/2"/>
                                          </p:val>
                                        </p:tav>
                                        <p:tav tm="100000">
                                          <p:val>
                                            <p:strVal val="#ppt_x"/>
                                          </p:val>
                                        </p:tav>
                                      </p:tavLst>
                                    </p:anim>
                                    <p:anim calcmode="lin" valueType="num">
                                      <p:cBhvr additive="base">
                                        <p:cTn id="13" dur="500" fill="hold"/>
                                        <p:tgtEl>
                                          <p:spTgt spid="7170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 presetClass="entr" presetSubtype="2" fill="hold" nodeType="afterEffect">
                                  <p:stCondLst>
                                    <p:cond delay="0"/>
                                  </p:stCondLst>
                                  <p:childTnLst>
                                    <p:set>
                                      <p:cBhvr>
                                        <p:cTn id="16" dur="1" fill="hold">
                                          <p:stCondLst>
                                            <p:cond delay="0"/>
                                          </p:stCondLst>
                                        </p:cTn>
                                        <p:tgtEl>
                                          <p:spTgt spid="71708"/>
                                        </p:tgtEl>
                                        <p:attrNameLst>
                                          <p:attrName>style.visibility</p:attrName>
                                        </p:attrNameLst>
                                      </p:cBhvr>
                                      <p:to>
                                        <p:strVal val="visible"/>
                                      </p:to>
                                    </p:set>
                                    <p:anim calcmode="lin" valueType="num">
                                      <p:cBhvr additive="base">
                                        <p:cTn id="17" dur="500" fill="hold"/>
                                        <p:tgtEl>
                                          <p:spTgt spid="71708"/>
                                        </p:tgtEl>
                                        <p:attrNameLst>
                                          <p:attrName>ppt_x</p:attrName>
                                        </p:attrNameLst>
                                      </p:cBhvr>
                                      <p:tavLst>
                                        <p:tav tm="0">
                                          <p:val>
                                            <p:strVal val="1+#ppt_w/2"/>
                                          </p:val>
                                        </p:tav>
                                        <p:tav tm="100000">
                                          <p:val>
                                            <p:strVal val="#ppt_x"/>
                                          </p:val>
                                        </p:tav>
                                      </p:tavLst>
                                    </p:anim>
                                    <p:anim calcmode="lin" valueType="num">
                                      <p:cBhvr additive="base">
                                        <p:cTn id="18" dur="500" fill="hold"/>
                                        <p:tgtEl>
                                          <p:spTgt spid="7170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1700"/>
                                        </p:tgtEl>
                                        <p:attrNameLst>
                                          <p:attrName>style.visibility</p:attrName>
                                        </p:attrNameLst>
                                      </p:cBhvr>
                                      <p:to>
                                        <p:strVal val="visible"/>
                                      </p:to>
                                    </p:set>
                                    <p:animEffect transition="in" filter="blinds(horizontal)">
                                      <p:cBhvr>
                                        <p:cTn id="23" dur="500"/>
                                        <p:tgtEl>
                                          <p:spTgt spid="7170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71701"/>
                                        </p:tgtEl>
                                        <p:attrNameLst>
                                          <p:attrName>style.visibility</p:attrName>
                                        </p:attrNameLst>
                                      </p:cBhvr>
                                      <p:to>
                                        <p:strVal val="visible"/>
                                      </p:to>
                                    </p:set>
                                    <p:anim calcmode="lin" valueType="num">
                                      <p:cBhvr additive="base">
                                        <p:cTn id="28" dur="500" fill="hold"/>
                                        <p:tgtEl>
                                          <p:spTgt spid="71701"/>
                                        </p:tgtEl>
                                        <p:attrNameLst>
                                          <p:attrName>ppt_x</p:attrName>
                                        </p:attrNameLst>
                                      </p:cBhvr>
                                      <p:tavLst>
                                        <p:tav tm="0">
                                          <p:val>
                                            <p:strVal val="1+#ppt_w/2"/>
                                          </p:val>
                                        </p:tav>
                                        <p:tav tm="100000">
                                          <p:val>
                                            <p:strVal val="#ppt_x"/>
                                          </p:val>
                                        </p:tav>
                                      </p:tavLst>
                                    </p:anim>
                                    <p:anim calcmode="lin" valueType="num">
                                      <p:cBhvr additive="base">
                                        <p:cTn id="29" dur="500" fill="hold"/>
                                        <p:tgtEl>
                                          <p:spTgt spid="7170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1703"/>
                                        </p:tgtEl>
                                        <p:attrNameLst>
                                          <p:attrName>style.visibility</p:attrName>
                                        </p:attrNameLst>
                                      </p:cBhvr>
                                      <p:to>
                                        <p:strVal val="visible"/>
                                      </p:to>
                                    </p:set>
                                    <p:anim calcmode="lin" valueType="num">
                                      <p:cBhvr additive="base">
                                        <p:cTn id="32" dur="500" fill="hold"/>
                                        <p:tgtEl>
                                          <p:spTgt spid="71703"/>
                                        </p:tgtEl>
                                        <p:attrNameLst>
                                          <p:attrName>ppt_x</p:attrName>
                                        </p:attrNameLst>
                                      </p:cBhvr>
                                      <p:tavLst>
                                        <p:tav tm="0">
                                          <p:val>
                                            <p:strVal val="1+#ppt_w/2"/>
                                          </p:val>
                                        </p:tav>
                                        <p:tav tm="100000">
                                          <p:val>
                                            <p:strVal val="#ppt_x"/>
                                          </p:val>
                                        </p:tav>
                                      </p:tavLst>
                                    </p:anim>
                                    <p:anim calcmode="lin" valueType="num">
                                      <p:cBhvr additive="base">
                                        <p:cTn id="33" dur="500" fill="hold"/>
                                        <p:tgtEl>
                                          <p:spTgt spid="71703"/>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71702"/>
                                        </p:tgtEl>
                                        <p:attrNameLst>
                                          <p:attrName>style.visibility</p:attrName>
                                        </p:attrNameLst>
                                      </p:cBhvr>
                                      <p:to>
                                        <p:strVal val="visible"/>
                                      </p:to>
                                    </p:set>
                                    <p:anim calcmode="lin" valueType="num">
                                      <p:cBhvr additive="base">
                                        <p:cTn id="38" dur="500" fill="hold"/>
                                        <p:tgtEl>
                                          <p:spTgt spid="71702"/>
                                        </p:tgtEl>
                                        <p:attrNameLst>
                                          <p:attrName>ppt_x</p:attrName>
                                        </p:attrNameLst>
                                      </p:cBhvr>
                                      <p:tavLst>
                                        <p:tav tm="0">
                                          <p:val>
                                            <p:strVal val="0-#ppt_w/2"/>
                                          </p:val>
                                        </p:tav>
                                        <p:tav tm="100000">
                                          <p:val>
                                            <p:strVal val="#ppt_x"/>
                                          </p:val>
                                        </p:tav>
                                      </p:tavLst>
                                    </p:anim>
                                    <p:anim calcmode="lin" valueType="num">
                                      <p:cBhvr additive="base">
                                        <p:cTn id="39" dur="500" fill="hold"/>
                                        <p:tgtEl>
                                          <p:spTgt spid="7170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71704"/>
                                        </p:tgtEl>
                                        <p:attrNameLst>
                                          <p:attrName>style.visibility</p:attrName>
                                        </p:attrNameLst>
                                      </p:cBhvr>
                                      <p:to>
                                        <p:strVal val="visible"/>
                                      </p:to>
                                    </p:set>
                                    <p:anim calcmode="lin" valueType="num">
                                      <p:cBhvr additive="base">
                                        <p:cTn id="42" dur="500" fill="hold"/>
                                        <p:tgtEl>
                                          <p:spTgt spid="71704"/>
                                        </p:tgtEl>
                                        <p:attrNameLst>
                                          <p:attrName>ppt_x</p:attrName>
                                        </p:attrNameLst>
                                      </p:cBhvr>
                                      <p:tavLst>
                                        <p:tav tm="0">
                                          <p:val>
                                            <p:strVal val="0-#ppt_w/2"/>
                                          </p:val>
                                        </p:tav>
                                        <p:tav tm="100000">
                                          <p:val>
                                            <p:strVal val="#ppt_x"/>
                                          </p:val>
                                        </p:tav>
                                      </p:tavLst>
                                    </p:anim>
                                    <p:anim calcmode="lin" valueType="num">
                                      <p:cBhvr additive="base">
                                        <p:cTn id="43" dur="500" fill="hold"/>
                                        <p:tgtEl>
                                          <p:spTgt spid="717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8" grpId="0"/>
      <p:bldP spid="71700" grpId="0"/>
      <p:bldP spid="71703" grpId="0"/>
      <p:bldP spid="717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8"/>
          <p:cNvGraphicFramePr>
            <a:graphicFrameLocks/>
          </p:cNvGraphicFramePr>
          <p:nvPr>
            <p:extLst>
              <p:ext uri="{D42A27DB-BD31-4B8C-83A1-F6EECF244321}">
                <p14:modId xmlns:p14="http://schemas.microsoft.com/office/powerpoint/2010/main" val="2772152625"/>
              </p:ext>
            </p:extLst>
          </p:nvPr>
        </p:nvGraphicFramePr>
        <p:xfrm>
          <a:off x="1954924" y="1639613"/>
          <a:ext cx="8713075" cy="4454453"/>
        </p:xfrm>
        <a:graphic>
          <a:graphicData uri="http://schemas.openxmlformats.org/drawingml/2006/table">
            <a:tbl>
              <a:tblPr/>
              <a:tblGrid>
                <a:gridCol w="3146882">
                  <a:extLst>
                    <a:ext uri="{9D8B030D-6E8A-4147-A177-3AD203B41FA5}">
                      <a16:colId xmlns:a16="http://schemas.microsoft.com/office/drawing/2014/main" val="20000"/>
                    </a:ext>
                  </a:extLst>
                </a:gridCol>
                <a:gridCol w="5566193">
                  <a:extLst>
                    <a:ext uri="{9D8B030D-6E8A-4147-A177-3AD203B41FA5}">
                      <a16:colId xmlns:a16="http://schemas.microsoft.com/office/drawing/2014/main" val="20001"/>
                    </a:ext>
                  </a:extLst>
                </a:gridCol>
              </a:tblGrid>
              <a:tr h="211468">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55000"/>
                        </a:lnSpc>
                        <a:spcBef>
                          <a:spcPct val="20000"/>
                        </a:spcBef>
                        <a:spcAft>
                          <a:spcPct val="0"/>
                        </a:spcAft>
                        <a:buClrTx/>
                        <a:buSzPct val="85000"/>
                        <a:buFontTx/>
                        <a:buNone/>
                        <a:tabLst/>
                      </a:pPr>
                      <a:r>
                        <a:rPr kumimoji="0" lang="tr-TR" altLang="tr-TR" sz="1600" b="1" i="0" u="none" strike="noStrike" cap="none" normalizeH="0" baseline="0" dirty="0" smtClean="0">
                          <a:ln>
                            <a:noFill/>
                          </a:ln>
                          <a:solidFill>
                            <a:schemeClr val="accent4">
                              <a:lumMod val="75000"/>
                            </a:schemeClr>
                          </a:solidFill>
                          <a:effectLst/>
                          <a:latin typeface="Times New Roman" pitchFamily="18" charset="0"/>
                        </a:rPr>
                        <a:t>HAFTA</a:t>
                      </a:r>
                    </a:p>
                  </a:txBody>
                  <a:tcPr marT="45725" marB="45725"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55000"/>
                        </a:lnSpc>
                        <a:spcBef>
                          <a:spcPct val="0"/>
                        </a:spcBef>
                        <a:spcAft>
                          <a:spcPct val="0"/>
                        </a:spcAft>
                        <a:buClrTx/>
                        <a:buSzPct val="85000"/>
                        <a:buFontTx/>
                        <a:buNone/>
                        <a:tabLst/>
                      </a:pPr>
                      <a:r>
                        <a:rPr kumimoji="0" lang="tr-TR" altLang="tr-TR" sz="1600" b="1" i="0" u="none" strike="noStrike" cap="none" normalizeH="0" baseline="0" dirty="0" smtClean="0">
                          <a:ln>
                            <a:noFill/>
                          </a:ln>
                          <a:solidFill>
                            <a:schemeClr val="accent4">
                              <a:lumMod val="75000"/>
                            </a:schemeClr>
                          </a:solidFill>
                          <a:effectLst/>
                          <a:latin typeface="Times New Roman" pitchFamily="18" charset="0"/>
                        </a:rPr>
                        <a:t>KONU</a:t>
                      </a:r>
                    </a:p>
                  </a:txBody>
                  <a:tcPr marT="45725" marB="45725"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708">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1.Hafta</a:t>
                      </a:r>
                      <a:endParaRPr kumimoji="0" lang="tr-TR" altLang="tr-TR" sz="14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Ölçme Bilgisi tanım ve kapsamı, Nokta </a:t>
                      </a:r>
                      <a:r>
                        <a:rPr kumimoji="0" lang="tr-TR" altLang="tr-TR" sz="1400" b="1" i="0"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nivelmanı</a:t>
                      </a:r>
                      <a:endPar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955">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2.Hafta </a:t>
                      </a:r>
                      <a:endParaRPr kumimoji="0" lang="tr-TR" altLang="tr-TR" sz="14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Profil </a:t>
                      </a:r>
                      <a:r>
                        <a:rPr kumimoji="0" lang="tr-TR" altLang="tr-TR" sz="1400" b="1" i="0"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nivelmanı</a:t>
                      </a:r>
                      <a:endPar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9521">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3.Hafta </a:t>
                      </a:r>
                      <a:endParaRPr kumimoji="0" lang="tr-TR" altLang="tr-TR" sz="28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Teodolit</a:t>
                      </a: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 aleti</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164">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4.Hafta </a:t>
                      </a:r>
                      <a:r>
                        <a:rPr kumimoji="0" lang="tr-TR" altLang="tr-TR" sz="1400" b="0" i="0" u="none" strike="noStrike" cap="none" normalizeH="0" baseline="0" dirty="0" smtClean="0">
                          <a:ln>
                            <a:noFill/>
                          </a:ln>
                          <a:solidFill>
                            <a:schemeClr val="tx1"/>
                          </a:solidFill>
                          <a:effectLst/>
                          <a:latin typeface="Times New Roman" pitchFamily="18" charset="0"/>
                        </a:rPr>
                        <a:t> </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Yatay mesafelerin belirlenmesi</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5256">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5.Hafta </a:t>
                      </a:r>
                      <a:r>
                        <a:rPr kumimoji="0" lang="tr-TR" altLang="tr-TR" sz="1400" b="0" i="0" u="none" strike="noStrike" cap="none" normalizeH="0" baseline="0" dirty="0" smtClean="0">
                          <a:ln>
                            <a:noFill/>
                          </a:ln>
                          <a:solidFill>
                            <a:schemeClr val="tx1"/>
                          </a:solidFill>
                          <a:effectLst/>
                          <a:latin typeface="Times New Roman" pitchFamily="18" charset="0"/>
                        </a:rPr>
                        <a:t> </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smtClean="0">
                          <a:ln>
                            <a:noFill/>
                          </a:ln>
                          <a:solidFill>
                            <a:schemeClr val="tx1"/>
                          </a:solidFill>
                          <a:effectLst/>
                          <a:latin typeface="Times New Roman" pitchFamily="18" charset="0"/>
                          <a:ea typeface="Times New Roman" pitchFamily="18" charset="0"/>
                          <a:cs typeface="Arial" charset="0"/>
                        </a:rPr>
                        <a:t>Çizilmiş planlar üzerinde alanların ölçülmesi, Planimetre</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1633">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6.Hafta</a:t>
                      </a:r>
                      <a:endParaRPr kumimoji="0" lang="tr-TR" altLang="tr-TR" sz="14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Temel ödevler, I. Temel ödev</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8955">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7.Hafta</a:t>
                      </a:r>
                      <a:endParaRPr kumimoji="0" lang="tr-TR" altLang="tr-TR" sz="14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2.Temel ödev</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95948">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8.Hafta</a:t>
                      </a:r>
                      <a:endParaRPr kumimoji="0" lang="tr-TR" altLang="tr-TR" sz="12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0" i="0" u="none" strike="noStrike" cap="none" normalizeH="0" baseline="0" smtClean="0">
                          <a:ln>
                            <a:noFill/>
                          </a:ln>
                          <a:solidFill>
                            <a:schemeClr val="tx1"/>
                          </a:solidFill>
                          <a:effectLst/>
                          <a:latin typeface="Times New Roman" pitchFamily="18" charset="0"/>
                        </a:rPr>
                        <a:t>                                </a:t>
                      </a:r>
                      <a:r>
                        <a:rPr kumimoji="0" lang="tr-TR" altLang="tr-TR" sz="1400" b="1" i="0" u="none" strike="noStrike" cap="none" normalizeH="0" baseline="0" smtClean="0">
                          <a:ln>
                            <a:noFill/>
                          </a:ln>
                          <a:solidFill>
                            <a:srgbClr val="FF0000"/>
                          </a:solidFill>
                          <a:effectLst/>
                          <a:latin typeface="Times New Roman" pitchFamily="18" charset="0"/>
                        </a:rPr>
                        <a:t>ARA SINAVI</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8955">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9.Hafta</a:t>
                      </a:r>
                      <a:endParaRPr kumimoji="0" lang="tr-TR" altLang="tr-TR" sz="14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3.Temel ödev</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8955">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10.Hafta</a:t>
                      </a:r>
                      <a:endParaRPr kumimoji="0" lang="tr-TR" altLang="tr-TR" sz="14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4. Temel Ödev</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9521">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11.Hafta </a:t>
                      </a:r>
                      <a:endParaRPr kumimoji="0" lang="tr-TR" altLang="tr-TR" sz="28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imes New Roman" pitchFamily="18" charset="0"/>
                          <a:cs typeface="Times New Roman" pitchFamily="18" charset="0"/>
                        </a:rPr>
                        <a:t>Küçük Nokta hesabı</a:t>
                      </a:r>
                      <a:endParaRPr kumimoji="0" lang="tr-TR" altLang="tr-TR" sz="1400" b="1" i="0" u="none" strike="noStrike" cap="none" normalizeH="0" baseline="0" dirty="0" smtClean="0">
                        <a:ln>
                          <a:noFill/>
                        </a:ln>
                        <a:solidFill>
                          <a:schemeClr val="tx1"/>
                        </a:solidFill>
                        <a:effectLst/>
                        <a:latin typeface="Times New Roman" pitchFamily="18" charset="0"/>
                        <a:cs typeface="Arial" charset="0"/>
                      </a:endParaRP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9521">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12.Hafta </a:t>
                      </a:r>
                      <a:endParaRPr kumimoji="0" lang="tr-TR" altLang="tr-TR" sz="28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Yan nokta hesabı</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95164">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13.Hafta</a:t>
                      </a:r>
                      <a:endParaRPr kumimoji="0" lang="tr-TR" altLang="tr-TR" sz="14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Poligon ve hesaplamaları, Açık poligon hesabı</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8955">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14.Hafta</a:t>
                      </a:r>
                      <a:endParaRPr kumimoji="0" lang="tr-TR" altLang="tr-TR" sz="28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Bağlı poligon hesabı</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9521">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15.Hafta</a:t>
                      </a:r>
                      <a:endParaRPr kumimoji="0" lang="tr-TR" altLang="tr-TR" sz="2800" b="0" i="0" u="none" strike="noStrike" cap="none" normalizeH="0" baseline="0" dirty="0" smtClean="0">
                        <a:ln>
                          <a:noFill/>
                        </a:ln>
                        <a:solidFill>
                          <a:schemeClr val="tx1"/>
                        </a:solidFill>
                        <a:effectLst/>
                        <a:latin typeface="Times New Roman" pitchFamily="18" charset="0"/>
                      </a:endParaRP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SzPct val="85000"/>
                        <a:defRPr sz="2800">
                          <a:solidFill>
                            <a:schemeClr val="tx1"/>
                          </a:solidFill>
                          <a:latin typeface="Times New Roman" pitchFamily="18" charset="0"/>
                        </a:defRPr>
                      </a:lvl1pPr>
                      <a:lvl2pPr eaLnBrk="0" hangingPunct="0">
                        <a:spcBef>
                          <a:spcPct val="20000"/>
                        </a:spcBef>
                        <a:buClr>
                          <a:schemeClr val="bg2"/>
                        </a:buClr>
                        <a:buSzPct val="70000"/>
                        <a:buFont typeface="Wingdings" pitchFamily="2" charset="2"/>
                        <a:defRPr sz="2400">
                          <a:solidFill>
                            <a:schemeClr val="tx1"/>
                          </a:solidFill>
                          <a:latin typeface="Times New Roman" pitchFamily="18" charset="0"/>
                        </a:defRPr>
                      </a:lvl2pPr>
                      <a:lvl3pPr eaLnBrk="0" hangingPunct="0">
                        <a:spcBef>
                          <a:spcPct val="20000"/>
                        </a:spcBef>
                        <a:buSzPct val="70000"/>
                        <a:buFont typeface="Wingdings" pitchFamily="2" charset="2"/>
                        <a:defRPr sz="2000">
                          <a:solidFill>
                            <a:schemeClr val="tx1"/>
                          </a:solidFill>
                          <a:latin typeface="Times New Roman" pitchFamily="18" charset="0"/>
                        </a:defRPr>
                      </a:lvl3pPr>
                      <a:lvl4pPr eaLnBrk="0" hangingPunct="0">
                        <a:spcBef>
                          <a:spcPct val="20000"/>
                        </a:spcBef>
                        <a:buSzPct val="70000"/>
                        <a:buFont typeface="Wingdings" pitchFamily="2" charset="2"/>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55000"/>
                        </a:lnSpc>
                        <a:spcBef>
                          <a:spcPct val="0"/>
                        </a:spcBef>
                        <a:spcAft>
                          <a:spcPct val="0"/>
                        </a:spcAft>
                        <a:buClrTx/>
                        <a:buSzPct val="85000"/>
                        <a:buFontTx/>
                        <a:buNone/>
                        <a:tabLst/>
                      </a:pPr>
                      <a:r>
                        <a:rPr kumimoji="0" lang="tr-TR" altLang="tr-TR" sz="1400" b="1" i="0" u="none" strike="noStrike" cap="none" normalizeH="0" baseline="0" dirty="0" smtClean="0">
                          <a:ln>
                            <a:noFill/>
                          </a:ln>
                          <a:solidFill>
                            <a:schemeClr val="tx1"/>
                          </a:solidFill>
                          <a:effectLst/>
                          <a:latin typeface="Times New Roman" pitchFamily="18" charset="0"/>
                        </a:rPr>
                        <a:t>Kapalı poligon hesabı</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3" name="Unvan 1"/>
          <p:cNvSpPr txBox="1">
            <a:spLocks/>
          </p:cNvSpPr>
          <p:nvPr/>
        </p:nvSpPr>
        <p:spPr>
          <a:xfrm>
            <a:off x="1347954" y="656311"/>
            <a:ext cx="9601196" cy="983302"/>
          </a:xfrm>
          <a:prstGeom prst="rect">
            <a:avLst/>
          </a:prstGeom>
        </p:spPr>
        <p:txBody>
          <a:bodyPr>
            <a:normAutofit fontScale="8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smtClean="0">
                <a:solidFill>
                  <a:schemeClr val="accent4">
                    <a:lumMod val="75000"/>
                  </a:schemeClr>
                </a:solidFill>
              </a:rPr>
              <a:t>Mühendislikte Ölçme Dersi 2019-2020 Bahar Dönemi Ders Programı</a:t>
            </a:r>
            <a:endParaRPr lang="tr-TR" b="1" dirty="0">
              <a:solidFill>
                <a:schemeClr val="accent4">
                  <a:lumMod val="75000"/>
                </a:schemeClr>
              </a:solidFill>
            </a:endParaRPr>
          </a:p>
        </p:txBody>
      </p:sp>
    </p:spTree>
    <p:extLst>
      <p:ext uri="{BB962C8B-B14F-4D97-AF65-F5344CB8AC3E}">
        <p14:creationId xmlns:p14="http://schemas.microsoft.com/office/powerpoint/2010/main" val="32905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361853" y="984618"/>
            <a:ext cx="7686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dirty="0"/>
              <a:t>Yatay Gözleme ile Noktalar Arasındaki Düşey Mesafelerin Ölçülmesi</a:t>
            </a:r>
          </a:p>
        </p:txBody>
      </p:sp>
      <p:sp>
        <p:nvSpPr>
          <p:cNvPr id="14340" name="Text Box 4"/>
          <p:cNvSpPr txBox="1">
            <a:spLocks noChangeArrowheads="1"/>
          </p:cNvSpPr>
          <p:nvPr/>
        </p:nvSpPr>
        <p:spPr bwMode="auto">
          <a:xfrm>
            <a:off x="1019175" y="1290822"/>
            <a:ext cx="369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Bu amaçla miralar kullanılır.</a:t>
            </a:r>
          </a:p>
        </p:txBody>
      </p:sp>
      <p:pic>
        <p:nvPicPr>
          <p:cNvPr id="14341" name="Picture 6" descr="06-805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744" y="1954213"/>
            <a:ext cx="27241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CST Telescoping Aluminum Sighting R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120" y="1519422"/>
            <a:ext cx="3165590" cy="430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9"/>
          <p:cNvSpPr txBox="1">
            <a:spLocks noChangeArrowheads="1"/>
          </p:cNvSpPr>
          <p:nvPr/>
        </p:nvSpPr>
        <p:spPr bwMode="auto">
          <a:xfrm>
            <a:off x="4794397" y="2708275"/>
            <a:ext cx="141417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a:t>Metrik</a:t>
            </a:r>
          </a:p>
          <a:p>
            <a:pPr algn="ctr" eaLnBrk="1" hangingPunct="1"/>
            <a:r>
              <a:rPr lang="tr-TR" altLang="tr-TR"/>
              <a:t>ve </a:t>
            </a:r>
          </a:p>
          <a:p>
            <a:pPr algn="ctr" eaLnBrk="1" hangingPunct="1"/>
            <a:r>
              <a:rPr lang="tr-TR" altLang="tr-TR"/>
              <a:t>Amerikan</a:t>
            </a:r>
          </a:p>
          <a:p>
            <a:pPr algn="ctr" eaLnBrk="1" hangingPunct="1"/>
            <a:r>
              <a:rPr lang="tr-TR" altLang="tr-TR"/>
              <a:t>Tipi</a:t>
            </a:r>
          </a:p>
          <a:p>
            <a:pPr algn="ctr" eaLnBrk="1" hangingPunct="1"/>
            <a:r>
              <a:rPr lang="tr-TR" altLang="tr-TR"/>
              <a:t>miralar</a:t>
            </a:r>
          </a:p>
        </p:txBody>
      </p:sp>
      <p:sp>
        <p:nvSpPr>
          <p:cNvPr id="8" name="Rectangle 4"/>
          <p:cNvSpPr>
            <a:spLocks noChangeArrowheads="1"/>
          </p:cNvSpPr>
          <p:nvPr/>
        </p:nvSpPr>
        <p:spPr bwMode="auto">
          <a:xfrm>
            <a:off x="1886470" y="622966"/>
            <a:ext cx="8637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(YÜKSEKLİKLERİN) ÖLÇÜLMESİ</a:t>
            </a:r>
          </a:p>
        </p:txBody>
      </p:sp>
    </p:spTree>
    <p:extLst>
      <p:ext uri="{BB962C8B-B14F-4D97-AF65-F5344CB8AC3E}">
        <p14:creationId xmlns:p14="http://schemas.microsoft.com/office/powerpoint/2010/main" val="1205331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36"/>
          <p:cNvGrpSpPr>
            <a:grpSpLocks/>
          </p:cNvGrpSpPr>
          <p:nvPr/>
        </p:nvGrpSpPr>
        <p:grpSpPr bwMode="auto">
          <a:xfrm>
            <a:off x="2208214" y="1484314"/>
            <a:ext cx="1728787" cy="4321175"/>
            <a:chOff x="431" y="935"/>
            <a:chExt cx="1089" cy="2722"/>
          </a:xfrm>
        </p:grpSpPr>
        <p:sp>
          <p:nvSpPr>
            <p:cNvPr id="15381" name="Line 18"/>
            <p:cNvSpPr>
              <a:spLocks noChangeShapeType="1"/>
            </p:cNvSpPr>
            <p:nvPr/>
          </p:nvSpPr>
          <p:spPr bwMode="auto">
            <a:xfrm>
              <a:off x="1520" y="1144"/>
              <a:ext cx="0" cy="242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382" name="Rectangle 22"/>
            <p:cNvSpPr>
              <a:spLocks noChangeArrowheads="1"/>
            </p:cNvSpPr>
            <p:nvPr/>
          </p:nvSpPr>
          <p:spPr bwMode="auto">
            <a:xfrm>
              <a:off x="657" y="1855"/>
              <a:ext cx="318" cy="16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5383" name="Line 23"/>
            <p:cNvSpPr>
              <a:spLocks noChangeShapeType="1"/>
            </p:cNvSpPr>
            <p:nvPr/>
          </p:nvSpPr>
          <p:spPr bwMode="auto">
            <a:xfrm>
              <a:off x="476" y="2961"/>
              <a:ext cx="10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384" name="Line 24"/>
            <p:cNvSpPr>
              <a:spLocks noChangeShapeType="1"/>
            </p:cNvSpPr>
            <p:nvPr/>
          </p:nvSpPr>
          <p:spPr bwMode="auto">
            <a:xfrm>
              <a:off x="476" y="1362"/>
              <a:ext cx="10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385" name="Line 25"/>
            <p:cNvSpPr>
              <a:spLocks noChangeShapeType="1"/>
            </p:cNvSpPr>
            <p:nvPr/>
          </p:nvSpPr>
          <p:spPr bwMode="auto">
            <a:xfrm>
              <a:off x="476" y="1071"/>
              <a:ext cx="0" cy="242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386" name="Line 27"/>
            <p:cNvSpPr>
              <a:spLocks noChangeShapeType="1"/>
            </p:cNvSpPr>
            <p:nvPr/>
          </p:nvSpPr>
          <p:spPr bwMode="auto">
            <a:xfrm>
              <a:off x="999" y="1117"/>
              <a:ext cx="0" cy="24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387" name="Rectangle 28"/>
            <p:cNvSpPr>
              <a:spLocks noChangeArrowheads="1"/>
            </p:cNvSpPr>
            <p:nvPr/>
          </p:nvSpPr>
          <p:spPr bwMode="auto">
            <a:xfrm>
              <a:off x="657" y="1525"/>
              <a:ext cx="318" cy="16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5388" name="Freeform 29"/>
            <p:cNvSpPr>
              <a:spLocks/>
            </p:cNvSpPr>
            <p:nvPr/>
          </p:nvSpPr>
          <p:spPr bwMode="auto">
            <a:xfrm>
              <a:off x="476" y="2169"/>
              <a:ext cx="499" cy="793"/>
            </a:xfrm>
            <a:custGeom>
              <a:avLst/>
              <a:gdLst>
                <a:gd name="T0" fmla="*/ 0 w 499"/>
                <a:gd name="T1" fmla="*/ 0 h 816"/>
                <a:gd name="T2" fmla="*/ 499 w 499"/>
                <a:gd name="T3" fmla="*/ 0 h 816"/>
                <a:gd name="T4" fmla="*/ 499 w 499"/>
                <a:gd name="T5" fmla="*/ 94 h 816"/>
                <a:gd name="T6" fmla="*/ 181 w 499"/>
                <a:gd name="T7" fmla="*/ 94 h 816"/>
                <a:gd name="T8" fmla="*/ 181 w 499"/>
                <a:gd name="T9" fmla="*/ 219 h 816"/>
                <a:gd name="T10" fmla="*/ 499 w 499"/>
                <a:gd name="T11" fmla="*/ 219 h 816"/>
                <a:gd name="T12" fmla="*/ 499 w 499"/>
                <a:gd name="T13" fmla="*/ 344 h 816"/>
                <a:gd name="T14" fmla="*/ 181 w 499"/>
                <a:gd name="T15" fmla="*/ 344 h 816"/>
                <a:gd name="T16" fmla="*/ 181 w 499"/>
                <a:gd name="T17" fmla="*/ 438 h 816"/>
                <a:gd name="T18" fmla="*/ 499 w 499"/>
                <a:gd name="T19" fmla="*/ 438 h 816"/>
                <a:gd name="T20" fmla="*/ 499 w 499"/>
                <a:gd name="T21" fmla="*/ 563 h 816"/>
                <a:gd name="T22" fmla="*/ 0 w 499"/>
                <a:gd name="T23" fmla="*/ 563 h 816"/>
                <a:gd name="T24" fmla="*/ 0 w 499"/>
                <a:gd name="T25" fmla="*/ 0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9" h="816">
                  <a:moveTo>
                    <a:pt x="0" y="0"/>
                  </a:moveTo>
                  <a:lnTo>
                    <a:pt x="499" y="0"/>
                  </a:lnTo>
                  <a:lnTo>
                    <a:pt x="499" y="136"/>
                  </a:lnTo>
                  <a:lnTo>
                    <a:pt x="181" y="136"/>
                  </a:lnTo>
                  <a:lnTo>
                    <a:pt x="181" y="318"/>
                  </a:lnTo>
                  <a:lnTo>
                    <a:pt x="499" y="318"/>
                  </a:lnTo>
                  <a:lnTo>
                    <a:pt x="499" y="499"/>
                  </a:lnTo>
                  <a:lnTo>
                    <a:pt x="181" y="499"/>
                  </a:lnTo>
                  <a:lnTo>
                    <a:pt x="181" y="635"/>
                  </a:lnTo>
                  <a:lnTo>
                    <a:pt x="499" y="635"/>
                  </a:lnTo>
                  <a:lnTo>
                    <a:pt x="499" y="816"/>
                  </a:lnTo>
                  <a:lnTo>
                    <a:pt x="0" y="816"/>
                  </a:lnTo>
                  <a:lnTo>
                    <a:pt x="0"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389" name="Text Box 30"/>
            <p:cNvSpPr txBox="1">
              <a:spLocks noChangeArrowheads="1"/>
            </p:cNvSpPr>
            <p:nvPr/>
          </p:nvSpPr>
          <p:spPr bwMode="auto">
            <a:xfrm>
              <a:off x="975" y="2518"/>
              <a:ext cx="11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sz="4800" b="1"/>
            </a:p>
          </p:txBody>
        </p:sp>
        <p:sp>
          <p:nvSpPr>
            <p:cNvPr id="15390" name="Text Box 31"/>
            <p:cNvSpPr txBox="1">
              <a:spLocks noChangeArrowheads="1"/>
            </p:cNvSpPr>
            <p:nvPr/>
          </p:nvSpPr>
          <p:spPr bwMode="auto">
            <a:xfrm>
              <a:off x="431" y="935"/>
              <a:ext cx="116"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sz="4800" b="1"/>
            </a:p>
          </p:txBody>
        </p:sp>
        <p:sp>
          <p:nvSpPr>
            <p:cNvPr id="15391" name="Rectangle 33"/>
            <p:cNvSpPr>
              <a:spLocks noChangeArrowheads="1"/>
            </p:cNvSpPr>
            <p:nvPr/>
          </p:nvSpPr>
          <p:spPr bwMode="auto">
            <a:xfrm>
              <a:off x="1020" y="3125"/>
              <a:ext cx="318" cy="16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15392" name="Rectangle 34"/>
            <p:cNvSpPr>
              <a:spLocks noChangeArrowheads="1"/>
            </p:cNvSpPr>
            <p:nvPr/>
          </p:nvSpPr>
          <p:spPr bwMode="auto">
            <a:xfrm>
              <a:off x="1020" y="3488"/>
              <a:ext cx="318" cy="16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pSp>
      <p:sp>
        <p:nvSpPr>
          <p:cNvPr id="15364" name="Text Box 35"/>
          <p:cNvSpPr txBox="1">
            <a:spLocks noChangeArrowheads="1"/>
          </p:cNvSpPr>
          <p:nvPr/>
        </p:nvSpPr>
        <p:spPr bwMode="auto">
          <a:xfrm>
            <a:off x="4851400" y="1433513"/>
            <a:ext cx="235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Mira Okumaları</a:t>
            </a:r>
          </a:p>
        </p:txBody>
      </p:sp>
      <p:sp>
        <p:nvSpPr>
          <p:cNvPr id="73765" name="Line 37"/>
          <p:cNvSpPr>
            <a:spLocks noChangeShapeType="1"/>
          </p:cNvSpPr>
          <p:nvPr/>
        </p:nvSpPr>
        <p:spPr bwMode="auto">
          <a:xfrm flipH="1">
            <a:off x="1533526" y="2171700"/>
            <a:ext cx="37449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3766" name="Text Box 38"/>
          <p:cNvSpPr txBox="1">
            <a:spLocks noChangeArrowheads="1"/>
          </p:cNvSpPr>
          <p:nvPr/>
        </p:nvSpPr>
        <p:spPr bwMode="auto">
          <a:xfrm>
            <a:off x="5427663" y="1865313"/>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1.200</a:t>
            </a:r>
          </a:p>
        </p:txBody>
      </p:sp>
      <p:sp>
        <p:nvSpPr>
          <p:cNvPr id="73768" name="Line 40"/>
          <p:cNvSpPr>
            <a:spLocks noChangeShapeType="1"/>
          </p:cNvSpPr>
          <p:nvPr/>
        </p:nvSpPr>
        <p:spPr bwMode="auto">
          <a:xfrm flipH="1">
            <a:off x="1524001" y="3429000"/>
            <a:ext cx="37449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3769" name="Text Box 41"/>
          <p:cNvSpPr txBox="1">
            <a:spLocks noChangeArrowheads="1"/>
          </p:cNvSpPr>
          <p:nvPr/>
        </p:nvSpPr>
        <p:spPr bwMode="auto">
          <a:xfrm>
            <a:off x="5519738" y="3187700"/>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1.150</a:t>
            </a:r>
          </a:p>
        </p:txBody>
      </p:sp>
      <p:sp>
        <p:nvSpPr>
          <p:cNvPr id="73770" name="Line 42"/>
          <p:cNvSpPr>
            <a:spLocks noChangeShapeType="1"/>
          </p:cNvSpPr>
          <p:nvPr/>
        </p:nvSpPr>
        <p:spPr bwMode="auto">
          <a:xfrm flipH="1">
            <a:off x="1487488" y="4030663"/>
            <a:ext cx="37449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3771" name="Text Box 43"/>
          <p:cNvSpPr txBox="1">
            <a:spLocks noChangeArrowheads="1"/>
          </p:cNvSpPr>
          <p:nvPr/>
        </p:nvSpPr>
        <p:spPr bwMode="auto">
          <a:xfrm>
            <a:off x="5483225" y="3789363"/>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1.127</a:t>
            </a:r>
          </a:p>
        </p:txBody>
      </p:sp>
      <p:sp>
        <p:nvSpPr>
          <p:cNvPr id="73772" name="Line 44"/>
          <p:cNvSpPr>
            <a:spLocks noChangeShapeType="1"/>
          </p:cNvSpPr>
          <p:nvPr/>
        </p:nvSpPr>
        <p:spPr bwMode="auto">
          <a:xfrm flipH="1">
            <a:off x="1487488" y="2682875"/>
            <a:ext cx="37449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3773" name="Text Box 45"/>
          <p:cNvSpPr txBox="1">
            <a:spLocks noChangeArrowheads="1"/>
          </p:cNvSpPr>
          <p:nvPr/>
        </p:nvSpPr>
        <p:spPr bwMode="auto">
          <a:xfrm>
            <a:off x="5483225" y="2441575"/>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1.180</a:t>
            </a:r>
          </a:p>
        </p:txBody>
      </p:sp>
      <p:sp>
        <p:nvSpPr>
          <p:cNvPr id="73774" name="Line 46"/>
          <p:cNvSpPr>
            <a:spLocks noChangeShapeType="1"/>
          </p:cNvSpPr>
          <p:nvPr/>
        </p:nvSpPr>
        <p:spPr bwMode="auto">
          <a:xfrm flipH="1">
            <a:off x="1487488" y="2997200"/>
            <a:ext cx="37449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3775" name="Text Box 47"/>
          <p:cNvSpPr txBox="1">
            <a:spLocks noChangeArrowheads="1"/>
          </p:cNvSpPr>
          <p:nvPr/>
        </p:nvSpPr>
        <p:spPr bwMode="auto">
          <a:xfrm>
            <a:off x="5483225" y="2755900"/>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1.168</a:t>
            </a:r>
          </a:p>
        </p:txBody>
      </p:sp>
      <p:sp>
        <p:nvSpPr>
          <p:cNvPr id="73776" name="Line 48"/>
          <p:cNvSpPr>
            <a:spLocks noChangeShapeType="1"/>
          </p:cNvSpPr>
          <p:nvPr/>
        </p:nvSpPr>
        <p:spPr bwMode="auto">
          <a:xfrm flipH="1">
            <a:off x="1487488" y="4652963"/>
            <a:ext cx="37449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3777" name="Text Box 49"/>
          <p:cNvSpPr txBox="1">
            <a:spLocks noChangeArrowheads="1"/>
          </p:cNvSpPr>
          <p:nvPr/>
        </p:nvSpPr>
        <p:spPr bwMode="auto">
          <a:xfrm>
            <a:off x="5483225" y="4411663"/>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1.102</a:t>
            </a:r>
          </a:p>
        </p:txBody>
      </p:sp>
      <p:sp>
        <p:nvSpPr>
          <p:cNvPr id="73778" name="Line 50"/>
          <p:cNvSpPr>
            <a:spLocks noChangeShapeType="1"/>
          </p:cNvSpPr>
          <p:nvPr/>
        </p:nvSpPr>
        <p:spPr bwMode="auto">
          <a:xfrm flipH="1">
            <a:off x="1487488" y="4816475"/>
            <a:ext cx="37449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3779" name="Text Box 51"/>
          <p:cNvSpPr txBox="1">
            <a:spLocks noChangeArrowheads="1"/>
          </p:cNvSpPr>
          <p:nvPr/>
        </p:nvSpPr>
        <p:spPr bwMode="auto">
          <a:xfrm>
            <a:off x="5483225" y="4575175"/>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a:solidFill>
                  <a:srgbClr val="FF0000"/>
                </a:solidFill>
              </a:rPr>
              <a:t>1.096</a:t>
            </a:r>
          </a:p>
        </p:txBody>
      </p:sp>
      <p:sp>
        <p:nvSpPr>
          <p:cNvPr id="15379" name="Rectangle 52"/>
          <p:cNvSpPr>
            <a:spLocks noChangeArrowheads="1"/>
          </p:cNvSpPr>
          <p:nvPr/>
        </p:nvSpPr>
        <p:spPr bwMode="auto">
          <a:xfrm>
            <a:off x="2208213" y="1484313"/>
            <a:ext cx="882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4400" b="1"/>
              <a:t>1.2</a:t>
            </a:r>
          </a:p>
        </p:txBody>
      </p:sp>
      <p:sp>
        <p:nvSpPr>
          <p:cNvPr id="15380" name="Rectangle 53"/>
          <p:cNvSpPr>
            <a:spLocks noChangeArrowheads="1"/>
          </p:cNvSpPr>
          <p:nvPr/>
        </p:nvSpPr>
        <p:spPr bwMode="auto">
          <a:xfrm>
            <a:off x="3071813" y="4005263"/>
            <a:ext cx="8826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4400" b="1"/>
              <a:t>1.1</a:t>
            </a:r>
          </a:p>
        </p:txBody>
      </p:sp>
      <p:sp>
        <p:nvSpPr>
          <p:cNvPr id="33" name="Rectangle 4"/>
          <p:cNvSpPr>
            <a:spLocks noChangeArrowheads="1"/>
          </p:cNvSpPr>
          <p:nvPr/>
        </p:nvSpPr>
        <p:spPr bwMode="auto">
          <a:xfrm>
            <a:off x="1886470" y="622966"/>
            <a:ext cx="86374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DÜŞEY MESAFELERİN (YÜKSEKLİKLERİN) ÖLÇÜLMESİ</a:t>
            </a:r>
          </a:p>
        </p:txBody>
      </p:sp>
    </p:spTree>
    <p:extLst>
      <p:ext uri="{BB962C8B-B14F-4D97-AF65-F5344CB8AC3E}">
        <p14:creationId xmlns:p14="http://schemas.microsoft.com/office/powerpoint/2010/main" val="3836768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3765"/>
                                        </p:tgtEl>
                                        <p:attrNameLst>
                                          <p:attrName>style.visibility</p:attrName>
                                        </p:attrNameLst>
                                      </p:cBhvr>
                                      <p:to>
                                        <p:strVal val="visible"/>
                                      </p:to>
                                    </p:set>
                                    <p:anim calcmode="lin" valueType="num">
                                      <p:cBhvr additive="base">
                                        <p:cTn id="7" dur="500" fill="hold"/>
                                        <p:tgtEl>
                                          <p:spTgt spid="73765"/>
                                        </p:tgtEl>
                                        <p:attrNameLst>
                                          <p:attrName>ppt_x</p:attrName>
                                        </p:attrNameLst>
                                      </p:cBhvr>
                                      <p:tavLst>
                                        <p:tav tm="0">
                                          <p:val>
                                            <p:strVal val="#ppt_x"/>
                                          </p:val>
                                        </p:tav>
                                        <p:tav tm="100000">
                                          <p:val>
                                            <p:strVal val="#ppt_x"/>
                                          </p:val>
                                        </p:tav>
                                      </p:tavLst>
                                    </p:anim>
                                    <p:anim calcmode="lin" valueType="num">
                                      <p:cBhvr additive="base">
                                        <p:cTn id="8" dur="500" fill="hold"/>
                                        <p:tgtEl>
                                          <p:spTgt spid="7376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73766"/>
                                        </p:tgtEl>
                                        <p:attrNameLst>
                                          <p:attrName>style.visibility</p:attrName>
                                        </p:attrNameLst>
                                      </p:cBhvr>
                                      <p:to>
                                        <p:strVal val="visible"/>
                                      </p:to>
                                    </p:set>
                                    <p:animEffect transition="in" filter="diamond(in)">
                                      <p:cBhvr>
                                        <p:cTn id="13" dur="2000"/>
                                        <p:tgtEl>
                                          <p:spTgt spid="737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nodeType="clickEffect">
                                  <p:stCondLst>
                                    <p:cond delay="0"/>
                                  </p:stCondLst>
                                  <p:childTnLst>
                                    <p:anim calcmode="lin" valueType="num">
                                      <p:cBhvr additive="base">
                                        <p:cTn id="17" dur="500"/>
                                        <p:tgtEl>
                                          <p:spTgt spid="73765"/>
                                        </p:tgtEl>
                                        <p:attrNameLst>
                                          <p:attrName>ppt_x</p:attrName>
                                        </p:attrNameLst>
                                      </p:cBhvr>
                                      <p:tavLst>
                                        <p:tav tm="0">
                                          <p:val>
                                            <p:strVal val="ppt_x"/>
                                          </p:val>
                                        </p:tav>
                                        <p:tav tm="100000">
                                          <p:val>
                                            <p:strVal val="ppt_x"/>
                                          </p:val>
                                        </p:tav>
                                      </p:tavLst>
                                    </p:anim>
                                    <p:anim calcmode="lin" valueType="num">
                                      <p:cBhvr additive="base">
                                        <p:cTn id="18" dur="500"/>
                                        <p:tgtEl>
                                          <p:spTgt spid="73765"/>
                                        </p:tgtEl>
                                        <p:attrNameLst>
                                          <p:attrName>ppt_y</p:attrName>
                                        </p:attrNameLst>
                                      </p:cBhvr>
                                      <p:tavLst>
                                        <p:tav tm="0">
                                          <p:val>
                                            <p:strVal val="ppt_y"/>
                                          </p:val>
                                        </p:tav>
                                        <p:tav tm="100000">
                                          <p:val>
                                            <p:strVal val="1+ppt_h/2"/>
                                          </p:val>
                                        </p:tav>
                                      </p:tavLst>
                                    </p:anim>
                                    <p:set>
                                      <p:cBhvr>
                                        <p:cTn id="19" dur="1" fill="hold">
                                          <p:stCondLst>
                                            <p:cond delay="499"/>
                                          </p:stCondLst>
                                        </p:cTn>
                                        <p:tgtEl>
                                          <p:spTgt spid="73765"/>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73766"/>
                                        </p:tgtEl>
                                        <p:attrNameLst>
                                          <p:attrName>ppt_x</p:attrName>
                                        </p:attrNameLst>
                                      </p:cBhvr>
                                      <p:tavLst>
                                        <p:tav tm="0">
                                          <p:val>
                                            <p:strVal val="ppt_x"/>
                                          </p:val>
                                        </p:tav>
                                        <p:tav tm="100000">
                                          <p:val>
                                            <p:strVal val="ppt_x"/>
                                          </p:val>
                                        </p:tav>
                                      </p:tavLst>
                                    </p:anim>
                                    <p:anim calcmode="lin" valueType="num">
                                      <p:cBhvr additive="base">
                                        <p:cTn id="22" dur="500"/>
                                        <p:tgtEl>
                                          <p:spTgt spid="73766"/>
                                        </p:tgtEl>
                                        <p:attrNameLst>
                                          <p:attrName>ppt_y</p:attrName>
                                        </p:attrNameLst>
                                      </p:cBhvr>
                                      <p:tavLst>
                                        <p:tav tm="0">
                                          <p:val>
                                            <p:strVal val="ppt_y"/>
                                          </p:val>
                                        </p:tav>
                                        <p:tav tm="100000">
                                          <p:val>
                                            <p:strVal val="1+ppt_h/2"/>
                                          </p:val>
                                        </p:tav>
                                      </p:tavLst>
                                    </p:anim>
                                    <p:set>
                                      <p:cBhvr>
                                        <p:cTn id="23" dur="1" fill="hold">
                                          <p:stCondLst>
                                            <p:cond delay="499"/>
                                          </p:stCondLst>
                                        </p:cTn>
                                        <p:tgtEl>
                                          <p:spTgt spid="7376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nodeType="clickEffect">
                                  <p:stCondLst>
                                    <p:cond delay="0"/>
                                  </p:stCondLst>
                                  <p:childTnLst>
                                    <p:set>
                                      <p:cBhvr>
                                        <p:cTn id="27" dur="1" fill="hold">
                                          <p:stCondLst>
                                            <p:cond delay="0"/>
                                          </p:stCondLst>
                                        </p:cTn>
                                        <p:tgtEl>
                                          <p:spTgt spid="73768"/>
                                        </p:tgtEl>
                                        <p:attrNameLst>
                                          <p:attrName>style.visibility</p:attrName>
                                        </p:attrNameLst>
                                      </p:cBhvr>
                                      <p:to>
                                        <p:strVal val="visible"/>
                                      </p:to>
                                    </p:set>
                                    <p:anim calcmode="lin" valueType="num">
                                      <p:cBhvr additive="base">
                                        <p:cTn id="28" dur="500" fill="hold"/>
                                        <p:tgtEl>
                                          <p:spTgt spid="73768"/>
                                        </p:tgtEl>
                                        <p:attrNameLst>
                                          <p:attrName>ppt_x</p:attrName>
                                        </p:attrNameLst>
                                      </p:cBhvr>
                                      <p:tavLst>
                                        <p:tav tm="0">
                                          <p:val>
                                            <p:strVal val="#ppt_x"/>
                                          </p:val>
                                        </p:tav>
                                        <p:tav tm="100000">
                                          <p:val>
                                            <p:strVal val="#ppt_x"/>
                                          </p:val>
                                        </p:tav>
                                      </p:tavLst>
                                    </p:anim>
                                    <p:anim calcmode="lin" valueType="num">
                                      <p:cBhvr additive="base">
                                        <p:cTn id="29" dur="500" fill="hold"/>
                                        <p:tgtEl>
                                          <p:spTgt spid="73768"/>
                                        </p:tgtEl>
                                        <p:attrNameLst>
                                          <p:attrName>ppt_y</p:attrName>
                                        </p:attrNameLst>
                                      </p:cBhvr>
                                      <p:tavLst>
                                        <p:tav tm="0">
                                          <p:val>
                                            <p:strVal val="0-#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73769"/>
                                        </p:tgtEl>
                                        <p:attrNameLst>
                                          <p:attrName>style.visibility</p:attrName>
                                        </p:attrNameLst>
                                      </p:cBhvr>
                                      <p:to>
                                        <p:strVal val="visible"/>
                                      </p:to>
                                    </p:set>
                                    <p:animEffect transition="in" filter="diamond(in)">
                                      <p:cBhvr>
                                        <p:cTn id="34" dur="2000"/>
                                        <p:tgtEl>
                                          <p:spTgt spid="737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nodeType="clickEffect">
                                  <p:stCondLst>
                                    <p:cond delay="0"/>
                                  </p:stCondLst>
                                  <p:childTnLst>
                                    <p:anim calcmode="lin" valueType="num">
                                      <p:cBhvr additive="base">
                                        <p:cTn id="38" dur="500"/>
                                        <p:tgtEl>
                                          <p:spTgt spid="73768"/>
                                        </p:tgtEl>
                                        <p:attrNameLst>
                                          <p:attrName>ppt_x</p:attrName>
                                        </p:attrNameLst>
                                      </p:cBhvr>
                                      <p:tavLst>
                                        <p:tav tm="0">
                                          <p:val>
                                            <p:strVal val="ppt_x"/>
                                          </p:val>
                                        </p:tav>
                                        <p:tav tm="100000">
                                          <p:val>
                                            <p:strVal val="ppt_x"/>
                                          </p:val>
                                        </p:tav>
                                      </p:tavLst>
                                    </p:anim>
                                    <p:anim calcmode="lin" valueType="num">
                                      <p:cBhvr additive="base">
                                        <p:cTn id="39" dur="500"/>
                                        <p:tgtEl>
                                          <p:spTgt spid="73768"/>
                                        </p:tgtEl>
                                        <p:attrNameLst>
                                          <p:attrName>ppt_y</p:attrName>
                                        </p:attrNameLst>
                                      </p:cBhvr>
                                      <p:tavLst>
                                        <p:tav tm="0">
                                          <p:val>
                                            <p:strVal val="ppt_y"/>
                                          </p:val>
                                        </p:tav>
                                        <p:tav tm="100000">
                                          <p:val>
                                            <p:strVal val="1+ppt_h/2"/>
                                          </p:val>
                                        </p:tav>
                                      </p:tavLst>
                                    </p:anim>
                                    <p:set>
                                      <p:cBhvr>
                                        <p:cTn id="40" dur="1" fill="hold">
                                          <p:stCondLst>
                                            <p:cond delay="499"/>
                                          </p:stCondLst>
                                        </p:cTn>
                                        <p:tgtEl>
                                          <p:spTgt spid="73768"/>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73769"/>
                                        </p:tgtEl>
                                        <p:attrNameLst>
                                          <p:attrName>ppt_x</p:attrName>
                                        </p:attrNameLst>
                                      </p:cBhvr>
                                      <p:tavLst>
                                        <p:tav tm="0">
                                          <p:val>
                                            <p:strVal val="ppt_x"/>
                                          </p:val>
                                        </p:tav>
                                        <p:tav tm="100000">
                                          <p:val>
                                            <p:strVal val="ppt_x"/>
                                          </p:val>
                                        </p:tav>
                                      </p:tavLst>
                                    </p:anim>
                                    <p:anim calcmode="lin" valueType="num">
                                      <p:cBhvr additive="base">
                                        <p:cTn id="43" dur="500"/>
                                        <p:tgtEl>
                                          <p:spTgt spid="73769"/>
                                        </p:tgtEl>
                                        <p:attrNameLst>
                                          <p:attrName>ppt_y</p:attrName>
                                        </p:attrNameLst>
                                      </p:cBhvr>
                                      <p:tavLst>
                                        <p:tav tm="0">
                                          <p:val>
                                            <p:strVal val="ppt_y"/>
                                          </p:val>
                                        </p:tav>
                                        <p:tav tm="100000">
                                          <p:val>
                                            <p:strVal val="1+ppt_h/2"/>
                                          </p:val>
                                        </p:tav>
                                      </p:tavLst>
                                    </p:anim>
                                    <p:set>
                                      <p:cBhvr>
                                        <p:cTn id="44" dur="1" fill="hold">
                                          <p:stCondLst>
                                            <p:cond delay="499"/>
                                          </p:stCondLst>
                                        </p:cTn>
                                        <p:tgtEl>
                                          <p:spTgt spid="7376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73770"/>
                                        </p:tgtEl>
                                        <p:attrNameLst>
                                          <p:attrName>style.visibility</p:attrName>
                                        </p:attrNameLst>
                                      </p:cBhvr>
                                      <p:to>
                                        <p:strVal val="visible"/>
                                      </p:to>
                                    </p:set>
                                    <p:anim calcmode="lin" valueType="num">
                                      <p:cBhvr additive="base">
                                        <p:cTn id="49" dur="500" fill="hold"/>
                                        <p:tgtEl>
                                          <p:spTgt spid="73770"/>
                                        </p:tgtEl>
                                        <p:attrNameLst>
                                          <p:attrName>ppt_x</p:attrName>
                                        </p:attrNameLst>
                                      </p:cBhvr>
                                      <p:tavLst>
                                        <p:tav tm="0">
                                          <p:val>
                                            <p:strVal val="#ppt_x"/>
                                          </p:val>
                                        </p:tav>
                                        <p:tav tm="100000">
                                          <p:val>
                                            <p:strVal val="#ppt_x"/>
                                          </p:val>
                                        </p:tav>
                                      </p:tavLst>
                                    </p:anim>
                                    <p:anim calcmode="lin" valueType="num">
                                      <p:cBhvr additive="base">
                                        <p:cTn id="50" dur="500" fill="hold"/>
                                        <p:tgtEl>
                                          <p:spTgt spid="73770"/>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73771"/>
                                        </p:tgtEl>
                                        <p:attrNameLst>
                                          <p:attrName>style.visibility</p:attrName>
                                        </p:attrNameLst>
                                      </p:cBhvr>
                                      <p:to>
                                        <p:strVal val="visible"/>
                                      </p:to>
                                    </p:set>
                                    <p:animEffect transition="in" filter="diamond(in)">
                                      <p:cBhvr>
                                        <p:cTn id="55" dur="2000"/>
                                        <p:tgtEl>
                                          <p:spTgt spid="7377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4" fill="hold" nodeType="clickEffect">
                                  <p:stCondLst>
                                    <p:cond delay="0"/>
                                  </p:stCondLst>
                                  <p:childTnLst>
                                    <p:anim calcmode="lin" valueType="num">
                                      <p:cBhvr additive="base">
                                        <p:cTn id="59" dur="500"/>
                                        <p:tgtEl>
                                          <p:spTgt spid="73770"/>
                                        </p:tgtEl>
                                        <p:attrNameLst>
                                          <p:attrName>ppt_x</p:attrName>
                                        </p:attrNameLst>
                                      </p:cBhvr>
                                      <p:tavLst>
                                        <p:tav tm="0">
                                          <p:val>
                                            <p:strVal val="ppt_x"/>
                                          </p:val>
                                        </p:tav>
                                        <p:tav tm="100000">
                                          <p:val>
                                            <p:strVal val="ppt_x"/>
                                          </p:val>
                                        </p:tav>
                                      </p:tavLst>
                                    </p:anim>
                                    <p:anim calcmode="lin" valueType="num">
                                      <p:cBhvr additive="base">
                                        <p:cTn id="60" dur="500"/>
                                        <p:tgtEl>
                                          <p:spTgt spid="73770"/>
                                        </p:tgtEl>
                                        <p:attrNameLst>
                                          <p:attrName>ppt_y</p:attrName>
                                        </p:attrNameLst>
                                      </p:cBhvr>
                                      <p:tavLst>
                                        <p:tav tm="0">
                                          <p:val>
                                            <p:strVal val="ppt_y"/>
                                          </p:val>
                                        </p:tav>
                                        <p:tav tm="100000">
                                          <p:val>
                                            <p:strVal val="1+ppt_h/2"/>
                                          </p:val>
                                        </p:tav>
                                      </p:tavLst>
                                    </p:anim>
                                    <p:set>
                                      <p:cBhvr>
                                        <p:cTn id="61" dur="1" fill="hold">
                                          <p:stCondLst>
                                            <p:cond delay="499"/>
                                          </p:stCondLst>
                                        </p:cTn>
                                        <p:tgtEl>
                                          <p:spTgt spid="73770"/>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73771"/>
                                        </p:tgtEl>
                                        <p:attrNameLst>
                                          <p:attrName>ppt_x</p:attrName>
                                        </p:attrNameLst>
                                      </p:cBhvr>
                                      <p:tavLst>
                                        <p:tav tm="0">
                                          <p:val>
                                            <p:strVal val="ppt_x"/>
                                          </p:val>
                                        </p:tav>
                                        <p:tav tm="100000">
                                          <p:val>
                                            <p:strVal val="ppt_x"/>
                                          </p:val>
                                        </p:tav>
                                      </p:tavLst>
                                    </p:anim>
                                    <p:anim calcmode="lin" valueType="num">
                                      <p:cBhvr additive="base">
                                        <p:cTn id="64" dur="500"/>
                                        <p:tgtEl>
                                          <p:spTgt spid="73771"/>
                                        </p:tgtEl>
                                        <p:attrNameLst>
                                          <p:attrName>ppt_y</p:attrName>
                                        </p:attrNameLst>
                                      </p:cBhvr>
                                      <p:tavLst>
                                        <p:tav tm="0">
                                          <p:val>
                                            <p:strVal val="ppt_y"/>
                                          </p:val>
                                        </p:tav>
                                        <p:tav tm="100000">
                                          <p:val>
                                            <p:strVal val="1+ppt_h/2"/>
                                          </p:val>
                                        </p:tav>
                                      </p:tavLst>
                                    </p:anim>
                                    <p:set>
                                      <p:cBhvr>
                                        <p:cTn id="65" dur="1" fill="hold">
                                          <p:stCondLst>
                                            <p:cond delay="499"/>
                                          </p:stCondLst>
                                        </p:cTn>
                                        <p:tgtEl>
                                          <p:spTgt spid="73771"/>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 fill="hold" nodeType="clickEffect">
                                  <p:stCondLst>
                                    <p:cond delay="0"/>
                                  </p:stCondLst>
                                  <p:childTnLst>
                                    <p:set>
                                      <p:cBhvr>
                                        <p:cTn id="69" dur="1" fill="hold">
                                          <p:stCondLst>
                                            <p:cond delay="0"/>
                                          </p:stCondLst>
                                        </p:cTn>
                                        <p:tgtEl>
                                          <p:spTgt spid="73772"/>
                                        </p:tgtEl>
                                        <p:attrNameLst>
                                          <p:attrName>style.visibility</p:attrName>
                                        </p:attrNameLst>
                                      </p:cBhvr>
                                      <p:to>
                                        <p:strVal val="visible"/>
                                      </p:to>
                                    </p:set>
                                    <p:anim calcmode="lin" valueType="num">
                                      <p:cBhvr additive="base">
                                        <p:cTn id="70" dur="500" fill="hold"/>
                                        <p:tgtEl>
                                          <p:spTgt spid="73772"/>
                                        </p:tgtEl>
                                        <p:attrNameLst>
                                          <p:attrName>ppt_x</p:attrName>
                                        </p:attrNameLst>
                                      </p:cBhvr>
                                      <p:tavLst>
                                        <p:tav tm="0">
                                          <p:val>
                                            <p:strVal val="#ppt_x"/>
                                          </p:val>
                                        </p:tav>
                                        <p:tav tm="100000">
                                          <p:val>
                                            <p:strVal val="#ppt_x"/>
                                          </p:val>
                                        </p:tav>
                                      </p:tavLst>
                                    </p:anim>
                                    <p:anim calcmode="lin" valueType="num">
                                      <p:cBhvr additive="base">
                                        <p:cTn id="71" dur="500" fill="hold"/>
                                        <p:tgtEl>
                                          <p:spTgt spid="73772"/>
                                        </p:tgtEl>
                                        <p:attrNameLst>
                                          <p:attrName>ppt_y</p:attrName>
                                        </p:attrNameLst>
                                      </p:cBhvr>
                                      <p:tavLst>
                                        <p:tav tm="0">
                                          <p:val>
                                            <p:strVal val="0-#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73773"/>
                                        </p:tgtEl>
                                        <p:attrNameLst>
                                          <p:attrName>style.visibility</p:attrName>
                                        </p:attrNameLst>
                                      </p:cBhvr>
                                      <p:to>
                                        <p:strVal val="visible"/>
                                      </p:to>
                                    </p:set>
                                    <p:animEffect transition="in" filter="diamond(in)">
                                      <p:cBhvr>
                                        <p:cTn id="76" dur="2000"/>
                                        <p:tgtEl>
                                          <p:spTgt spid="7377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xit" presetSubtype="4" fill="hold" nodeType="clickEffect">
                                  <p:stCondLst>
                                    <p:cond delay="0"/>
                                  </p:stCondLst>
                                  <p:childTnLst>
                                    <p:anim calcmode="lin" valueType="num">
                                      <p:cBhvr additive="base">
                                        <p:cTn id="80" dur="500"/>
                                        <p:tgtEl>
                                          <p:spTgt spid="73772"/>
                                        </p:tgtEl>
                                        <p:attrNameLst>
                                          <p:attrName>ppt_x</p:attrName>
                                        </p:attrNameLst>
                                      </p:cBhvr>
                                      <p:tavLst>
                                        <p:tav tm="0">
                                          <p:val>
                                            <p:strVal val="ppt_x"/>
                                          </p:val>
                                        </p:tav>
                                        <p:tav tm="100000">
                                          <p:val>
                                            <p:strVal val="ppt_x"/>
                                          </p:val>
                                        </p:tav>
                                      </p:tavLst>
                                    </p:anim>
                                    <p:anim calcmode="lin" valueType="num">
                                      <p:cBhvr additive="base">
                                        <p:cTn id="81" dur="500"/>
                                        <p:tgtEl>
                                          <p:spTgt spid="73772"/>
                                        </p:tgtEl>
                                        <p:attrNameLst>
                                          <p:attrName>ppt_y</p:attrName>
                                        </p:attrNameLst>
                                      </p:cBhvr>
                                      <p:tavLst>
                                        <p:tav tm="0">
                                          <p:val>
                                            <p:strVal val="ppt_y"/>
                                          </p:val>
                                        </p:tav>
                                        <p:tav tm="100000">
                                          <p:val>
                                            <p:strVal val="1+ppt_h/2"/>
                                          </p:val>
                                        </p:tav>
                                      </p:tavLst>
                                    </p:anim>
                                    <p:set>
                                      <p:cBhvr>
                                        <p:cTn id="82" dur="1" fill="hold">
                                          <p:stCondLst>
                                            <p:cond delay="499"/>
                                          </p:stCondLst>
                                        </p:cTn>
                                        <p:tgtEl>
                                          <p:spTgt spid="73772"/>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73773"/>
                                        </p:tgtEl>
                                        <p:attrNameLst>
                                          <p:attrName>ppt_x</p:attrName>
                                        </p:attrNameLst>
                                      </p:cBhvr>
                                      <p:tavLst>
                                        <p:tav tm="0">
                                          <p:val>
                                            <p:strVal val="ppt_x"/>
                                          </p:val>
                                        </p:tav>
                                        <p:tav tm="100000">
                                          <p:val>
                                            <p:strVal val="ppt_x"/>
                                          </p:val>
                                        </p:tav>
                                      </p:tavLst>
                                    </p:anim>
                                    <p:anim calcmode="lin" valueType="num">
                                      <p:cBhvr additive="base">
                                        <p:cTn id="85" dur="500"/>
                                        <p:tgtEl>
                                          <p:spTgt spid="73773"/>
                                        </p:tgtEl>
                                        <p:attrNameLst>
                                          <p:attrName>ppt_y</p:attrName>
                                        </p:attrNameLst>
                                      </p:cBhvr>
                                      <p:tavLst>
                                        <p:tav tm="0">
                                          <p:val>
                                            <p:strVal val="ppt_y"/>
                                          </p:val>
                                        </p:tav>
                                        <p:tav tm="100000">
                                          <p:val>
                                            <p:strVal val="1+ppt_h/2"/>
                                          </p:val>
                                        </p:tav>
                                      </p:tavLst>
                                    </p:anim>
                                    <p:set>
                                      <p:cBhvr>
                                        <p:cTn id="86" dur="1" fill="hold">
                                          <p:stCondLst>
                                            <p:cond delay="499"/>
                                          </p:stCondLst>
                                        </p:cTn>
                                        <p:tgtEl>
                                          <p:spTgt spid="73773"/>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nodeType="clickEffect">
                                  <p:stCondLst>
                                    <p:cond delay="0"/>
                                  </p:stCondLst>
                                  <p:childTnLst>
                                    <p:set>
                                      <p:cBhvr>
                                        <p:cTn id="90" dur="1" fill="hold">
                                          <p:stCondLst>
                                            <p:cond delay="0"/>
                                          </p:stCondLst>
                                        </p:cTn>
                                        <p:tgtEl>
                                          <p:spTgt spid="73774"/>
                                        </p:tgtEl>
                                        <p:attrNameLst>
                                          <p:attrName>style.visibility</p:attrName>
                                        </p:attrNameLst>
                                      </p:cBhvr>
                                      <p:to>
                                        <p:strVal val="visible"/>
                                      </p:to>
                                    </p:set>
                                    <p:anim calcmode="lin" valueType="num">
                                      <p:cBhvr additive="base">
                                        <p:cTn id="91" dur="500" fill="hold"/>
                                        <p:tgtEl>
                                          <p:spTgt spid="73774"/>
                                        </p:tgtEl>
                                        <p:attrNameLst>
                                          <p:attrName>ppt_x</p:attrName>
                                        </p:attrNameLst>
                                      </p:cBhvr>
                                      <p:tavLst>
                                        <p:tav tm="0">
                                          <p:val>
                                            <p:strVal val="#ppt_x"/>
                                          </p:val>
                                        </p:tav>
                                        <p:tav tm="100000">
                                          <p:val>
                                            <p:strVal val="#ppt_x"/>
                                          </p:val>
                                        </p:tav>
                                      </p:tavLst>
                                    </p:anim>
                                    <p:anim calcmode="lin" valueType="num">
                                      <p:cBhvr additive="base">
                                        <p:cTn id="92" dur="500" fill="hold"/>
                                        <p:tgtEl>
                                          <p:spTgt spid="73774"/>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ntr" presetSubtype="16" fill="hold" grpId="0" nodeType="clickEffect">
                                  <p:stCondLst>
                                    <p:cond delay="0"/>
                                  </p:stCondLst>
                                  <p:childTnLst>
                                    <p:set>
                                      <p:cBhvr>
                                        <p:cTn id="96" dur="1" fill="hold">
                                          <p:stCondLst>
                                            <p:cond delay="0"/>
                                          </p:stCondLst>
                                        </p:cTn>
                                        <p:tgtEl>
                                          <p:spTgt spid="73775"/>
                                        </p:tgtEl>
                                        <p:attrNameLst>
                                          <p:attrName>style.visibility</p:attrName>
                                        </p:attrNameLst>
                                      </p:cBhvr>
                                      <p:to>
                                        <p:strVal val="visible"/>
                                      </p:to>
                                    </p:set>
                                    <p:animEffect transition="in" filter="diamond(in)">
                                      <p:cBhvr>
                                        <p:cTn id="97" dur="2000"/>
                                        <p:tgtEl>
                                          <p:spTgt spid="7377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xit" presetSubtype="4" fill="hold" nodeType="clickEffect">
                                  <p:stCondLst>
                                    <p:cond delay="0"/>
                                  </p:stCondLst>
                                  <p:childTnLst>
                                    <p:anim calcmode="lin" valueType="num">
                                      <p:cBhvr additive="base">
                                        <p:cTn id="101" dur="500"/>
                                        <p:tgtEl>
                                          <p:spTgt spid="73774"/>
                                        </p:tgtEl>
                                        <p:attrNameLst>
                                          <p:attrName>ppt_x</p:attrName>
                                        </p:attrNameLst>
                                      </p:cBhvr>
                                      <p:tavLst>
                                        <p:tav tm="0">
                                          <p:val>
                                            <p:strVal val="ppt_x"/>
                                          </p:val>
                                        </p:tav>
                                        <p:tav tm="100000">
                                          <p:val>
                                            <p:strVal val="ppt_x"/>
                                          </p:val>
                                        </p:tav>
                                      </p:tavLst>
                                    </p:anim>
                                    <p:anim calcmode="lin" valueType="num">
                                      <p:cBhvr additive="base">
                                        <p:cTn id="102" dur="500"/>
                                        <p:tgtEl>
                                          <p:spTgt spid="73774"/>
                                        </p:tgtEl>
                                        <p:attrNameLst>
                                          <p:attrName>ppt_y</p:attrName>
                                        </p:attrNameLst>
                                      </p:cBhvr>
                                      <p:tavLst>
                                        <p:tav tm="0">
                                          <p:val>
                                            <p:strVal val="ppt_y"/>
                                          </p:val>
                                        </p:tav>
                                        <p:tav tm="100000">
                                          <p:val>
                                            <p:strVal val="1+ppt_h/2"/>
                                          </p:val>
                                        </p:tav>
                                      </p:tavLst>
                                    </p:anim>
                                    <p:set>
                                      <p:cBhvr>
                                        <p:cTn id="103" dur="1" fill="hold">
                                          <p:stCondLst>
                                            <p:cond delay="499"/>
                                          </p:stCondLst>
                                        </p:cTn>
                                        <p:tgtEl>
                                          <p:spTgt spid="73774"/>
                                        </p:tgtEl>
                                        <p:attrNameLst>
                                          <p:attrName>style.visibility</p:attrName>
                                        </p:attrNameLst>
                                      </p:cBhvr>
                                      <p:to>
                                        <p:strVal val="hidden"/>
                                      </p:to>
                                    </p:set>
                                  </p:childTnLst>
                                </p:cTn>
                              </p:par>
                              <p:par>
                                <p:cTn id="104" presetID="2" presetClass="exit" presetSubtype="4" fill="hold" grpId="1" nodeType="withEffect">
                                  <p:stCondLst>
                                    <p:cond delay="0"/>
                                  </p:stCondLst>
                                  <p:childTnLst>
                                    <p:anim calcmode="lin" valueType="num">
                                      <p:cBhvr additive="base">
                                        <p:cTn id="105" dur="500"/>
                                        <p:tgtEl>
                                          <p:spTgt spid="73775"/>
                                        </p:tgtEl>
                                        <p:attrNameLst>
                                          <p:attrName>ppt_x</p:attrName>
                                        </p:attrNameLst>
                                      </p:cBhvr>
                                      <p:tavLst>
                                        <p:tav tm="0">
                                          <p:val>
                                            <p:strVal val="ppt_x"/>
                                          </p:val>
                                        </p:tav>
                                        <p:tav tm="100000">
                                          <p:val>
                                            <p:strVal val="ppt_x"/>
                                          </p:val>
                                        </p:tav>
                                      </p:tavLst>
                                    </p:anim>
                                    <p:anim calcmode="lin" valueType="num">
                                      <p:cBhvr additive="base">
                                        <p:cTn id="106" dur="500"/>
                                        <p:tgtEl>
                                          <p:spTgt spid="73775"/>
                                        </p:tgtEl>
                                        <p:attrNameLst>
                                          <p:attrName>ppt_y</p:attrName>
                                        </p:attrNameLst>
                                      </p:cBhvr>
                                      <p:tavLst>
                                        <p:tav tm="0">
                                          <p:val>
                                            <p:strVal val="ppt_y"/>
                                          </p:val>
                                        </p:tav>
                                        <p:tav tm="100000">
                                          <p:val>
                                            <p:strVal val="1+ppt_h/2"/>
                                          </p:val>
                                        </p:tav>
                                      </p:tavLst>
                                    </p:anim>
                                    <p:set>
                                      <p:cBhvr>
                                        <p:cTn id="107" dur="1" fill="hold">
                                          <p:stCondLst>
                                            <p:cond delay="499"/>
                                          </p:stCondLst>
                                        </p:cTn>
                                        <p:tgtEl>
                                          <p:spTgt spid="73775"/>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ntr" presetSubtype="1" fill="hold" nodeType="clickEffect">
                                  <p:stCondLst>
                                    <p:cond delay="0"/>
                                  </p:stCondLst>
                                  <p:childTnLst>
                                    <p:set>
                                      <p:cBhvr>
                                        <p:cTn id="111" dur="1" fill="hold">
                                          <p:stCondLst>
                                            <p:cond delay="0"/>
                                          </p:stCondLst>
                                        </p:cTn>
                                        <p:tgtEl>
                                          <p:spTgt spid="73776"/>
                                        </p:tgtEl>
                                        <p:attrNameLst>
                                          <p:attrName>style.visibility</p:attrName>
                                        </p:attrNameLst>
                                      </p:cBhvr>
                                      <p:to>
                                        <p:strVal val="visible"/>
                                      </p:to>
                                    </p:set>
                                    <p:anim calcmode="lin" valueType="num">
                                      <p:cBhvr additive="base">
                                        <p:cTn id="112" dur="500" fill="hold"/>
                                        <p:tgtEl>
                                          <p:spTgt spid="73776"/>
                                        </p:tgtEl>
                                        <p:attrNameLst>
                                          <p:attrName>ppt_x</p:attrName>
                                        </p:attrNameLst>
                                      </p:cBhvr>
                                      <p:tavLst>
                                        <p:tav tm="0">
                                          <p:val>
                                            <p:strVal val="#ppt_x"/>
                                          </p:val>
                                        </p:tav>
                                        <p:tav tm="100000">
                                          <p:val>
                                            <p:strVal val="#ppt_x"/>
                                          </p:val>
                                        </p:tav>
                                      </p:tavLst>
                                    </p:anim>
                                    <p:anim calcmode="lin" valueType="num">
                                      <p:cBhvr additive="base">
                                        <p:cTn id="113" dur="500" fill="hold"/>
                                        <p:tgtEl>
                                          <p:spTgt spid="73776"/>
                                        </p:tgtEl>
                                        <p:attrNameLst>
                                          <p:attrName>ppt_y</p:attrName>
                                        </p:attrNameLst>
                                      </p:cBhvr>
                                      <p:tavLst>
                                        <p:tav tm="0">
                                          <p:val>
                                            <p:strVal val="0-#ppt_h/2"/>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8" presetClass="entr" presetSubtype="16" fill="hold" grpId="0" nodeType="clickEffect">
                                  <p:stCondLst>
                                    <p:cond delay="0"/>
                                  </p:stCondLst>
                                  <p:childTnLst>
                                    <p:set>
                                      <p:cBhvr>
                                        <p:cTn id="117" dur="1" fill="hold">
                                          <p:stCondLst>
                                            <p:cond delay="0"/>
                                          </p:stCondLst>
                                        </p:cTn>
                                        <p:tgtEl>
                                          <p:spTgt spid="73777"/>
                                        </p:tgtEl>
                                        <p:attrNameLst>
                                          <p:attrName>style.visibility</p:attrName>
                                        </p:attrNameLst>
                                      </p:cBhvr>
                                      <p:to>
                                        <p:strVal val="visible"/>
                                      </p:to>
                                    </p:set>
                                    <p:animEffect transition="in" filter="diamond(in)">
                                      <p:cBhvr>
                                        <p:cTn id="118" dur="2000"/>
                                        <p:tgtEl>
                                          <p:spTgt spid="73777"/>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xit" presetSubtype="4" fill="hold" nodeType="clickEffect">
                                  <p:stCondLst>
                                    <p:cond delay="0"/>
                                  </p:stCondLst>
                                  <p:childTnLst>
                                    <p:anim calcmode="lin" valueType="num">
                                      <p:cBhvr additive="base">
                                        <p:cTn id="122" dur="500"/>
                                        <p:tgtEl>
                                          <p:spTgt spid="73776"/>
                                        </p:tgtEl>
                                        <p:attrNameLst>
                                          <p:attrName>ppt_x</p:attrName>
                                        </p:attrNameLst>
                                      </p:cBhvr>
                                      <p:tavLst>
                                        <p:tav tm="0">
                                          <p:val>
                                            <p:strVal val="ppt_x"/>
                                          </p:val>
                                        </p:tav>
                                        <p:tav tm="100000">
                                          <p:val>
                                            <p:strVal val="ppt_x"/>
                                          </p:val>
                                        </p:tav>
                                      </p:tavLst>
                                    </p:anim>
                                    <p:anim calcmode="lin" valueType="num">
                                      <p:cBhvr additive="base">
                                        <p:cTn id="123" dur="500"/>
                                        <p:tgtEl>
                                          <p:spTgt spid="73776"/>
                                        </p:tgtEl>
                                        <p:attrNameLst>
                                          <p:attrName>ppt_y</p:attrName>
                                        </p:attrNameLst>
                                      </p:cBhvr>
                                      <p:tavLst>
                                        <p:tav tm="0">
                                          <p:val>
                                            <p:strVal val="ppt_y"/>
                                          </p:val>
                                        </p:tav>
                                        <p:tav tm="100000">
                                          <p:val>
                                            <p:strVal val="1+ppt_h/2"/>
                                          </p:val>
                                        </p:tav>
                                      </p:tavLst>
                                    </p:anim>
                                    <p:set>
                                      <p:cBhvr>
                                        <p:cTn id="124" dur="1" fill="hold">
                                          <p:stCondLst>
                                            <p:cond delay="499"/>
                                          </p:stCondLst>
                                        </p:cTn>
                                        <p:tgtEl>
                                          <p:spTgt spid="73776"/>
                                        </p:tgtEl>
                                        <p:attrNameLst>
                                          <p:attrName>style.visibility</p:attrName>
                                        </p:attrNameLst>
                                      </p:cBhvr>
                                      <p:to>
                                        <p:strVal val="hidden"/>
                                      </p:to>
                                    </p:set>
                                  </p:childTnLst>
                                </p:cTn>
                              </p:par>
                              <p:par>
                                <p:cTn id="125" presetID="2" presetClass="exit" presetSubtype="4" fill="hold" grpId="1" nodeType="withEffect">
                                  <p:stCondLst>
                                    <p:cond delay="0"/>
                                  </p:stCondLst>
                                  <p:childTnLst>
                                    <p:anim calcmode="lin" valueType="num">
                                      <p:cBhvr additive="base">
                                        <p:cTn id="126" dur="500"/>
                                        <p:tgtEl>
                                          <p:spTgt spid="73777"/>
                                        </p:tgtEl>
                                        <p:attrNameLst>
                                          <p:attrName>ppt_x</p:attrName>
                                        </p:attrNameLst>
                                      </p:cBhvr>
                                      <p:tavLst>
                                        <p:tav tm="0">
                                          <p:val>
                                            <p:strVal val="ppt_x"/>
                                          </p:val>
                                        </p:tav>
                                        <p:tav tm="100000">
                                          <p:val>
                                            <p:strVal val="ppt_x"/>
                                          </p:val>
                                        </p:tav>
                                      </p:tavLst>
                                    </p:anim>
                                    <p:anim calcmode="lin" valueType="num">
                                      <p:cBhvr additive="base">
                                        <p:cTn id="127" dur="500"/>
                                        <p:tgtEl>
                                          <p:spTgt spid="73777"/>
                                        </p:tgtEl>
                                        <p:attrNameLst>
                                          <p:attrName>ppt_y</p:attrName>
                                        </p:attrNameLst>
                                      </p:cBhvr>
                                      <p:tavLst>
                                        <p:tav tm="0">
                                          <p:val>
                                            <p:strVal val="ppt_y"/>
                                          </p:val>
                                        </p:tav>
                                        <p:tav tm="100000">
                                          <p:val>
                                            <p:strVal val="1+ppt_h/2"/>
                                          </p:val>
                                        </p:tav>
                                      </p:tavLst>
                                    </p:anim>
                                    <p:set>
                                      <p:cBhvr>
                                        <p:cTn id="128" dur="1" fill="hold">
                                          <p:stCondLst>
                                            <p:cond delay="499"/>
                                          </p:stCondLst>
                                        </p:cTn>
                                        <p:tgtEl>
                                          <p:spTgt spid="73777"/>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1" fill="hold" nodeType="clickEffect">
                                  <p:stCondLst>
                                    <p:cond delay="0"/>
                                  </p:stCondLst>
                                  <p:childTnLst>
                                    <p:set>
                                      <p:cBhvr>
                                        <p:cTn id="132" dur="1" fill="hold">
                                          <p:stCondLst>
                                            <p:cond delay="0"/>
                                          </p:stCondLst>
                                        </p:cTn>
                                        <p:tgtEl>
                                          <p:spTgt spid="73778"/>
                                        </p:tgtEl>
                                        <p:attrNameLst>
                                          <p:attrName>style.visibility</p:attrName>
                                        </p:attrNameLst>
                                      </p:cBhvr>
                                      <p:to>
                                        <p:strVal val="visible"/>
                                      </p:to>
                                    </p:set>
                                    <p:anim calcmode="lin" valueType="num">
                                      <p:cBhvr additive="base">
                                        <p:cTn id="133" dur="500" fill="hold"/>
                                        <p:tgtEl>
                                          <p:spTgt spid="73778"/>
                                        </p:tgtEl>
                                        <p:attrNameLst>
                                          <p:attrName>ppt_x</p:attrName>
                                        </p:attrNameLst>
                                      </p:cBhvr>
                                      <p:tavLst>
                                        <p:tav tm="0">
                                          <p:val>
                                            <p:strVal val="#ppt_x"/>
                                          </p:val>
                                        </p:tav>
                                        <p:tav tm="100000">
                                          <p:val>
                                            <p:strVal val="#ppt_x"/>
                                          </p:val>
                                        </p:tav>
                                      </p:tavLst>
                                    </p:anim>
                                    <p:anim calcmode="lin" valueType="num">
                                      <p:cBhvr additive="base">
                                        <p:cTn id="134" dur="500" fill="hold"/>
                                        <p:tgtEl>
                                          <p:spTgt spid="73778"/>
                                        </p:tgtEl>
                                        <p:attrNameLst>
                                          <p:attrName>ppt_y</p:attrName>
                                        </p:attrNameLst>
                                      </p:cBhvr>
                                      <p:tavLst>
                                        <p:tav tm="0">
                                          <p:val>
                                            <p:strVal val="0-#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8" presetClass="entr" presetSubtype="16" fill="hold" grpId="0" nodeType="clickEffect">
                                  <p:stCondLst>
                                    <p:cond delay="0"/>
                                  </p:stCondLst>
                                  <p:childTnLst>
                                    <p:set>
                                      <p:cBhvr>
                                        <p:cTn id="138" dur="1" fill="hold">
                                          <p:stCondLst>
                                            <p:cond delay="0"/>
                                          </p:stCondLst>
                                        </p:cTn>
                                        <p:tgtEl>
                                          <p:spTgt spid="73779"/>
                                        </p:tgtEl>
                                        <p:attrNameLst>
                                          <p:attrName>style.visibility</p:attrName>
                                        </p:attrNameLst>
                                      </p:cBhvr>
                                      <p:to>
                                        <p:strVal val="visible"/>
                                      </p:to>
                                    </p:set>
                                    <p:animEffect transition="in" filter="diamond(in)">
                                      <p:cBhvr>
                                        <p:cTn id="139" dur="2000"/>
                                        <p:tgtEl>
                                          <p:spTgt spid="7377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xit" presetSubtype="4" fill="hold" nodeType="clickEffect">
                                  <p:stCondLst>
                                    <p:cond delay="0"/>
                                  </p:stCondLst>
                                  <p:childTnLst>
                                    <p:anim calcmode="lin" valueType="num">
                                      <p:cBhvr additive="base">
                                        <p:cTn id="143" dur="500"/>
                                        <p:tgtEl>
                                          <p:spTgt spid="73778"/>
                                        </p:tgtEl>
                                        <p:attrNameLst>
                                          <p:attrName>ppt_x</p:attrName>
                                        </p:attrNameLst>
                                      </p:cBhvr>
                                      <p:tavLst>
                                        <p:tav tm="0">
                                          <p:val>
                                            <p:strVal val="ppt_x"/>
                                          </p:val>
                                        </p:tav>
                                        <p:tav tm="100000">
                                          <p:val>
                                            <p:strVal val="ppt_x"/>
                                          </p:val>
                                        </p:tav>
                                      </p:tavLst>
                                    </p:anim>
                                    <p:anim calcmode="lin" valueType="num">
                                      <p:cBhvr additive="base">
                                        <p:cTn id="144" dur="500"/>
                                        <p:tgtEl>
                                          <p:spTgt spid="73778"/>
                                        </p:tgtEl>
                                        <p:attrNameLst>
                                          <p:attrName>ppt_y</p:attrName>
                                        </p:attrNameLst>
                                      </p:cBhvr>
                                      <p:tavLst>
                                        <p:tav tm="0">
                                          <p:val>
                                            <p:strVal val="ppt_y"/>
                                          </p:val>
                                        </p:tav>
                                        <p:tav tm="100000">
                                          <p:val>
                                            <p:strVal val="1+ppt_h/2"/>
                                          </p:val>
                                        </p:tav>
                                      </p:tavLst>
                                    </p:anim>
                                    <p:set>
                                      <p:cBhvr>
                                        <p:cTn id="145" dur="1" fill="hold">
                                          <p:stCondLst>
                                            <p:cond delay="499"/>
                                          </p:stCondLst>
                                        </p:cTn>
                                        <p:tgtEl>
                                          <p:spTgt spid="73778"/>
                                        </p:tgtEl>
                                        <p:attrNameLst>
                                          <p:attrName>style.visibility</p:attrName>
                                        </p:attrNameLst>
                                      </p:cBhvr>
                                      <p:to>
                                        <p:strVal val="hidden"/>
                                      </p:to>
                                    </p:set>
                                  </p:childTnLst>
                                </p:cTn>
                              </p:par>
                              <p:par>
                                <p:cTn id="146" presetID="2" presetClass="exit" presetSubtype="4" fill="hold" grpId="1" nodeType="withEffect">
                                  <p:stCondLst>
                                    <p:cond delay="0"/>
                                  </p:stCondLst>
                                  <p:childTnLst>
                                    <p:anim calcmode="lin" valueType="num">
                                      <p:cBhvr additive="base">
                                        <p:cTn id="147" dur="500"/>
                                        <p:tgtEl>
                                          <p:spTgt spid="73779"/>
                                        </p:tgtEl>
                                        <p:attrNameLst>
                                          <p:attrName>ppt_x</p:attrName>
                                        </p:attrNameLst>
                                      </p:cBhvr>
                                      <p:tavLst>
                                        <p:tav tm="0">
                                          <p:val>
                                            <p:strVal val="ppt_x"/>
                                          </p:val>
                                        </p:tav>
                                        <p:tav tm="100000">
                                          <p:val>
                                            <p:strVal val="ppt_x"/>
                                          </p:val>
                                        </p:tav>
                                      </p:tavLst>
                                    </p:anim>
                                    <p:anim calcmode="lin" valueType="num">
                                      <p:cBhvr additive="base">
                                        <p:cTn id="148" dur="500"/>
                                        <p:tgtEl>
                                          <p:spTgt spid="73779"/>
                                        </p:tgtEl>
                                        <p:attrNameLst>
                                          <p:attrName>ppt_y</p:attrName>
                                        </p:attrNameLst>
                                      </p:cBhvr>
                                      <p:tavLst>
                                        <p:tav tm="0">
                                          <p:val>
                                            <p:strVal val="ppt_y"/>
                                          </p:val>
                                        </p:tav>
                                        <p:tav tm="100000">
                                          <p:val>
                                            <p:strVal val="1+ppt_h/2"/>
                                          </p:val>
                                        </p:tav>
                                      </p:tavLst>
                                    </p:anim>
                                    <p:set>
                                      <p:cBhvr>
                                        <p:cTn id="149" dur="1" fill="hold">
                                          <p:stCondLst>
                                            <p:cond delay="499"/>
                                          </p:stCondLst>
                                        </p:cTn>
                                        <p:tgtEl>
                                          <p:spTgt spid="737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6" grpId="0"/>
      <p:bldP spid="73766" grpId="1"/>
      <p:bldP spid="73769" grpId="0"/>
      <p:bldP spid="73769" grpId="1"/>
      <p:bldP spid="73771" grpId="0"/>
      <p:bldP spid="73771" grpId="1"/>
      <p:bldP spid="73773" grpId="0"/>
      <p:bldP spid="73773" grpId="1"/>
      <p:bldP spid="73775" grpId="0"/>
      <p:bldP spid="73775" grpId="1"/>
      <p:bldP spid="73777" grpId="0"/>
      <p:bldP spid="73777" grpId="1"/>
      <p:bldP spid="73779" grpId="0"/>
      <p:bldP spid="7377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779" y="548639"/>
            <a:ext cx="7585796" cy="570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868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071" y="607767"/>
            <a:ext cx="7499017" cy="561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1" name="Dikdörtgen 1"/>
          <p:cNvSpPr>
            <a:spLocks noChangeArrowheads="1"/>
          </p:cNvSpPr>
          <p:nvPr/>
        </p:nvSpPr>
        <p:spPr bwMode="auto">
          <a:xfrm>
            <a:off x="9435840" y="3228693"/>
            <a:ext cx="100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b="1" dirty="0">
                <a:solidFill>
                  <a:srgbClr val="FF3300"/>
                </a:solidFill>
                <a:latin typeface="Arial" panose="020B0604020202020204" pitchFamily="34" charset="0"/>
              </a:rPr>
              <a:t>YANLIŞ</a:t>
            </a:r>
          </a:p>
        </p:txBody>
      </p:sp>
    </p:spTree>
    <p:extLst>
      <p:ext uri="{BB962C8B-B14F-4D97-AF65-F5344CB8AC3E}">
        <p14:creationId xmlns:p14="http://schemas.microsoft.com/office/powerpoint/2010/main" val="1444349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8832851" y="3933826"/>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a:solidFill>
                  <a:schemeClr val="bg1"/>
                </a:solidFill>
                <a:latin typeface="Arial" panose="020B0604020202020204" pitchFamily="34" charset="0"/>
              </a:rPr>
              <a:t>YANLIŞ</a:t>
            </a:r>
          </a:p>
        </p:txBody>
      </p:sp>
      <p:pic>
        <p:nvPicPr>
          <p:cNvPr id="184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2" y="0"/>
            <a:ext cx="9382126" cy="702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Dikdörtgen 2"/>
          <p:cNvSpPr>
            <a:spLocks noChangeArrowheads="1"/>
          </p:cNvSpPr>
          <p:nvPr/>
        </p:nvSpPr>
        <p:spPr bwMode="auto">
          <a:xfrm>
            <a:off x="9494838" y="3330575"/>
            <a:ext cx="100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b="1">
                <a:solidFill>
                  <a:srgbClr val="FF3300"/>
                </a:solidFill>
                <a:latin typeface="Arial" panose="020B0604020202020204" pitchFamily="34" charset="0"/>
              </a:rPr>
              <a:t>YANLIŞ</a:t>
            </a:r>
          </a:p>
        </p:txBody>
      </p:sp>
    </p:spTree>
    <p:extLst>
      <p:ext uri="{BB962C8B-B14F-4D97-AF65-F5344CB8AC3E}">
        <p14:creationId xmlns:p14="http://schemas.microsoft.com/office/powerpoint/2010/main" val="3041891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2000"/>
                                        <p:tgtEl>
                                          <p:spTgt spid="92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ira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2" y="-85725"/>
            <a:ext cx="9363076"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9048751" y="3925888"/>
            <a:ext cx="165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b="1">
                <a:solidFill>
                  <a:srgbClr val="FF3300"/>
                </a:solidFill>
                <a:latin typeface="Arial" panose="020B0604020202020204" pitchFamily="34" charset="0"/>
              </a:rPr>
              <a:t>YANLIŞ</a:t>
            </a:r>
          </a:p>
        </p:txBody>
      </p:sp>
    </p:spTree>
    <p:extLst>
      <p:ext uri="{BB962C8B-B14F-4D97-AF65-F5344CB8AC3E}">
        <p14:creationId xmlns:p14="http://schemas.microsoft.com/office/powerpoint/2010/main" val="3486077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fade">
                                      <p:cBhvr>
                                        <p:cTn id="7" dur="2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8832851" y="3933826"/>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1800">
                <a:solidFill>
                  <a:schemeClr val="bg1"/>
                </a:solidFill>
                <a:latin typeface="Arial" panose="020B0604020202020204" pitchFamily="34" charset="0"/>
              </a:rPr>
              <a:t>YANLIŞ</a:t>
            </a:r>
          </a:p>
        </p:txBody>
      </p:sp>
      <p:pic>
        <p:nvPicPr>
          <p:cNvPr id="225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5725"/>
            <a:ext cx="9296400" cy="702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137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fade">
                                      <p:cBhvr>
                                        <p:cTn id="7" dur="2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ext Box 3"/>
          <p:cNvSpPr txBox="1">
            <a:spLocks noChangeArrowheads="1"/>
          </p:cNvSpPr>
          <p:nvPr/>
        </p:nvSpPr>
        <p:spPr bwMode="auto">
          <a:xfrm>
            <a:off x="8832851" y="3857625"/>
            <a:ext cx="1655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3200">
                <a:solidFill>
                  <a:schemeClr val="bg1"/>
                </a:solidFill>
                <a:latin typeface="Arial" panose="020B0604020202020204" pitchFamily="34" charset="0"/>
              </a:rPr>
              <a:t>1.957</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34525"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84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fade">
                                      <p:cBhvr>
                                        <p:cTn id="7" dur="2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3"/>
          <p:cNvSpPr txBox="1">
            <a:spLocks noChangeArrowheads="1"/>
          </p:cNvSpPr>
          <p:nvPr/>
        </p:nvSpPr>
        <p:spPr bwMode="auto">
          <a:xfrm>
            <a:off x="8832851" y="3857625"/>
            <a:ext cx="1655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3200">
                <a:solidFill>
                  <a:schemeClr val="bg1"/>
                </a:solidFill>
                <a:latin typeface="Arial" panose="020B0604020202020204" pitchFamily="34" charset="0"/>
              </a:rPr>
              <a:t>1.934</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334500" cy="700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488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fade">
                                      <p:cBhvr>
                                        <p:cTn id="7" dur="2000"/>
                                        <p:tgtEl>
                                          <p:spTgt spid="9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8832851" y="3857625"/>
            <a:ext cx="1655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tr-TR" altLang="tr-TR" sz="3200">
                <a:solidFill>
                  <a:schemeClr val="bg1"/>
                </a:solidFill>
                <a:latin typeface="Arial" panose="020B0604020202020204" pitchFamily="34" charset="0"/>
              </a:rPr>
              <a:t>1.987</a:t>
            </a:r>
          </a:p>
        </p:txBody>
      </p:sp>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2" y="-80963"/>
            <a:ext cx="9483726" cy="711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184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fade">
                                      <p:cBhvr>
                                        <p:cTn id="7" dur="20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72054" y="1112892"/>
            <a:ext cx="10216056" cy="5176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just" eaLnBrk="1" hangingPunct="1">
              <a:lnSpc>
                <a:spcPct val="120000"/>
              </a:lnSpc>
              <a:spcBef>
                <a:spcPct val="20000"/>
              </a:spcBef>
              <a:buSzPct val="85000"/>
            </a:pPr>
            <a:r>
              <a:rPr lang="tr-TR" altLang="tr-TR" sz="2400" b="0" dirty="0">
                <a:solidFill>
                  <a:srgbClr val="FF3300"/>
                </a:solidFill>
                <a:latin typeface="Times New Roman" panose="02020603050405020304" pitchFamily="18" charset="0"/>
              </a:rPr>
              <a:t>	</a:t>
            </a:r>
            <a:r>
              <a:rPr lang="tr-TR" altLang="tr-TR" sz="2800" dirty="0">
                <a:solidFill>
                  <a:schemeClr val="accent4">
                    <a:lumMod val="75000"/>
                  </a:schemeClr>
                </a:solidFill>
                <a:latin typeface="Times New Roman" panose="02020603050405020304" pitchFamily="18" charset="0"/>
              </a:rPr>
              <a:t>Ölçme bilgisi</a:t>
            </a:r>
            <a:r>
              <a:rPr lang="tr-TR" altLang="tr-TR" sz="2800" b="0" dirty="0">
                <a:latin typeface="Times New Roman" panose="02020603050405020304" pitchFamily="18" charset="0"/>
              </a:rPr>
              <a:t>, yeryüzünün küçük veya büyük parçalarının şekil ve büyüklüğünün ölçülmesinden ve elde edilen ölçme sonuçlarının bir ölçekle küçültülüp plan veya harita halinde çizilmesinden bahseden bilim dalıdır. </a:t>
            </a:r>
            <a:r>
              <a:rPr lang="tr-TR" altLang="tr-TR" sz="2800" dirty="0" err="1">
                <a:solidFill>
                  <a:schemeClr val="accent4">
                    <a:lumMod val="75000"/>
                  </a:schemeClr>
                </a:solidFill>
                <a:latin typeface="Times New Roman" panose="02020603050405020304" pitchFamily="18" charset="0"/>
              </a:rPr>
              <a:t>Geodezi</a:t>
            </a:r>
            <a:r>
              <a:rPr lang="tr-TR" altLang="tr-TR" sz="2800" b="0" dirty="0">
                <a:solidFill>
                  <a:schemeClr val="accent4">
                    <a:lumMod val="75000"/>
                  </a:schemeClr>
                </a:solidFill>
                <a:latin typeface="Times New Roman" panose="02020603050405020304" pitchFamily="18" charset="0"/>
              </a:rPr>
              <a:t> </a:t>
            </a:r>
            <a:r>
              <a:rPr lang="tr-TR" altLang="tr-TR" sz="2800" b="0" dirty="0">
                <a:latin typeface="Times New Roman" panose="02020603050405020304" pitchFamily="18" charset="0"/>
              </a:rPr>
              <a:t>olarak da adlandırılmaktadır. </a:t>
            </a:r>
          </a:p>
          <a:p>
            <a:pPr algn="just" eaLnBrk="1" hangingPunct="1">
              <a:lnSpc>
                <a:spcPct val="120000"/>
              </a:lnSpc>
            </a:pPr>
            <a:r>
              <a:rPr lang="tr-TR" altLang="tr-TR" sz="2800" b="0" dirty="0">
                <a:latin typeface="Times New Roman" panose="02020603050405020304" pitchFamily="18" charset="0"/>
              </a:rPr>
              <a:t>	Kısaca yeryüzünün biçim ve boyutları gibi özelliklerini tanımlamayı sağlayan verilerin araştırılması ve incelenmesiyle uğraşan bilim dalı olarak da tanımlanabilir.</a:t>
            </a:r>
          </a:p>
          <a:p>
            <a:pPr algn="just" eaLnBrk="1" hangingPunct="1">
              <a:lnSpc>
                <a:spcPct val="120000"/>
              </a:lnSpc>
            </a:pPr>
            <a:r>
              <a:rPr lang="tr-TR" altLang="tr-TR" sz="2800" b="0" dirty="0">
                <a:latin typeface="Times New Roman" panose="02020603050405020304" pitchFamily="18" charset="0"/>
              </a:rPr>
              <a:t>	Genel anlamda, yeryüzü üzerindeki şekillerin tayini ve ölçülmesi ile ilgili olarak uygulamalı matematiğin bir dalıdır.</a:t>
            </a:r>
          </a:p>
          <a:p>
            <a:pPr algn="just" eaLnBrk="1" hangingPunct="1"/>
            <a:r>
              <a:rPr lang="tr-TR" altLang="tr-TR" sz="2800" b="0" dirty="0">
                <a:latin typeface="Times New Roman" panose="02020603050405020304" pitchFamily="18" charset="0"/>
              </a:rPr>
              <a:t>	</a:t>
            </a:r>
          </a:p>
        </p:txBody>
      </p:sp>
    </p:spTree>
    <p:extLst>
      <p:ext uri="{BB962C8B-B14F-4D97-AF65-F5344CB8AC3E}">
        <p14:creationId xmlns:p14="http://schemas.microsoft.com/office/powerpoint/2010/main" val="1689412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971802" y="624321"/>
            <a:ext cx="3532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NİVELMAN ALETLERİ</a:t>
            </a:r>
          </a:p>
        </p:txBody>
      </p:sp>
      <p:pic>
        <p:nvPicPr>
          <p:cNvPr id="33795" name="Picture 4" descr="lev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33" y="790575"/>
            <a:ext cx="23336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Leica NA-700 Levels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421" y="793750"/>
            <a:ext cx="19446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AL-Series Auto Lev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879" y="2792119"/>
            <a:ext cx="4028900" cy="295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Best combination of Price, Quality and Durabi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821" y="1155469"/>
            <a:ext cx="2389581" cy="417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658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etin kutusu 2"/>
          <p:cNvSpPr txBox="1">
            <a:spLocks noChangeArrowheads="1"/>
          </p:cNvSpPr>
          <p:nvPr/>
        </p:nvSpPr>
        <p:spPr bwMode="auto">
          <a:xfrm>
            <a:off x="4015047" y="519287"/>
            <a:ext cx="4062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NİVELMAN ALETİ (NİVO)</a:t>
            </a:r>
          </a:p>
          <a:p>
            <a:pPr eaLnBrk="1" hangingPunct="1"/>
            <a:r>
              <a:rPr lang="tr-TR" altLang="tr-TR" b="1" dirty="0">
                <a:solidFill>
                  <a:schemeClr val="accent5"/>
                </a:solidFill>
              </a:rPr>
              <a:t>KOMPANSATÖRLÜ NİVO)</a:t>
            </a:r>
          </a:p>
        </p:txBody>
      </p:sp>
      <p:sp>
        <p:nvSpPr>
          <p:cNvPr id="34819" name="Rectangle 4"/>
          <p:cNvSpPr>
            <a:spLocks noChangeArrowheads="1"/>
          </p:cNvSpPr>
          <p:nvPr/>
        </p:nvSpPr>
        <p:spPr bwMode="auto">
          <a:xfrm>
            <a:off x="880533" y="1225551"/>
            <a:ext cx="10414000"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sz="2300" b="1" dirty="0" err="1">
                <a:solidFill>
                  <a:schemeClr val="accent5"/>
                </a:solidFill>
              </a:rPr>
              <a:t>Nivelman</a:t>
            </a:r>
            <a:r>
              <a:rPr lang="tr-TR" altLang="tr-TR" sz="2300" b="1" dirty="0">
                <a:solidFill>
                  <a:schemeClr val="accent5"/>
                </a:solidFill>
              </a:rPr>
              <a:t> Aleti </a:t>
            </a:r>
            <a:r>
              <a:rPr lang="tr-TR" altLang="tr-TR" sz="2300" b="1" dirty="0"/>
              <a:t>(=</a:t>
            </a:r>
            <a:r>
              <a:rPr lang="tr-TR" altLang="tr-TR" sz="2300" b="1" dirty="0" err="1"/>
              <a:t>Nivo</a:t>
            </a:r>
            <a:r>
              <a:rPr lang="tr-TR" altLang="tr-TR" sz="2300" b="1" dirty="0"/>
              <a:t>) (=</a:t>
            </a:r>
            <a:r>
              <a:rPr lang="tr-TR" altLang="tr-TR" sz="2300" b="1" dirty="0" err="1"/>
              <a:t>Kompansatörlü</a:t>
            </a:r>
            <a:r>
              <a:rPr lang="tr-TR" altLang="tr-TR" sz="2300" b="1" dirty="0"/>
              <a:t> </a:t>
            </a:r>
            <a:r>
              <a:rPr lang="tr-TR" altLang="tr-TR" sz="2300" b="1" dirty="0" err="1"/>
              <a:t>nivo</a:t>
            </a:r>
            <a:r>
              <a:rPr lang="tr-TR" altLang="tr-TR" sz="2300" b="1" dirty="0"/>
              <a:t>)</a:t>
            </a:r>
            <a:r>
              <a:rPr lang="tr-TR" altLang="tr-TR" sz="2300" dirty="0"/>
              <a:t>, yatay gözleme doğrultusu veren ve yükseklik farklarının ölçülmesinde kullanılan bir alettir. Ayrıca yatay açıların saptanmasında ve yatay mesafelerin bulunmasında </a:t>
            </a:r>
            <a:r>
              <a:rPr lang="tr-TR" altLang="tr-TR" sz="2300" dirty="0" err="1"/>
              <a:t>nivolardan</a:t>
            </a:r>
            <a:r>
              <a:rPr lang="tr-TR" altLang="tr-TR" sz="2300" dirty="0"/>
              <a:t> yararlanılmaktadır. </a:t>
            </a:r>
            <a:r>
              <a:rPr lang="tr-TR" altLang="tr-TR" sz="2300" dirty="0" err="1"/>
              <a:t>Nivolar</a:t>
            </a:r>
            <a:r>
              <a:rPr lang="tr-TR" altLang="tr-TR" sz="2300" dirty="0"/>
              <a:t> miralarla beraber kullanılmaktadır. </a:t>
            </a:r>
            <a:r>
              <a:rPr lang="tr-TR" altLang="tr-TR" sz="2300" dirty="0" err="1"/>
              <a:t>Nivo</a:t>
            </a:r>
            <a:r>
              <a:rPr lang="tr-TR" altLang="tr-TR" sz="2300" dirty="0"/>
              <a:t>, başlıca iki kısımdan oluşmaktadır. Bunlar;</a:t>
            </a:r>
          </a:p>
          <a:p>
            <a:pPr eaLnBrk="1" hangingPunct="1"/>
            <a:r>
              <a:rPr lang="tr-TR" altLang="tr-TR" sz="2300" b="1" dirty="0"/>
              <a:t>	-  </a:t>
            </a:r>
            <a:r>
              <a:rPr lang="tr-TR" altLang="tr-TR" sz="2300" b="1" dirty="0">
                <a:solidFill>
                  <a:srgbClr val="006600"/>
                </a:solidFill>
              </a:rPr>
              <a:t>Üst yapı</a:t>
            </a:r>
            <a:endParaRPr lang="tr-TR" altLang="tr-TR" sz="2300" dirty="0">
              <a:solidFill>
                <a:srgbClr val="006600"/>
              </a:solidFill>
            </a:endParaRPr>
          </a:p>
          <a:p>
            <a:pPr eaLnBrk="1" hangingPunct="1"/>
            <a:r>
              <a:rPr lang="tr-TR" altLang="tr-TR" sz="2300" b="1" dirty="0"/>
              <a:t>	-  </a:t>
            </a:r>
            <a:r>
              <a:rPr lang="tr-TR" altLang="tr-TR" sz="2300" b="1" dirty="0">
                <a:solidFill>
                  <a:srgbClr val="006600"/>
                </a:solidFill>
              </a:rPr>
              <a:t>Alt </a:t>
            </a:r>
            <a:r>
              <a:rPr lang="tr-TR" altLang="tr-TR" sz="2300" b="1" dirty="0" err="1">
                <a:solidFill>
                  <a:srgbClr val="006600"/>
                </a:solidFill>
              </a:rPr>
              <a:t>yapı</a:t>
            </a:r>
            <a:r>
              <a:rPr lang="tr-TR" altLang="tr-TR" sz="2300" dirty="0" err="1"/>
              <a:t>’dır</a:t>
            </a:r>
            <a:r>
              <a:rPr lang="tr-TR" altLang="tr-TR" sz="2300" dirty="0"/>
              <a:t>.</a:t>
            </a:r>
          </a:p>
          <a:p>
            <a:pPr>
              <a:spcBef>
                <a:spcPts val="1800"/>
              </a:spcBef>
            </a:pPr>
            <a:r>
              <a:rPr lang="tr-TR" altLang="tr-TR" sz="2300" b="1" dirty="0">
                <a:solidFill>
                  <a:srgbClr val="006600"/>
                </a:solidFill>
              </a:rPr>
              <a:t>ÜST YAPI:</a:t>
            </a:r>
            <a:r>
              <a:rPr lang="tr-TR" altLang="tr-TR" sz="2300" dirty="0"/>
              <a:t> Üst yapıyı oluşturan unsurlar;</a:t>
            </a:r>
          </a:p>
        </p:txBody>
      </p:sp>
      <p:sp>
        <p:nvSpPr>
          <p:cNvPr id="34820" name="Rectangle 5"/>
          <p:cNvSpPr>
            <a:spLocks noChangeArrowheads="1"/>
          </p:cNvSpPr>
          <p:nvPr/>
        </p:nvSpPr>
        <p:spPr bwMode="auto">
          <a:xfrm>
            <a:off x="880533" y="4379914"/>
            <a:ext cx="10481733"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 typeface="Symbol" panose="05050102010706020507" pitchFamily="18" charset="2"/>
              <a:buChar char=""/>
            </a:pPr>
            <a:r>
              <a:rPr lang="tr-TR" altLang="tr-TR" b="1" dirty="0">
                <a:solidFill>
                  <a:srgbClr val="2503CF"/>
                </a:solidFill>
              </a:rPr>
              <a:t> </a:t>
            </a:r>
            <a:r>
              <a:rPr lang="tr-TR" altLang="tr-TR" sz="2300" b="1" dirty="0">
                <a:solidFill>
                  <a:srgbClr val="2503CF"/>
                </a:solidFill>
              </a:rPr>
              <a:t>Dürbün:</a:t>
            </a:r>
            <a:r>
              <a:rPr lang="tr-TR" altLang="tr-TR" sz="2300" dirty="0"/>
              <a:t> Gerek uzak gerekse yakındaki mira okumalarını net okuyabilmek için üst yapıda dürbün bulunur. Düz görüntü veren dürbünün miraya bakan büyük merceği </a:t>
            </a:r>
            <a:r>
              <a:rPr lang="tr-TR" altLang="tr-TR" sz="2300" b="1" dirty="0">
                <a:solidFill>
                  <a:srgbClr val="FF3300"/>
                </a:solidFill>
              </a:rPr>
              <a:t>Objektif</a:t>
            </a:r>
            <a:r>
              <a:rPr lang="tr-TR" altLang="tr-TR" sz="2300" dirty="0"/>
              <a:t> olarak, gözle bakılan küçük merceği </a:t>
            </a:r>
            <a:r>
              <a:rPr lang="tr-TR" altLang="tr-TR" sz="2300" b="1" dirty="0">
                <a:solidFill>
                  <a:srgbClr val="FF3300"/>
                </a:solidFill>
              </a:rPr>
              <a:t>Oküle</a:t>
            </a:r>
            <a:r>
              <a:rPr lang="tr-TR" altLang="tr-TR" sz="2300" dirty="0">
                <a:solidFill>
                  <a:srgbClr val="FF3300"/>
                </a:solidFill>
              </a:rPr>
              <a:t>r</a:t>
            </a:r>
            <a:r>
              <a:rPr lang="tr-TR" altLang="tr-TR" sz="2300" dirty="0"/>
              <a:t> olarak adlandırılmaktadır. Dürbün içinde kıl plakası bulunmaktadır. Kıl plakası; düşey kıl, üst kıl, orta kıl ve alt kıl içermektedir. Bu düzene </a:t>
            </a:r>
            <a:r>
              <a:rPr lang="tr-TR" altLang="tr-TR" sz="2300" b="1" dirty="0">
                <a:solidFill>
                  <a:srgbClr val="FF3300"/>
                </a:solidFill>
              </a:rPr>
              <a:t>Stadya Düzeni</a:t>
            </a:r>
            <a:r>
              <a:rPr lang="tr-TR" altLang="tr-TR" sz="2300" dirty="0"/>
              <a:t> adı verilmektedir. </a:t>
            </a:r>
          </a:p>
        </p:txBody>
      </p:sp>
    </p:spTree>
    <p:extLst>
      <p:ext uri="{BB962C8B-B14F-4D97-AF65-F5344CB8AC3E}">
        <p14:creationId xmlns:p14="http://schemas.microsoft.com/office/powerpoint/2010/main" val="3423799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BLM616-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88290">
            <a:off x="4224339" y="981076"/>
            <a:ext cx="2486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Line 7"/>
          <p:cNvSpPr>
            <a:spLocks noChangeShapeType="1"/>
          </p:cNvSpPr>
          <p:nvPr/>
        </p:nvSpPr>
        <p:spPr bwMode="auto">
          <a:xfrm flipV="1">
            <a:off x="3144838" y="2060575"/>
            <a:ext cx="4679950" cy="287338"/>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35844" name="AutoShape 8"/>
          <p:cNvSpPr>
            <a:spLocks noChangeArrowheads="1"/>
          </p:cNvSpPr>
          <p:nvPr/>
        </p:nvSpPr>
        <p:spPr bwMode="auto">
          <a:xfrm>
            <a:off x="5448300" y="1738314"/>
            <a:ext cx="647700" cy="865187"/>
          </a:xfrm>
          <a:prstGeom prst="flowChartOr">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tr-TR" altLang="tr-TR">
              <a:solidFill>
                <a:srgbClr val="FF0000"/>
              </a:solidFill>
            </a:endParaRPr>
          </a:p>
        </p:txBody>
      </p:sp>
      <p:sp>
        <p:nvSpPr>
          <p:cNvPr id="35845" name="Text Box 9"/>
          <p:cNvSpPr txBox="1">
            <a:spLocks noChangeArrowheads="1"/>
          </p:cNvSpPr>
          <p:nvPr/>
        </p:nvSpPr>
        <p:spPr bwMode="auto">
          <a:xfrm>
            <a:off x="3505201" y="2781300"/>
            <a:ext cx="1198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Objektif</a:t>
            </a:r>
          </a:p>
        </p:txBody>
      </p:sp>
      <p:sp>
        <p:nvSpPr>
          <p:cNvPr id="35846" name="Text Box 10"/>
          <p:cNvSpPr txBox="1">
            <a:spLocks noChangeArrowheads="1"/>
          </p:cNvSpPr>
          <p:nvPr/>
        </p:nvSpPr>
        <p:spPr bwMode="auto">
          <a:xfrm>
            <a:off x="5303839" y="2708275"/>
            <a:ext cx="1443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kıl plakası</a:t>
            </a:r>
          </a:p>
        </p:txBody>
      </p:sp>
      <p:sp>
        <p:nvSpPr>
          <p:cNvPr id="35847" name="Text Box 11"/>
          <p:cNvSpPr txBox="1">
            <a:spLocks noChangeArrowheads="1"/>
          </p:cNvSpPr>
          <p:nvPr/>
        </p:nvSpPr>
        <p:spPr bwMode="auto">
          <a:xfrm>
            <a:off x="6940550" y="2152650"/>
            <a:ext cx="103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Oküler</a:t>
            </a:r>
          </a:p>
        </p:txBody>
      </p:sp>
      <p:sp>
        <p:nvSpPr>
          <p:cNvPr id="35848" name="Text Box 12"/>
          <p:cNvSpPr txBox="1">
            <a:spLocks noChangeArrowheads="1"/>
          </p:cNvSpPr>
          <p:nvPr/>
        </p:nvSpPr>
        <p:spPr bwMode="auto">
          <a:xfrm>
            <a:off x="7804151" y="1792288"/>
            <a:ext cx="164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Optik eksen</a:t>
            </a:r>
          </a:p>
        </p:txBody>
      </p:sp>
      <p:sp>
        <p:nvSpPr>
          <p:cNvPr id="35849" name="Rectangle 16"/>
          <p:cNvSpPr>
            <a:spLocks noChangeArrowheads="1"/>
          </p:cNvSpPr>
          <p:nvPr/>
        </p:nvSpPr>
        <p:spPr bwMode="auto">
          <a:xfrm>
            <a:off x="1168400" y="3789363"/>
            <a:ext cx="101345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Symbol" panose="05050102010706020507" pitchFamily="18" charset="2"/>
              <a:buNone/>
            </a:pPr>
            <a:r>
              <a:rPr lang="tr-TR" altLang="tr-TR" dirty="0"/>
              <a:t>Stadya düzenini oluşturan </a:t>
            </a:r>
            <a:r>
              <a:rPr lang="tr-TR" altLang="tr-TR" b="1" dirty="0"/>
              <a:t>orta kıl</a:t>
            </a:r>
            <a:r>
              <a:rPr lang="tr-TR" altLang="tr-TR" dirty="0"/>
              <a:t> </a:t>
            </a:r>
            <a:r>
              <a:rPr lang="tr-TR" altLang="tr-TR" u="sng" dirty="0"/>
              <a:t>yüksekliklerin bulunmasında</a:t>
            </a:r>
            <a:r>
              <a:rPr lang="tr-TR" altLang="tr-TR" dirty="0"/>
              <a:t>, </a:t>
            </a:r>
            <a:r>
              <a:rPr lang="tr-TR" altLang="tr-TR" b="1" dirty="0"/>
              <a:t>üst</a:t>
            </a:r>
            <a:r>
              <a:rPr lang="tr-TR" altLang="tr-TR" dirty="0"/>
              <a:t> ve </a:t>
            </a:r>
            <a:r>
              <a:rPr lang="tr-TR" altLang="tr-TR" b="1" dirty="0"/>
              <a:t>alt kıl</a:t>
            </a:r>
            <a:r>
              <a:rPr lang="tr-TR" altLang="tr-TR" dirty="0"/>
              <a:t> ise </a:t>
            </a:r>
            <a:r>
              <a:rPr lang="tr-TR" altLang="tr-TR" u="sng" dirty="0"/>
              <a:t>yatay mesafelerin bulunmasında</a:t>
            </a:r>
            <a:r>
              <a:rPr lang="tr-TR" altLang="tr-TR" dirty="0"/>
              <a:t> kullanılmaktadır. Mira okumalarında;</a:t>
            </a:r>
          </a:p>
          <a:p>
            <a:pPr>
              <a:buFont typeface="Symbol" panose="05050102010706020507" pitchFamily="18" charset="2"/>
              <a:buNone/>
            </a:pPr>
            <a:r>
              <a:rPr lang="tr-TR" altLang="tr-TR" dirty="0"/>
              <a:t> 		Üst kıl </a:t>
            </a:r>
            <a:r>
              <a:rPr lang="tr-TR" altLang="tr-TR" b="1" dirty="0"/>
              <a:t>&gt;</a:t>
            </a:r>
            <a:r>
              <a:rPr lang="tr-TR" altLang="tr-TR" dirty="0"/>
              <a:t> Orta kıl </a:t>
            </a:r>
            <a:r>
              <a:rPr lang="tr-TR" altLang="tr-TR" b="1" dirty="0"/>
              <a:t>&gt;</a:t>
            </a:r>
            <a:r>
              <a:rPr lang="tr-TR" altLang="tr-TR" dirty="0"/>
              <a:t> Alt kıl </a:t>
            </a:r>
          </a:p>
          <a:p>
            <a:pPr>
              <a:buFont typeface="Symbol" panose="05050102010706020507" pitchFamily="18" charset="2"/>
              <a:buNone/>
            </a:pPr>
            <a:r>
              <a:rPr lang="tr-TR" altLang="tr-TR" dirty="0"/>
              <a:t> 	       Üst kıl </a:t>
            </a:r>
            <a:r>
              <a:rPr lang="tr-TR" altLang="tr-TR" b="1" dirty="0"/>
              <a:t>–</a:t>
            </a:r>
            <a:r>
              <a:rPr lang="tr-TR" altLang="tr-TR" dirty="0"/>
              <a:t> Orta kıl </a:t>
            </a:r>
            <a:r>
              <a:rPr lang="tr-TR" altLang="tr-TR" b="1" dirty="0"/>
              <a:t>=</a:t>
            </a:r>
            <a:r>
              <a:rPr lang="tr-TR" altLang="tr-TR" dirty="0"/>
              <a:t> Orta kıl </a:t>
            </a:r>
            <a:r>
              <a:rPr lang="tr-TR" altLang="tr-TR" b="1" dirty="0"/>
              <a:t>–</a:t>
            </a:r>
            <a:r>
              <a:rPr lang="tr-TR" altLang="tr-TR" dirty="0"/>
              <a:t> Alt </a:t>
            </a:r>
            <a:r>
              <a:rPr lang="tr-TR" altLang="tr-TR" dirty="0" err="1"/>
              <a:t>kıl’dır</a:t>
            </a:r>
            <a:r>
              <a:rPr lang="tr-TR" altLang="tr-TR" dirty="0"/>
              <a:t>.</a:t>
            </a:r>
          </a:p>
        </p:txBody>
      </p:sp>
      <p:sp>
        <p:nvSpPr>
          <p:cNvPr id="35850" name="Text Box 17"/>
          <p:cNvSpPr txBox="1">
            <a:spLocks noChangeArrowheads="1"/>
          </p:cNvSpPr>
          <p:nvPr/>
        </p:nvSpPr>
        <p:spPr bwMode="auto">
          <a:xfrm>
            <a:off x="4972050" y="619125"/>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ÜST YAPI</a:t>
            </a:r>
          </a:p>
        </p:txBody>
      </p:sp>
    </p:spTree>
    <p:extLst>
      <p:ext uri="{BB962C8B-B14F-4D97-AF65-F5344CB8AC3E}">
        <p14:creationId xmlns:p14="http://schemas.microsoft.com/office/powerpoint/2010/main" val="3408288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703389" y="1268413"/>
            <a:ext cx="878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 typeface="Symbol" panose="05050102010706020507" pitchFamily="18" charset="2"/>
              <a:buNone/>
            </a:pPr>
            <a:endParaRPr lang="tr-TR" altLang="tr-TR"/>
          </a:p>
        </p:txBody>
      </p:sp>
      <p:sp>
        <p:nvSpPr>
          <p:cNvPr id="36867" name="Rectangle 3"/>
          <p:cNvSpPr>
            <a:spLocks noChangeArrowheads="1"/>
          </p:cNvSpPr>
          <p:nvPr/>
        </p:nvSpPr>
        <p:spPr bwMode="auto">
          <a:xfrm>
            <a:off x="1022466" y="1268413"/>
            <a:ext cx="10307782"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b="1" dirty="0">
                <a:solidFill>
                  <a:schemeClr val="hlink"/>
                </a:solidFill>
              </a:rPr>
              <a:t>Örnek:</a:t>
            </a:r>
          </a:p>
          <a:p>
            <a:pPr algn="just">
              <a:spcBef>
                <a:spcPts val="1200"/>
              </a:spcBef>
            </a:pPr>
            <a:r>
              <a:rPr lang="tr-TR" altLang="tr-TR" dirty="0"/>
              <a:t>	Üst Kıl: 1.800 &gt; Orta kıl: 1.500 &gt; Alt kıl: 1.200</a:t>
            </a:r>
          </a:p>
          <a:p>
            <a:pPr algn="just">
              <a:spcBef>
                <a:spcPts val="1200"/>
              </a:spcBef>
            </a:pPr>
            <a:r>
              <a:rPr lang="tr-TR" altLang="tr-TR" dirty="0"/>
              <a:t>	     1.800 – 1.500 = 1.500 – 1.200 = 0.300</a:t>
            </a:r>
          </a:p>
          <a:p>
            <a:pPr algn="ctr">
              <a:spcBef>
                <a:spcPts val="1200"/>
              </a:spcBef>
            </a:pPr>
            <a:r>
              <a:rPr lang="tr-TR" altLang="tr-TR" b="1" dirty="0"/>
              <a:t>Yatay mesafe (m) = (Üst kıl – Alt kıl).100</a:t>
            </a:r>
          </a:p>
          <a:p>
            <a:pPr algn="just">
              <a:spcBef>
                <a:spcPts val="1200"/>
              </a:spcBef>
            </a:pPr>
            <a:r>
              <a:rPr lang="tr-TR" altLang="tr-TR" dirty="0"/>
              <a:t>    Yatay mesafe (m) = (1.800 – 1.200).100 = 0.6 x 100 = 60 m’dir.</a:t>
            </a:r>
          </a:p>
          <a:p>
            <a:pPr algn="just">
              <a:spcBef>
                <a:spcPts val="1200"/>
              </a:spcBef>
            </a:pPr>
            <a:r>
              <a:rPr lang="tr-TR" altLang="tr-TR" dirty="0"/>
              <a:t>	Hesaplanan bu yatay mesafe </a:t>
            </a:r>
            <a:r>
              <a:rPr lang="tr-TR" altLang="tr-TR" dirty="0" err="1"/>
              <a:t>nivo</a:t>
            </a:r>
            <a:r>
              <a:rPr lang="tr-TR" altLang="tr-TR" dirty="0"/>
              <a:t> ile mira arasındaki uzaklıktır.</a:t>
            </a:r>
          </a:p>
          <a:p>
            <a:pPr algn="just" eaLnBrk="1" hangingPunct="1"/>
            <a:r>
              <a:rPr lang="tr-TR" altLang="tr-TR" dirty="0"/>
              <a:t>	Oküler üzerinde sağa sola dönen ve kıl plakasının net görülmesini sağlayan </a:t>
            </a:r>
            <a:r>
              <a:rPr lang="tr-TR" altLang="tr-TR" b="1" dirty="0">
                <a:solidFill>
                  <a:srgbClr val="FF3300"/>
                </a:solidFill>
              </a:rPr>
              <a:t>Diyoptri</a:t>
            </a:r>
            <a:r>
              <a:rPr lang="tr-TR" altLang="tr-TR" dirty="0"/>
              <a:t> bulunmaktadır. Paralaks hatasının giderilmesinde kullanılmaktadır. </a:t>
            </a:r>
            <a:r>
              <a:rPr lang="tr-TR" altLang="tr-TR" b="1" dirty="0">
                <a:solidFill>
                  <a:srgbClr val="FF3300"/>
                </a:solidFill>
              </a:rPr>
              <a:t>Paralaks hatası</a:t>
            </a:r>
            <a:r>
              <a:rPr lang="tr-TR" altLang="tr-TR" dirty="0"/>
              <a:t>, görüntü düzlemi ile kıl plakası düzleminin üst üste çakışmamasından kaynaklanan hatadır. Bu hata diyoptri ve netleştirme vidası ile giderilir.</a:t>
            </a:r>
          </a:p>
        </p:txBody>
      </p:sp>
      <p:sp>
        <p:nvSpPr>
          <p:cNvPr id="36868" name="Rectangle 4"/>
          <p:cNvSpPr>
            <a:spLocks noChangeArrowheads="1"/>
          </p:cNvSpPr>
          <p:nvPr/>
        </p:nvSpPr>
        <p:spPr bwMode="auto">
          <a:xfrm>
            <a:off x="5112876" y="718741"/>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rgbClr val="FF3300"/>
                </a:solidFill>
              </a:rPr>
              <a:t>ÜST YAPI</a:t>
            </a:r>
          </a:p>
        </p:txBody>
      </p:sp>
    </p:spTree>
    <p:extLst>
      <p:ext uri="{BB962C8B-B14F-4D97-AF65-F5344CB8AC3E}">
        <p14:creationId xmlns:p14="http://schemas.microsoft.com/office/powerpoint/2010/main" val="1869490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889461" y="1548191"/>
            <a:ext cx="1040753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Clr>
                <a:schemeClr val="accent4"/>
              </a:buClr>
              <a:buFontTx/>
              <a:buChar char="•"/>
            </a:pPr>
            <a:r>
              <a:rPr lang="tr-TR" altLang="tr-TR" b="1" dirty="0">
                <a:solidFill>
                  <a:srgbClr val="2503CF"/>
                </a:solidFill>
              </a:rPr>
              <a:t> </a:t>
            </a:r>
            <a:r>
              <a:rPr lang="tr-TR" altLang="tr-TR" b="1" dirty="0">
                <a:solidFill>
                  <a:schemeClr val="accent5"/>
                </a:solidFill>
              </a:rPr>
              <a:t>Netleştirme vidası: </a:t>
            </a:r>
            <a:r>
              <a:rPr lang="tr-TR" altLang="tr-TR" dirty="0"/>
              <a:t>Dürbün üzerinde bulunan bu vida miranın net görülmesini sağlamaktadır. </a:t>
            </a:r>
            <a:endParaRPr lang="tr-TR" altLang="tr-TR" dirty="0" smtClean="0"/>
          </a:p>
          <a:p>
            <a:pPr algn="just" eaLnBrk="1" hangingPunct="1">
              <a:buClr>
                <a:schemeClr val="accent4"/>
              </a:buClr>
              <a:buFontTx/>
              <a:buChar char="•"/>
            </a:pPr>
            <a:r>
              <a:rPr lang="tr-TR" altLang="tr-TR" dirty="0" smtClean="0"/>
              <a:t> </a:t>
            </a:r>
            <a:r>
              <a:rPr lang="tr-TR" altLang="tr-TR" b="1" dirty="0" err="1" smtClean="0">
                <a:solidFill>
                  <a:schemeClr val="accent5"/>
                </a:solidFill>
              </a:rPr>
              <a:t>Kompansatör</a:t>
            </a:r>
            <a:r>
              <a:rPr lang="tr-TR" altLang="tr-TR" b="1" dirty="0">
                <a:solidFill>
                  <a:schemeClr val="accent5"/>
                </a:solidFill>
              </a:rPr>
              <a:t>:</a:t>
            </a:r>
            <a:r>
              <a:rPr lang="tr-TR" altLang="tr-TR" dirty="0">
                <a:solidFill>
                  <a:schemeClr val="accent5"/>
                </a:solidFill>
              </a:rPr>
              <a:t> </a:t>
            </a:r>
            <a:r>
              <a:rPr lang="tr-TR" altLang="tr-TR" dirty="0" smtClean="0"/>
              <a:t>Optik </a:t>
            </a:r>
            <a:r>
              <a:rPr lang="tr-TR" altLang="tr-TR" dirty="0"/>
              <a:t>eksenin otomatik olarak yataylığını sağlar.  </a:t>
            </a:r>
            <a:endParaRPr lang="tr-TR" altLang="tr-TR" dirty="0" smtClean="0"/>
          </a:p>
          <a:p>
            <a:pPr algn="just" eaLnBrk="1" hangingPunct="1">
              <a:buClr>
                <a:schemeClr val="accent4"/>
              </a:buClr>
              <a:buFontTx/>
              <a:buChar char="•"/>
            </a:pPr>
            <a:r>
              <a:rPr lang="tr-TR" altLang="tr-TR" dirty="0" smtClean="0"/>
              <a:t> </a:t>
            </a:r>
            <a:r>
              <a:rPr lang="tr-TR" altLang="tr-TR" b="1" dirty="0" smtClean="0">
                <a:solidFill>
                  <a:schemeClr val="accent5"/>
                </a:solidFill>
              </a:rPr>
              <a:t>Özel </a:t>
            </a:r>
            <a:r>
              <a:rPr lang="tr-TR" altLang="tr-TR" b="1" dirty="0">
                <a:solidFill>
                  <a:schemeClr val="accent5"/>
                </a:solidFill>
              </a:rPr>
              <a:t>hareket vidası: </a:t>
            </a:r>
            <a:r>
              <a:rPr lang="tr-TR" altLang="tr-TR" dirty="0"/>
              <a:t>Okülerden bakılarak düşey kılın mira üzerindeki E ve ters E’lerin ortasından geçen çizgiyle çakıştırılmasında kullanılmaktadır</a:t>
            </a:r>
            <a:r>
              <a:rPr lang="tr-TR" altLang="tr-TR" dirty="0" smtClean="0"/>
              <a:t>.</a:t>
            </a:r>
            <a:endParaRPr lang="tr-TR" altLang="tr-TR" dirty="0"/>
          </a:p>
          <a:p>
            <a:pPr algn="just" eaLnBrk="1" hangingPunct="1">
              <a:buFontTx/>
              <a:buChar char="•"/>
            </a:pPr>
            <a:r>
              <a:rPr lang="tr-TR" altLang="tr-TR" b="1" dirty="0" smtClean="0">
                <a:solidFill>
                  <a:schemeClr val="accent5"/>
                </a:solidFill>
              </a:rPr>
              <a:t>Küresel </a:t>
            </a:r>
            <a:r>
              <a:rPr lang="tr-TR" altLang="tr-TR" b="1" dirty="0">
                <a:solidFill>
                  <a:schemeClr val="accent5"/>
                </a:solidFill>
              </a:rPr>
              <a:t>kabarcıklı düzeç: </a:t>
            </a:r>
            <a:r>
              <a:rPr lang="tr-TR" altLang="tr-TR" dirty="0" err="1"/>
              <a:t>Nivonun</a:t>
            </a:r>
            <a:r>
              <a:rPr lang="tr-TR" altLang="tr-TR" dirty="0"/>
              <a:t> tesviyesi sırasında bakılan ve kabarcığın ortaya getirilmesinde yararlanılan düzeçtir</a:t>
            </a:r>
            <a:r>
              <a:rPr lang="tr-TR" altLang="tr-TR" dirty="0" smtClean="0"/>
              <a:t>.</a:t>
            </a:r>
          </a:p>
          <a:p>
            <a:pPr algn="just" eaLnBrk="1" hangingPunct="1">
              <a:buFontTx/>
              <a:buChar char="•"/>
            </a:pPr>
            <a:r>
              <a:rPr lang="tr-TR" altLang="tr-TR" b="1" dirty="0" smtClean="0">
                <a:solidFill>
                  <a:schemeClr val="accent5"/>
                </a:solidFill>
              </a:rPr>
              <a:t>Yatay </a:t>
            </a:r>
            <a:r>
              <a:rPr lang="tr-TR" altLang="tr-TR" b="1" dirty="0">
                <a:solidFill>
                  <a:schemeClr val="accent5"/>
                </a:solidFill>
              </a:rPr>
              <a:t>açı okuma düzeni:</a:t>
            </a:r>
            <a:r>
              <a:rPr lang="tr-TR" altLang="tr-TR" dirty="0">
                <a:solidFill>
                  <a:schemeClr val="accent5"/>
                </a:solidFill>
              </a:rPr>
              <a:t> </a:t>
            </a:r>
            <a:r>
              <a:rPr lang="tr-TR" altLang="tr-TR" dirty="0" err="1"/>
              <a:t>Grad</a:t>
            </a:r>
            <a:r>
              <a:rPr lang="tr-TR" altLang="tr-TR" dirty="0"/>
              <a:t> olarak derecelendirilmiş olup yatay açıların okunmasında yararlanılmaktadır</a:t>
            </a:r>
            <a:r>
              <a:rPr lang="tr-TR" altLang="tr-TR" dirty="0" smtClean="0"/>
              <a:t>.</a:t>
            </a:r>
            <a:endParaRPr lang="tr-TR" altLang="tr-TR" dirty="0"/>
          </a:p>
          <a:p>
            <a:pPr algn="just" eaLnBrk="1" hangingPunct="1">
              <a:buFontTx/>
              <a:buChar char="•"/>
            </a:pPr>
            <a:r>
              <a:rPr lang="tr-TR" altLang="tr-TR" b="1" dirty="0" smtClean="0">
                <a:solidFill>
                  <a:schemeClr val="accent5"/>
                </a:solidFill>
              </a:rPr>
              <a:t>Tesviye </a:t>
            </a:r>
            <a:r>
              <a:rPr lang="tr-TR" altLang="tr-TR" b="1" dirty="0">
                <a:solidFill>
                  <a:schemeClr val="accent5"/>
                </a:solidFill>
              </a:rPr>
              <a:t>vidaları:</a:t>
            </a:r>
            <a:r>
              <a:rPr lang="tr-TR" altLang="tr-TR" dirty="0">
                <a:solidFill>
                  <a:schemeClr val="accent5"/>
                </a:solidFill>
              </a:rPr>
              <a:t> </a:t>
            </a:r>
            <a:r>
              <a:rPr lang="tr-TR" altLang="tr-TR" dirty="0"/>
              <a:t>Üst yapıda 3 adet tesviye vidası bulunmaktadır. </a:t>
            </a:r>
            <a:r>
              <a:rPr lang="tr-TR" altLang="tr-TR" dirty="0" err="1"/>
              <a:t>Nivonun</a:t>
            </a:r>
            <a:r>
              <a:rPr lang="tr-TR" altLang="tr-TR" dirty="0"/>
              <a:t> tesviyesinde kullanılmaktadır.</a:t>
            </a:r>
          </a:p>
          <a:p>
            <a:pPr algn="just" eaLnBrk="1" hangingPunct="1">
              <a:buFontTx/>
              <a:buChar char="•"/>
            </a:pPr>
            <a:r>
              <a:rPr lang="tr-TR" altLang="tr-TR" b="1" dirty="0" smtClean="0">
                <a:solidFill>
                  <a:schemeClr val="accent5"/>
                </a:solidFill>
              </a:rPr>
              <a:t>Nişangah</a:t>
            </a:r>
            <a:r>
              <a:rPr lang="tr-TR" altLang="tr-TR" b="1" dirty="0">
                <a:solidFill>
                  <a:schemeClr val="accent5"/>
                </a:solidFill>
              </a:rPr>
              <a:t>:</a:t>
            </a:r>
            <a:r>
              <a:rPr lang="tr-TR" altLang="tr-TR" dirty="0">
                <a:solidFill>
                  <a:schemeClr val="accent5"/>
                </a:solidFill>
              </a:rPr>
              <a:t> </a:t>
            </a:r>
            <a:r>
              <a:rPr lang="tr-TR" altLang="tr-TR" dirty="0"/>
              <a:t>Miraya okülerden bakılmadan önce nişangahtan nişan alınmaktadır.</a:t>
            </a:r>
          </a:p>
        </p:txBody>
      </p:sp>
      <p:sp>
        <p:nvSpPr>
          <p:cNvPr id="37891" name="Rectangle 3"/>
          <p:cNvSpPr>
            <a:spLocks noChangeArrowheads="1"/>
          </p:cNvSpPr>
          <p:nvPr/>
        </p:nvSpPr>
        <p:spPr bwMode="auto">
          <a:xfrm>
            <a:off x="5034684" y="948517"/>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ÜST YAPI</a:t>
            </a:r>
          </a:p>
        </p:txBody>
      </p:sp>
    </p:spTree>
    <p:extLst>
      <p:ext uri="{BB962C8B-B14F-4D97-AF65-F5344CB8AC3E}">
        <p14:creationId xmlns:p14="http://schemas.microsoft.com/office/powerpoint/2010/main" val="1059594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6" y="-404813"/>
            <a:ext cx="10982325" cy="766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2622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00013"/>
            <a:ext cx="10399713" cy="695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832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914399" y="1458536"/>
            <a:ext cx="10515599"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pPr>
            <a:r>
              <a:rPr lang="tr-TR" altLang="tr-TR" b="1" dirty="0">
                <a:solidFill>
                  <a:schemeClr val="accent5"/>
                </a:solidFill>
              </a:rPr>
              <a:t>ALT YAPI</a:t>
            </a:r>
            <a:r>
              <a:rPr lang="tr-TR" altLang="tr-TR" b="1" dirty="0">
                <a:solidFill>
                  <a:srgbClr val="006600"/>
                </a:solidFill>
              </a:rPr>
              <a:t>:</a:t>
            </a:r>
            <a:r>
              <a:rPr lang="tr-TR" altLang="tr-TR" dirty="0"/>
              <a:t> Alt yapıyı oluşturan unsurlar;</a:t>
            </a:r>
          </a:p>
          <a:p>
            <a:pPr algn="just">
              <a:spcBef>
                <a:spcPts val="1200"/>
              </a:spcBef>
            </a:pPr>
            <a:r>
              <a:rPr lang="tr-TR" altLang="tr-TR" b="1" dirty="0">
                <a:solidFill>
                  <a:schemeClr val="accent5"/>
                </a:solidFill>
              </a:rPr>
              <a:t>Sehpa:</a:t>
            </a:r>
            <a:r>
              <a:rPr lang="tr-TR" altLang="tr-TR" dirty="0">
                <a:solidFill>
                  <a:schemeClr val="accent5"/>
                </a:solidFill>
              </a:rPr>
              <a:t> </a:t>
            </a:r>
            <a:r>
              <a:rPr lang="tr-TR" altLang="tr-TR" dirty="0"/>
              <a:t>Üst yapı sehpa üzerine yerleştirilir ve sehpa altında bulunan bağlama vidası ile sabitleştirilir. Böylece üst yapı ile alt yapı birleştirilir. </a:t>
            </a:r>
          </a:p>
          <a:p>
            <a:pPr algn="just" eaLnBrk="1" hangingPunct="1"/>
            <a:r>
              <a:rPr lang="tr-TR" altLang="tr-TR" b="1" dirty="0">
                <a:solidFill>
                  <a:schemeClr val="accent5"/>
                </a:solidFill>
              </a:rPr>
              <a:t>Ayaklar:</a:t>
            </a:r>
            <a:r>
              <a:rPr lang="tr-TR" altLang="tr-TR" dirty="0">
                <a:solidFill>
                  <a:schemeClr val="accent5"/>
                </a:solidFill>
              </a:rPr>
              <a:t> </a:t>
            </a:r>
            <a:r>
              <a:rPr lang="tr-TR" altLang="tr-TR" dirty="0"/>
              <a:t>Sehpanın altında bulunan ve yüksekliği ayarlanabilen 3 adet ayak vardır.</a:t>
            </a:r>
          </a:p>
          <a:p>
            <a:pPr algn="just" eaLnBrk="1" hangingPunct="1"/>
            <a:r>
              <a:rPr lang="tr-TR" altLang="tr-TR" b="1" dirty="0">
                <a:solidFill>
                  <a:schemeClr val="accent5"/>
                </a:solidFill>
              </a:rPr>
              <a:t>Bağlama vidası:</a:t>
            </a:r>
            <a:r>
              <a:rPr lang="tr-TR" altLang="tr-TR" dirty="0">
                <a:solidFill>
                  <a:schemeClr val="accent5"/>
                </a:solidFill>
              </a:rPr>
              <a:t> </a:t>
            </a:r>
            <a:r>
              <a:rPr lang="tr-TR" altLang="tr-TR" dirty="0"/>
              <a:t>Üst yapıyı alt yapıya bağlar.</a:t>
            </a:r>
          </a:p>
          <a:p>
            <a:pPr algn="just" eaLnBrk="1" hangingPunct="1"/>
            <a:r>
              <a:rPr lang="tr-TR" altLang="tr-TR" b="1" dirty="0">
                <a:solidFill>
                  <a:schemeClr val="accent5"/>
                </a:solidFill>
              </a:rPr>
              <a:t>Kanca:</a:t>
            </a:r>
            <a:r>
              <a:rPr lang="tr-TR" altLang="tr-TR" dirty="0">
                <a:solidFill>
                  <a:schemeClr val="accent5"/>
                </a:solidFill>
              </a:rPr>
              <a:t> </a:t>
            </a:r>
            <a:r>
              <a:rPr lang="tr-TR" altLang="tr-TR" dirty="0"/>
              <a:t>Kancaya alet durağının yerini belirlemek amacıyla </a:t>
            </a:r>
            <a:r>
              <a:rPr lang="tr-TR" altLang="tr-TR" b="1" dirty="0"/>
              <a:t>çekül</a:t>
            </a:r>
            <a:r>
              <a:rPr lang="tr-TR" altLang="tr-TR" dirty="0"/>
              <a:t> asılır.</a:t>
            </a:r>
          </a:p>
          <a:p>
            <a:pPr algn="just" eaLnBrk="1" hangingPunct="1"/>
            <a:r>
              <a:rPr lang="tr-TR" altLang="tr-TR" b="1" dirty="0">
                <a:solidFill>
                  <a:schemeClr val="accent5"/>
                </a:solidFill>
              </a:rPr>
              <a:t>Mahmuz:</a:t>
            </a:r>
            <a:r>
              <a:rPr lang="tr-TR" altLang="tr-TR" dirty="0">
                <a:solidFill>
                  <a:schemeClr val="accent5"/>
                </a:solidFill>
              </a:rPr>
              <a:t>  </a:t>
            </a:r>
            <a:r>
              <a:rPr lang="tr-TR" altLang="tr-TR" dirty="0"/>
              <a:t>Üzerine basılarak ayakların toprak içerisine girmesinde yardımcı olan unsurlardır.</a:t>
            </a:r>
          </a:p>
          <a:p>
            <a:pPr algn="just" eaLnBrk="1" hangingPunct="1"/>
            <a:r>
              <a:rPr lang="tr-TR" altLang="tr-TR" b="1" dirty="0">
                <a:solidFill>
                  <a:schemeClr val="accent5"/>
                </a:solidFill>
              </a:rPr>
              <a:t>Çarık:</a:t>
            </a:r>
            <a:r>
              <a:rPr lang="tr-TR" altLang="tr-TR" dirty="0">
                <a:solidFill>
                  <a:schemeClr val="accent5"/>
                </a:solidFill>
              </a:rPr>
              <a:t> </a:t>
            </a:r>
            <a:r>
              <a:rPr lang="tr-TR" altLang="tr-TR" dirty="0"/>
              <a:t>Ayakların toprak içerisine kolay girmesini sağlayan sivri uçlu kısımlardır.</a:t>
            </a:r>
          </a:p>
        </p:txBody>
      </p:sp>
      <p:sp>
        <p:nvSpPr>
          <p:cNvPr id="44035" name="Rectangle 3"/>
          <p:cNvSpPr>
            <a:spLocks noChangeArrowheads="1"/>
          </p:cNvSpPr>
          <p:nvPr/>
        </p:nvSpPr>
        <p:spPr bwMode="auto">
          <a:xfrm>
            <a:off x="5041207" y="807201"/>
            <a:ext cx="163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ALT YAPI</a:t>
            </a:r>
          </a:p>
        </p:txBody>
      </p:sp>
    </p:spTree>
    <p:extLst>
      <p:ext uri="{BB962C8B-B14F-4D97-AF65-F5344CB8AC3E}">
        <p14:creationId xmlns:p14="http://schemas.microsoft.com/office/powerpoint/2010/main" val="1665417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l="7396" r="10712" b="15337"/>
          <a:stretch>
            <a:fillRect/>
          </a:stretch>
        </p:blipFill>
        <p:spPr bwMode="auto">
          <a:xfrm>
            <a:off x="1956379" y="667602"/>
            <a:ext cx="7495193" cy="558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28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etin kutusu 1"/>
          <p:cNvSpPr txBox="1">
            <a:spLocks noChangeArrowheads="1"/>
          </p:cNvSpPr>
          <p:nvPr/>
        </p:nvSpPr>
        <p:spPr bwMode="auto">
          <a:xfrm>
            <a:off x="3262776" y="657571"/>
            <a:ext cx="564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NİVELMAN ALETİNDEKİ EKSENLER</a:t>
            </a:r>
          </a:p>
        </p:txBody>
      </p:sp>
      <p:pic>
        <p:nvPicPr>
          <p:cNvPr id="460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198" y="1333126"/>
            <a:ext cx="4032653" cy="42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98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5469" y="606881"/>
            <a:ext cx="10000211" cy="4700774"/>
          </a:xfrm>
          <a:prstGeom prst="rect">
            <a:avLst/>
          </a:prstGeom>
        </p:spPr>
        <p:txBody>
          <a:bodyPr wrap="square">
            <a:spAutoFit/>
          </a:bodyPr>
          <a:lstStyle/>
          <a:p>
            <a:pPr algn="just">
              <a:lnSpc>
                <a:spcPct val="120000"/>
              </a:lnSpc>
              <a:spcBef>
                <a:spcPct val="50000"/>
              </a:spcBef>
            </a:pPr>
            <a:r>
              <a:rPr lang="tr-TR" altLang="tr-TR" sz="2800" dirty="0">
                <a:latin typeface="Times New Roman" panose="02020603050405020304" pitchFamily="18" charset="0"/>
              </a:rPr>
              <a:t>Ayrıca yeryüzü üzerinde yatay mesafelerin, yüksekliklerin, yönlerin, açıların, noktaların, alan ve hacimlerin tayin edilme sanatı olarak da bilinmektedir.</a:t>
            </a:r>
          </a:p>
          <a:p>
            <a:pPr algn="just">
              <a:lnSpc>
                <a:spcPct val="120000"/>
              </a:lnSpc>
            </a:pPr>
            <a:r>
              <a:rPr lang="tr-TR" altLang="tr-TR" sz="2800" dirty="0">
                <a:latin typeface="Times New Roman" panose="02020603050405020304" pitchFamily="18" charset="0"/>
              </a:rPr>
              <a:t>	Ölçmeler genel olarak arazi sınırlarının tesisi ve tespiti ile mühendislik çalışmalarının uygulanmasında gerekli bilginin temin edilmesi ve ulaştırma, maden, inşaat ve genel kullanma için arazi ve su şekillerinin çıkarılması amaçları için yapılırlar.</a:t>
            </a:r>
          </a:p>
          <a:p>
            <a:pPr algn="just">
              <a:lnSpc>
                <a:spcPct val="120000"/>
              </a:lnSpc>
            </a:pPr>
            <a:r>
              <a:rPr lang="tr-TR" altLang="tr-TR" sz="2800" dirty="0">
                <a:latin typeface="Times New Roman" panose="02020603050405020304" pitchFamily="18" charset="0"/>
              </a:rPr>
              <a:t>	Ölçme bilgisinde ölçmeler genellikle iki şekilde yapılmaktadır. Bunlar;</a:t>
            </a:r>
          </a:p>
        </p:txBody>
      </p:sp>
      <p:sp>
        <p:nvSpPr>
          <p:cNvPr id="3" name="Rectangle 92"/>
          <p:cNvSpPr>
            <a:spLocks noChangeArrowheads="1"/>
          </p:cNvSpPr>
          <p:nvPr/>
        </p:nvSpPr>
        <p:spPr bwMode="auto">
          <a:xfrm>
            <a:off x="1350790" y="5156980"/>
            <a:ext cx="4572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lnSpc>
                <a:spcPct val="120000"/>
              </a:lnSpc>
              <a:buFontTx/>
              <a:buChar char="•"/>
            </a:pPr>
            <a:r>
              <a:rPr lang="tr-TR" altLang="tr-TR" sz="2800" dirty="0">
                <a:solidFill>
                  <a:schemeClr val="accent5"/>
                </a:solidFill>
                <a:latin typeface="Times New Roman" panose="02020603050405020304" pitchFamily="18" charset="0"/>
              </a:rPr>
              <a:t> Düzlem ölçme</a:t>
            </a:r>
            <a:r>
              <a:rPr lang="tr-TR" altLang="tr-TR" sz="2800" b="0" dirty="0">
                <a:solidFill>
                  <a:schemeClr val="accent5"/>
                </a:solidFill>
                <a:latin typeface="Times New Roman" panose="02020603050405020304" pitchFamily="18" charset="0"/>
              </a:rPr>
              <a:t>  ve</a:t>
            </a:r>
          </a:p>
          <a:p>
            <a:pPr eaLnBrk="1" hangingPunct="1">
              <a:lnSpc>
                <a:spcPct val="120000"/>
              </a:lnSpc>
              <a:buFontTx/>
              <a:buChar char="•"/>
            </a:pPr>
            <a:r>
              <a:rPr lang="tr-TR" altLang="tr-TR" sz="2800" dirty="0">
                <a:solidFill>
                  <a:schemeClr val="accent5"/>
                </a:solidFill>
                <a:latin typeface="Times New Roman" panose="02020603050405020304" pitchFamily="18" charset="0"/>
              </a:rPr>
              <a:t> </a:t>
            </a:r>
            <a:r>
              <a:rPr lang="tr-TR" altLang="tr-TR" sz="2800" dirty="0" err="1">
                <a:solidFill>
                  <a:schemeClr val="accent5"/>
                </a:solidFill>
                <a:latin typeface="Times New Roman" panose="02020603050405020304" pitchFamily="18" charset="0"/>
              </a:rPr>
              <a:t>Geodezik</a:t>
            </a:r>
            <a:r>
              <a:rPr lang="tr-TR" altLang="tr-TR" sz="2800" b="0" dirty="0">
                <a:solidFill>
                  <a:schemeClr val="accent5"/>
                </a:solidFill>
                <a:latin typeface="Times New Roman" panose="02020603050405020304" pitchFamily="18" charset="0"/>
              </a:rPr>
              <a:t> </a:t>
            </a:r>
            <a:r>
              <a:rPr lang="tr-TR" altLang="tr-TR" sz="2800" dirty="0" err="1">
                <a:solidFill>
                  <a:schemeClr val="accent5"/>
                </a:solidFill>
                <a:latin typeface="Times New Roman" panose="02020603050405020304" pitchFamily="18" charset="0"/>
              </a:rPr>
              <a:t>ölçme</a:t>
            </a:r>
            <a:r>
              <a:rPr lang="tr-TR" altLang="tr-TR" sz="2800" b="0" dirty="0" err="1">
                <a:solidFill>
                  <a:schemeClr val="accent5"/>
                </a:solidFill>
                <a:latin typeface="Times New Roman" panose="02020603050405020304" pitchFamily="18" charset="0"/>
              </a:rPr>
              <a:t>’dir</a:t>
            </a:r>
            <a:r>
              <a:rPr lang="tr-TR" altLang="tr-TR" sz="2800" b="0" dirty="0">
                <a:solidFill>
                  <a:schemeClr val="accent5"/>
                </a:solidFill>
                <a:latin typeface="Times New Roman" panose="02020603050405020304" pitchFamily="18" charset="0"/>
              </a:rPr>
              <a:t>.</a:t>
            </a:r>
          </a:p>
        </p:txBody>
      </p:sp>
    </p:spTree>
    <p:extLst>
      <p:ext uri="{BB962C8B-B14F-4D97-AF65-F5344CB8AC3E}">
        <p14:creationId xmlns:p14="http://schemas.microsoft.com/office/powerpoint/2010/main" val="416425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963195" y="711654"/>
            <a:ext cx="3532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NİVELMAN ALETLERİ</a:t>
            </a:r>
          </a:p>
        </p:txBody>
      </p:sp>
      <p:sp>
        <p:nvSpPr>
          <p:cNvPr id="47107" name="Text Box 3"/>
          <p:cNvSpPr txBox="1">
            <a:spLocks noChangeArrowheads="1"/>
          </p:cNvSpPr>
          <p:nvPr/>
        </p:nvSpPr>
        <p:spPr bwMode="auto">
          <a:xfrm>
            <a:off x="1774825" y="1412876"/>
            <a:ext cx="864235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1950" indent="-3619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10000"/>
              </a:lnSpc>
            </a:pPr>
            <a:r>
              <a:rPr lang="tr-TR" altLang="tr-TR" b="1" u="sng" dirty="0" err="1">
                <a:solidFill>
                  <a:schemeClr val="accent5"/>
                </a:solidFill>
              </a:rPr>
              <a:t>Nivelman</a:t>
            </a:r>
            <a:r>
              <a:rPr lang="tr-TR" altLang="tr-TR" b="1" u="sng" dirty="0">
                <a:solidFill>
                  <a:schemeClr val="accent5"/>
                </a:solidFill>
              </a:rPr>
              <a:t> Aletlerinin Kontrolü</a:t>
            </a:r>
            <a:endParaRPr lang="tr-TR" altLang="tr-TR" dirty="0">
              <a:solidFill>
                <a:schemeClr val="accent5"/>
              </a:solidFill>
            </a:endParaRPr>
          </a:p>
          <a:p>
            <a:pPr algn="just" eaLnBrk="1" hangingPunct="1">
              <a:lnSpc>
                <a:spcPct val="110000"/>
              </a:lnSpc>
            </a:pPr>
            <a:r>
              <a:rPr lang="tr-TR" altLang="tr-TR" dirty="0"/>
              <a:t>1. </a:t>
            </a:r>
            <a:r>
              <a:rPr lang="tr-TR" altLang="tr-TR" sz="2300" dirty="0"/>
              <a:t>Kabarcıklı düzeç ekseni (yatay ekseni), düşey eksene dik olmalıdır.</a:t>
            </a:r>
          </a:p>
          <a:p>
            <a:pPr algn="just" eaLnBrk="1" hangingPunct="1">
              <a:lnSpc>
                <a:spcPct val="110000"/>
              </a:lnSpc>
            </a:pPr>
            <a:r>
              <a:rPr lang="tr-TR" altLang="tr-TR" sz="2300" dirty="0"/>
              <a:t>2. Gözleme ekseni yatay eksene paralel olmalıdır.(</a:t>
            </a:r>
            <a:r>
              <a:rPr lang="tr-TR" altLang="tr-TR" sz="2300" dirty="0" err="1"/>
              <a:t>Nivo</a:t>
            </a:r>
            <a:r>
              <a:rPr lang="tr-TR" altLang="tr-TR" sz="2300" dirty="0"/>
              <a:t> </a:t>
            </a:r>
            <a:r>
              <a:rPr lang="tr-TR" altLang="tr-TR" sz="2300" dirty="0" err="1"/>
              <a:t>kompansatörlü</a:t>
            </a:r>
            <a:r>
              <a:rPr lang="tr-TR" altLang="tr-TR" sz="2300" dirty="0"/>
              <a:t> olması nedeniyle bu otomatik olarak yapılmaktadır.)</a:t>
            </a:r>
          </a:p>
          <a:p>
            <a:pPr algn="just" eaLnBrk="1" hangingPunct="1">
              <a:lnSpc>
                <a:spcPct val="110000"/>
              </a:lnSpc>
            </a:pPr>
            <a:r>
              <a:rPr lang="tr-TR" altLang="tr-TR" sz="2300" dirty="0"/>
              <a:t>3. Kıl plakasındaki yatay kıl düşey eksene dik olmalıdır.</a:t>
            </a:r>
          </a:p>
          <a:p>
            <a:pPr algn="just" eaLnBrk="1" hangingPunct="1">
              <a:lnSpc>
                <a:spcPct val="110000"/>
              </a:lnSpc>
            </a:pPr>
            <a:r>
              <a:rPr lang="tr-TR" altLang="tr-TR" sz="2300" dirty="0"/>
              <a:t>4. Objektif görüntüsüyle kıl plakası aynı düzlem üzerinde olmalıdır. Değilse “</a:t>
            </a:r>
            <a:r>
              <a:rPr lang="tr-TR" altLang="tr-TR" sz="2300" dirty="0">
                <a:solidFill>
                  <a:schemeClr val="accent5"/>
                </a:solidFill>
              </a:rPr>
              <a:t>paralaks hatası</a:t>
            </a:r>
            <a:r>
              <a:rPr lang="tr-TR" altLang="tr-TR" sz="2300" dirty="0"/>
              <a:t>” vardır.</a:t>
            </a:r>
          </a:p>
        </p:txBody>
      </p:sp>
      <p:sp>
        <p:nvSpPr>
          <p:cNvPr id="47108" name="Freeform 4"/>
          <p:cNvSpPr>
            <a:spLocks/>
          </p:cNvSpPr>
          <p:nvPr/>
        </p:nvSpPr>
        <p:spPr bwMode="auto">
          <a:xfrm>
            <a:off x="1703388" y="3429000"/>
            <a:ext cx="527050" cy="1454150"/>
          </a:xfrm>
          <a:custGeom>
            <a:avLst/>
            <a:gdLst>
              <a:gd name="T0" fmla="*/ 2147483646 w 332"/>
              <a:gd name="T1" fmla="*/ 0 h 998"/>
              <a:gd name="T2" fmla="*/ 2147483646 w 332"/>
              <a:gd name="T3" fmla="*/ 2147483646 h 998"/>
              <a:gd name="T4" fmla="*/ 2147483646 w 332"/>
              <a:gd name="T5" fmla="*/ 2147483646 h 998"/>
              <a:gd name="T6" fmla="*/ 2147483646 w 332"/>
              <a:gd name="T7" fmla="*/ 2147483646 h 9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 h="998">
                <a:moveTo>
                  <a:pt x="151" y="0"/>
                </a:moveTo>
                <a:cubicBezTo>
                  <a:pt x="90" y="113"/>
                  <a:pt x="30" y="227"/>
                  <a:pt x="15" y="363"/>
                </a:cubicBezTo>
                <a:cubicBezTo>
                  <a:pt x="0" y="499"/>
                  <a:pt x="7" y="710"/>
                  <a:pt x="60" y="816"/>
                </a:cubicBezTo>
                <a:cubicBezTo>
                  <a:pt x="113" y="922"/>
                  <a:pt x="287" y="968"/>
                  <a:pt x="332" y="998"/>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7109" name="AutoShape 5"/>
          <p:cNvSpPr>
            <a:spLocks noChangeArrowheads="1"/>
          </p:cNvSpPr>
          <p:nvPr/>
        </p:nvSpPr>
        <p:spPr bwMode="auto">
          <a:xfrm rot="21347704">
            <a:off x="2351088" y="4437063"/>
            <a:ext cx="1655762" cy="1370012"/>
          </a:xfrm>
          <a:prstGeom prst="flowChartOr">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tr-TR" altLang="tr-TR">
              <a:solidFill>
                <a:srgbClr val="FF0000"/>
              </a:solidFill>
            </a:endParaRPr>
          </a:p>
        </p:txBody>
      </p:sp>
      <p:sp>
        <p:nvSpPr>
          <p:cNvPr id="47110" name="Line 6"/>
          <p:cNvSpPr>
            <a:spLocks noChangeShapeType="1"/>
          </p:cNvSpPr>
          <p:nvPr/>
        </p:nvSpPr>
        <p:spPr bwMode="auto">
          <a:xfrm>
            <a:off x="2562225" y="4732339"/>
            <a:ext cx="1081088" cy="650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7111" name="AutoShape 7"/>
          <p:cNvSpPr>
            <a:spLocks noChangeArrowheads="1"/>
          </p:cNvSpPr>
          <p:nvPr/>
        </p:nvSpPr>
        <p:spPr bwMode="auto">
          <a:xfrm>
            <a:off x="6667501" y="4418013"/>
            <a:ext cx="1655763" cy="1390650"/>
          </a:xfrm>
          <a:prstGeom prst="flowChartOr">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tr-TR" altLang="tr-TR">
              <a:solidFill>
                <a:srgbClr val="FF0000"/>
              </a:solidFill>
            </a:endParaRPr>
          </a:p>
        </p:txBody>
      </p:sp>
      <p:sp>
        <p:nvSpPr>
          <p:cNvPr id="47112" name="Line 8"/>
          <p:cNvSpPr>
            <a:spLocks noChangeShapeType="1"/>
          </p:cNvSpPr>
          <p:nvPr/>
        </p:nvSpPr>
        <p:spPr bwMode="auto">
          <a:xfrm flipV="1">
            <a:off x="6881814" y="4641851"/>
            <a:ext cx="1081087" cy="31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7113" name="Text Box 9"/>
          <p:cNvSpPr txBox="1">
            <a:spLocks noChangeArrowheads="1"/>
          </p:cNvSpPr>
          <p:nvPr/>
        </p:nvSpPr>
        <p:spPr bwMode="auto">
          <a:xfrm>
            <a:off x="2927350" y="594995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3200"/>
              <a:t>X</a:t>
            </a:r>
          </a:p>
        </p:txBody>
      </p:sp>
      <p:sp>
        <p:nvSpPr>
          <p:cNvPr id="87050" name="Text Box 10"/>
          <p:cNvSpPr txBox="1">
            <a:spLocks noChangeArrowheads="1"/>
          </p:cNvSpPr>
          <p:nvPr/>
        </p:nvSpPr>
        <p:spPr bwMode="auto">
          <a:xfrm rot="2785143">
            <a:off x="7292139" y="5899220"/>
            <a:ext cx="4683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tr-TR" sz="4000" b="1">
                <a:effectLst>
                  <a:outerShdw blurRad="38100" dist="38100" dir="2700000" algn="tl">
                    <a:srgbClr val="000000"/>
                  </a:outerShdw>
                </a:effectLst>
                <a:cs typeface="Times New Roman" pitchFamily="18" charset="0"/>
              </a:rPr>
              <a:t>√</a:t>
            </a:r>
          </a:p>
        </p:txBody>
      </p:sp>
    </p:spTree>
    <p:extLst>
      <p:ext uri="{BB962C8B-B14F-4D97-AF65-F5344CB8AC3E}">
        <p14:creationId xmlns:p14="http://schemas.microsoft.com/office/powerpoint/2010/main" val="4198253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aphicFrame>
        <p:nvGraphicFramePr>
          <p:cNvPr id="48131" name="Nesne 2"/>
          <p:cNvGraphicFramePr>
            <a:graphicFrameLocks noChangeAspect="1"/>
          </p:cNvGraphicFramePr>
          <p:nvPr/>
        </p:nvGraphicFramePr>
        <p:xfrm>
          <a:off x="1771650" y="1314450"/>
          <a:ext cx="2668588" cy="2401888"/>
        </p:xfrm>
        <a:graphic>
          <a:graphicData uri="http://schemas.openxmlformats.org/presentationml/2006/ole">
            <mc:AlternateContent xmlns:mc="http://schemas.openxmlformats.org/markup-compatibility/2006">
              <mc:Choice xmlns:v="urn:schemas-microsoft-com:vml" Requires="v">
                <p:oleObj spid="_x0000_s1068" name="Bit Eşlem Resmi" r:id="rId4" imgW="5477640" imgH="4923810" progId="Paint.Picture">
                  <p:embed/>
                </p:oleObj>
              </mc:Choice>
              <mc:Fallback>
                <p:oleObj name="Bit Eşlem Resmi" r:id="rId4" imgW="5477640" imgH="4923810" progId="Paint.Picture">
                  <p:embed/>
                  <p:pic>
                    <p:nvPicPr>
                      <p:cNvPr id="48131" name="Nesn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0" y="1314450"/>
                        <a:ext cx="266858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2" name="Rectangle 4"/>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aphicFrame>
        <p:nvGraphicFramePr>
          <p:cNvPr id="48133" name="Nesne 4"/>
          <p:cNvGraphicFramePr>
            <a:graphicFrameLocks noChangeAspect="1"/>
          </p:cNvGraphicFramePr>
          <p:nvPr/>
        </p:nvGraphicFramePr>
        <p:xfrm>
          <a:off x="4764089" y="1341439"/>
          <a:ext cx="2663825" cy="2403475"/>
        </p:xfrm>
        <a:graphic>
          <a:graphicData uri="http://schemas.openxmlformats.org/presentationml/2006/ole">
            <mc:AlternateContent xmlns:mc="http://schemas.openxmlformats.org/markup-compatibility/2006">
              <mc:Choice xmlns:v="urn:schemas-microsoft-com:vml" Requires="v">
                <p:oleObj spid="_x0000_s1069" name="Bit Eşlem Resmi" r:id="rId6" imgW="5304762" imgH="4780952" progId="Paint.Picture">
                  <p:embed/>
                </p:oleObj>
              </mc:Choice>
              <mc:Fallback>
                <p:oleObj name="Bit Eşlem Resmi" r:id="rId6" imgW="5304762" imgH="4780952" progId="Paint.Picture">
                  <p:embed/>
                  <p:pic>
                    <p:nvPicPr>
                      <p:cNvPr id="48133" name="Nesn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4089" y="1341439"/>
                        <a:ext cx="2663825"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4" name="Rectangle 6"/>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aphicFrame>
        <p:nvGraphicFramePr>
          <p:cNvPr id="48135" name="Nesne 6"/>
          <p:cNvGraphicFramePr>
            <a:graphicFrameLocks noChangeAspect="1"/>
          </p:cNvGraphicFramePr>
          <p:nvPr>
            <p:extLst>
              <p:ext uri="{D42A27DB-BD31-4B8C-83A1-F6EECF244321}">
                <p14:modId xmlns:p14="http://schemas.microsoft.com/office/powerpoint/2010/main" val="1953339277"/>
              </p:ext>
            </p:extLst>
          </p:nvPr>
        </p:nvGraphicFramePr>
        <p:xfrm>
          <a:off x="7700964" y="1315507"/>
          <a:ext cx="2573568" cy="2341977"/>
        </p:xfrm>
        <a:graphic>
          <a:graphicData uri="http://schemas.openxmlformats.org/presentationml/2006/ole">
            <mc:AlternateContent xmlns:mc="http://schemas.openxmlformats.org/markup-compatibility/2006">
              <mc:Choice xmlns:v="urn:schemas-microsoft-com:vml" Requires="v">
                <p:oleObj spid="_x0000_s1070" name="Bit Eşlem Resmi" r:id="rId8" imgW="5304762" imgH="4828571" progId="Paint.Picture">
                  <p:embed/>
                </p:oleObj>
              </mc:Choice>
              <mc:Fallback>
                <p:oleObj name="Bit Eşlem Resmi" r:id="rId8" imgW="5304762" imgH="4828571" progId="Paint.Picture">
                  <p:embed/>
                  <p:pic>
                    <p:nvPicPr>
                      <p:cNvPr id="48135" name="Nesn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0964" y="1315507"/>
                        <a:ext cx="2573568" cy="2341977"/>
                      </a:xfrm>
                      <a:prstGeom prst="rect">
                        <a:avLst/>
                      </a:prstGeom>
                      <a:noFill/>
                      <a:ln>
                        <a:noFill/>
                      </a:ln>
                    </p:spPr>
                  </p:pic>
                </p:oleObj>
              </mc:Fallback>
            </mc:AlternateContent>
          </a:graphicData>
        </a:graphic>
      </p:graphicFrame>
      <p:sp>
        <p:nvSpPr>
          <p:cNvPr id="48136" name="Rectangle 8"/>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aphicFrame>
        <p:nvGraphicFramePr>
          <p:cNvPr id="48137" name="Nesne 8"/>
          <p:cNvGraphicFramePr>
            <a:graphicFrameLocks noChangeAspect="1"/>
          </p:cNvGraphicFramePr>
          <p:nvPr>
            <p:extLst>
              <p:ext uri="{D42A27DB-BD31-4B8C-83A1-F6EECF244321}">
                <p14:modId xmlns:p14="http://schemas.microsoft.com/office/powerpoint/2010/main" val="2903638643"/>
              </p:ext>
            </p:extLst>
          </p:nvPr>
        </p:nvGraphicFramePr>
        <p:xfrm>
          <a:off x="1785938" y="3765550"/>
          <a:ext cx="2654300" cy="2427432"/>
        </p:xfrm>
        <a:graphic>
          <a:graphicData uri="http://schemas.openxmlformats.org/presentationml/2006/ole">
            <mc:AlternateContent xmlns:mc="http://schemas.openxmlformats.org/markup-compatibility/2006">
              <mc:Choice xmlns:v="urn:schemas-microsoft-com:vml" Requires="v">
                <p:oleObj spid="_x0000_s1071" name="Bit Eşlem Resmi" r:id="rId10" imgW="5372850" imgH="5047619" progId="Paint.Picture">
                  <p:embed/>
                </p:oleObj>
              </mc:Choice>
              <mc:Fallback>
                <p:oleObj name="Bit Eşlem Resmi" r:id="rId10" imgW="5372850" imgH="5047619" progId="Paint.Picture">
                  <p:embed/>
                  <p:pic>
                    <p:nvPicPr>
                      <p:cNvPr id="48137" name="Nesn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5938" y="3765550"/>
                        <a:ext cx="2654300" cy="2427432"/>
                      </a:xfrm>
                      <a:prstGeom prst="rect">
                        <a:avLst/>
                      </a:prstGeom>
                      <a:noFill/>
                      <a:ln>
                        <a:noFill/>
                      </a:ln>
                    </p:spPr>
                  </p:pic>
                </p:oleObj>
              </mc:Fallback>
            </mc:AlternateContent>
          </a:graphicData>
        </a:graphic>
      </p:graphicFrame>
      <p:sp>
        <p:nvSpPr>
          <p:cNvPr id="48138" name="Rectangle 10"/>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aphicFrame>
        <p:nvGraphicFramePr>
          <p:cNvPr id="48139" name="Nesne 10"/>
          <p:cNvGraphicFramePr>
            <a:graphicFrameLocks noChangeAspect="1"/>
          </p:cNvGraphicFramePr>
          <p:nvPr>
            <p:extLst>
              <p:ext uri="{D42A27DB-BD31-4B8C-83A1-F6EECF244321}">
                <p14:modId xmlns:p14="http://schemas.microsoft.com/office/powerpoint/2010/main" val="4108921359"/>
              </p:ext>
            </p:extLst>
          </p:nvPr>
        </p:nvGraphicFramePr>
        <p:xfrm>
          <a:off x="4764089" y="3794125"/>
          <a:ext cx="2735262" cy="2398857"/>
        </p:xfrm>
        <a:graphic>
          <a:graphicData uri="http://schemas.openxmlformats.org/presentationml/2006/ole">
            <mc:AlternateContent xmlns:mc="http://schemas.openxmlformats.org/markup-compatibility/2006">
              <mc:Choice xmlns:v="urn:schemas-microsoft-com:vml" Requires="v">
                <p:oleObj spid="_x0000_s1072" name="Bit Eşlem Resmi" r:id="rId12" imgW="5285714" imgH="5095238" progId="Paint.Picture">
                  <p:embed/>
                </p:oleObj>
              </mc:Choice>
              <mc:Fallback>
                <p:oleObj name="Bit Eşlem Resmi" r:id="rId12" imgW="5285714" imgH="5095238" progId="Paint.Picture">
                  <p:embed/>
                  <p:pic>
                    <p:nvPicPr>
                      <p:cNvPr id="48139" name="Nesn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4089" y="3794125"/>
                        <a:ext cx="2735262" cy="2398857"/>
                      </a:xfrm>
                      <a:prstGeom prst="rect">
                        <a:avLst/>
                      </a:prstGeom>
                      <a:noFill/>
                      <a:ln>
                        <a:noFill/>
                      </a:ln>
                    </p:spPr>
                  </p:pic>
                </p:oleObj>
              </mc:Fallback>
            </mc:AlternateContent>
          </a:graphicData>
        </a:graphic>
      </p:graphicFrame>
      <p:sp>
        <p:nvSpPr>
          <p:cNvPr id="48140" name="Rectangle 12"/>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graphicFrame>
        <p:nvGraphicFramePr>
          <p:cNvPr id="48141" name="Nesne 12"/>
          <p:cNvGraphicFramePr>
            <a:graphicFrameLocks noChangeAspect="1"/>
          </p:cNvGraphicFramePr>
          <p:nvPr>
            <p:extLst>
              <p:ext uri="{D42A27DB-BD31-4B8C-83A1-F6EECF244321}">
                <p14:modId xmlns:p14="http://schemas.microsoft.com/office/powerpoint/2010/main" val="2875033059"/>
              </p:ext>
            </p:extLst>
          </p:nvPr>
        </p:nvGraphicFramePr>
        <p:xfrm>
          <a:off x="7659687" y="3744915"/>
          <a:ext cx="2614845" cy="2448067"/>
        </p:xfrm>
        <a:graphic>
          <a:graphicData uri="http://schemas.openxmlformats.org/presentationml/2006/ole">
            <mc:AlternateContent xmlns:mc="http://schemas.openxmlformats.org/markup-compatibility/2006">
              <mc:Choice xmlns:v="urn:schemas-microsoft-com:vml" Requires="v">
                <p:oleObj spid="_x0000_s1073" name="Bit Eşlem Resmi" r:id="rId14" imgW="5380952" imgH="5087060" progId="Paint.Picture">
                  <p:embed/>
                </p:oleObj>
              </mc:Choice>
              <mc:Fallback>
                <p:oleObj name="Bit Eşlem Resmi" r:id="rId14" imgW="5380952" imgH="5087060" progId="Paint.Picture">
                  <p:embed/>
                  <p:pic>
                    <p:nvPicPr>
                      <p:cNvPr id="48141" name="Nesn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59687" y="3744915"/>
                        <a:ext cx="2614845" cy="2448067"/>
                      </a:xfrm>
                      <a:prstGeom prst="rect">
                        <a:avLst/>
                      </a:prstGeom>
                      <a:noFill/>
                      <a:ln>
                        <a:noFill/>
                      </a:ln>
                    </p:spPr>
                  </p:pic>
                </p:oleObj>
              </mc:Fallback>
            </mc:AlternateContent>
          </a:graphicData>
        </a:graphic>
      </p:graphicFrame>
      <p:sp>
        <p:nvSpPr>
          <p:cNvPr id="48142" name="Metin kutusu 13"/>
          <p:cNvSpPr txBox="1">
            <a:spLocks noChangeArrowheads="1"/>
          </p:cNvSpPr>
          <p:nvPr/>
        </p:nvSpPr>
        <p:spPr bwMode="auto">
          <a:xfrm>
            <a:off x="4241801" y="665164"/>
            <a:ext cx="33670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NİVONUN TESVİYESİ</a:t>
            </a:r>
          </a:p>
        </p:txBody>
      </p:sp>
    </p:spTree>
    <p:extLst>
      <p:ext uri="{BB962C8B-B14F-4D97-AF65-F5344CB8AC3E}">
        <p14:creationId xmlns:p14="http://schemas.microsoft.com/office/powerpoint/2010/main" val="760000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071143" y="642144"/>
            <a:ext cx="3617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NİVELMAN ÇEŞİTLERİ</a:t>
            </a:r>
          </a:p>
        </p:txBody>
      </p:sp>
      <p:sp>
        <p:nvSpPr>
          <p:cNvPr id="4099" name="Rectangle 3"/>
          <p:cNvSpPr>
            <a:spLocks noChangeArrowheads="1"/>
          </p:cNvSpPr>
          <p:nvPr/>
        </p:nvSpPr>
        <p:spPr bwMode="auto">
          <a:xfrm>
            <a:off x="1025726" y="1000125"/>
            <a:ext cx="10399221"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tabLst>
                <a:tab pos="228600" algn="l"/>
              </a:tabLst>
              <a:defRPr sz="2400">
                <a:solidFill>
                  <a:schemeClr val="tx1"/>
                </a:solidFill>
                <a:latin typeface="Times New Roman" panose="02020603050405020304" pitchFamily="18" charset="0"/>
              </a:defRPr>
            </a:lvl1pPr>
            <a:lvl2pPr marL="742950" indent="-285750">
              <a:tabLst>
                <a:tab pos="228600" algn="l"/>
              </a:tabLst>
              <a:defRPr sz="2400">
                <a:solidFill>
                  <a:schemeClr val="tx1"/>
                </a:solidFill>
                <a:latin typeface="Times New Roman" panose="02020603050405020304" pitchFamily="18" charset="0"/>
              </a:defRPr>
            </a:lvl2pPr>
            <a:lvl3pPr marL="1143000" indent="-228600">
              <a:tabLst>
                <a:tab pos="228600" algn="l"/>
              </a:tabLst>
              <a:defRPr sz="2400">
                <a:solidFill>
                  <a:schemeClr val="tx1"/>
                </a:solidFill>
                <a:latin typeface="Times New Roman" panose="02020603050405020304" pitchFamily="18" charset="0"/>
              </a:defRPr>
            </a:lvl3pPr>
            <a:lvl4pPr marL="1600200" indent="-228600">
              <a:tabLst>
                <a:tab pos="228600" algn="l"/>
              </a:tabLst>
              <a:defRPr sz="2400">
                <a:solidFill>
                  <a:schemeClr val="tx1"/>
                </a:solidFill>
                <a:latin typeface="Times New Roman" panose="02020603050405020304" pitchFamily="18" charset="0"/>
              </a:defRPr>
            </a:lvl4pPr>
            <a:lvl5pPr marL="2057400" indent="-228600">
              <a:tabLst>
                <a:tab pos="2286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anose="02020603050405020304" pitchFamily="18" charset="0"/>
              </a:defRPr>
            </a:lvl9pPr>
          </a:lstStyle>
          <a:p>
            <a:pPr algn="ctr" eaLnBrk="1" hangingPunct="1">
              <a:lnSpc>
                <a:spcPct val="135000"/>
              </a:lnSpc>
            </a:pPr>
            <a:r>
              <a:rPr lang="tr-TR" altLang="tr-TR" dirty="0"/>
              <a:t>Yükseklik ölçmeleri</a:t>
            </a:r>
          </a:p>
          <a:p>
            <a:pPr algn="just" eaLnBrk="1" hangingPunct="1">
              <a:lnSpc>
                <a:spcPct val="135000"/>
              </a:lnSpc>
              <a:buFontTx/>
              <a:buAutoNum type="arabicPeriod"/>
            </a:pPr>
            <a:r>
              <a:rPr lang="tr-TR" altLang="tr-TR" dirty="0"/>
              <a:t>İki noktanın yükseklik farkını bulmak (</a:t>
            </a:r>
            <a:r>
              <a:rPr lang="tr-TR" altLang="tr-TR" b="1" dirty="0">
                <a:solidFill>
                  <a:schemeClr val="accent5"/>
                </a:solidFill>
              </a:rPr>
              <a:t>Nokta </a:t>
            </a:r>
            <a:r>
              <a:rPr lang="tr-TR" altLang="tr-TR" b="1" dirty="0" err="1">
                <a:solidFill>
                  <a:schemeClr val="accent5"/>
                </a:solidFill>
              </a:rPr>
              <a:t>Nivelmanı</a:t>
            </a:r>
            <a:r>
              <a:rPr lang="tr-TR" altLang="tr-TR" dirty="0"/>
              <a:t>)</a:t>
            </a:r>
          </a:p>
          <a:p>
            <a:pPr algn="just" eaLnBrk="1" hangingPunct="1">
              <a:lnSpc>
                <a:spcPct val="135000"/>
              </a:lnSpc>
              <a:buFontTx/>
              <a:buAutoNum type="arabicPeriod"/>
            </a:pPr>
            <a:r>
              <a:rPr lang="tr-TR" altLang="tr-TR" dirty="0"/>
              <a:t>Seçilmiş bir hat üzerindeki noktaların yüksekliklerini bulmak </a:t>
            </a:r>
            <a:r>
              <a:rPr lang="tr-TR" altLang="tr-TR" dirty="0">
                <a:solidFill>
                  <a:schemeClr val="accent5"/>
                </a:solidFill>
              </a:rPr>
              <a:t>(</a:t>
            </a:r>
            <a:r>
              <a:rPr lang="tr-TR" altLang="tr-TR" b="1" dirty="0">
                <a:solidFill>
                  <a:schemeClr val="accent5"/>
                </a:solidFill>
              </a:rPr>
              <a:t>Profil </a:t>
            </a:r>
            <a:r>
              <a:rPr lang="tr-TR" altLang="tr-TR" b="1" dirty="0" err="1">
                <a:solidFill>
                  <a:schemeClr val="accent5"/>
                </a:solidFill>
              </a:rPr>
              <a:t>Nivelmanı</a:t>
            </a:r>
            <a:r>
              <a:rPr lang="tr-TR" altLang="tr-TR" dirty="0">
                <a:solidFill>
                  <a:schemeClr val="accent5"/>
                </a:solidFill>
              </a:rPr>
              <a:t>)</a:t>
            </a:r>
          </a:p>
          <a:p>
            <a:pPr algn="just" eaLnBrk="1" hangingPunct="1">
              <a:lnSpc>
                <a:spcPct val="135000"/>
              </a:lnSpc>
              <a:buFontTx/>
              <a:buAutoNum type="arabicPeriod"/>
            </a:pPr>
            <a:r>
              <a:rPr lang="tr-TR" altLang="tr-TR" dirty="0"/>
              <a:t>Bir alan üzerindeki noktaların yüksekliklerini bulmak ve bir ölçeğe göre plan çizmek </a:t>
            </a:r>
            <a:r>
              <a:rPr lang="tr-TR" altLang="tr-TR" dirty="0">
                <a:solidFill>
                  <a:schemeClr val="accent5"/>
                </a:solidFill>
              </a:rPr>
              <a:t>(</a:t>
            </a:r>
            <a:r>
              <a:rPr lang="tr-TR" altLang="tr-TR" b="1" dirty="0">
                <a:solidFill>
                  <a:schemeClr val="accent5"/>
                </a:solidFill>
              </a:rPr>
              <a:t>Yüzey </a:t>
            </a:r>
            <a:r>
              <a:rPr lang="tr-TR" altLang="tr-TR" b="1" dirty="0" err="1">
                <a:solidFill>
                  <a:schemeClr val="accent5"/>
                </a:solidFill>
              </a:rPr>
              <a:t>nivelmanı</a:t>
            </a:r>
            <a:r>
              <a:rPr lang="tr-TR" altLang="tr-TR" dirty="0">
                <a:solidFill>
                  <a:schemeClr val="accent5"/>
                </a:solidFill>
              </a:rPr>
              <a:t>) </a:t>
            </a:r>
            <a:r>
              <a:rPr lang="tr-TR" altLang="tr-TR" dirty="0"/>
              <a:t>için yapılır.</a:t>
            </a:r>
          </a:p>
        </p:txBody>
      </p:sp>
      <p:grpSp>
        <p:nvGrpSpPr>
          <p:cNvPr id="89106" name="Group 18"/>
          <p:cNvGrpSpPr>
            <a:grpSpLocks/>
          </p:cNvGrpSpPr>
          <p:nvPr/>
        </p:nvGrpSpPr>
        <p:grpSpPr bwMode="auto">
          <a:xfrm>
            <a:off x="2733630" y="4054475"/>
            <a:ext cx="6983412" cy="2139950"/>
            <a:chOff x="749" y="2717"/>
            <a:chExt cx="4399" cy="1348"/>
          </a:xfrm>
        </p:grpSpPr>
        <p:sp>
          <p:nvSpPr>
            <p:cNvPr id="4101" name="Rectangle 17"/>
            <p:cNvSpPr>
              <a:spLocks noChangeArrowheads="1"/>
            </p:cNvSpPr>
            <p:nvPr/>
          </p:nvSpPr>
          <p:spPr bwMode="auto">
            <a:xfrm>
              <a:off x="749" y="2750"/>
              <a:ext cx="4399" cy="131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4102" name="Text Box 4"/>
            <p:cNvSpPr txBox="1">
              <a:spLocks noChangeArrowheads="1"/>
            </p:cNvSpPr>
            <p:nvPr/>
          </p:nvSpPr>
          <p:spPr bwMode="auto">
            <a:xfrm>
              <a:off x="2414" y="2717"/>
              <a:ext cx="8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Nivelman</a:t>
              </a:r>
            </a:p>
          </p:txBody>
        </p:sp>
        <p:sp>
          <p:nvSpPr>
            <p:cNvPr id="4103" name="Text Box 5"/>
            <p:cNvSpPr txBox="1">
              <a:spLocks noChangeArrowheads="1"/>
            </p:cNvSpPr>
            <p:nvPr/>
          </p:nvSpPr>
          <p:spPr bwMode="auto">
            <a:xfrm>
              <a:off x="839" y="3158"/>
              <a:ext cx="93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1. Nokta</a:t>
              </a:r>
            </a:p>
            <a:p>
              <a:pPr eaLnBrk="1" hangingPunct="1"/>
              <a:r>
                <a:rPr lang="tr-TR" altLang="tr-TR"/>
                <a:t>Nivelmanı</a:t>
              </a:r>
            </a:p>
          </p:txBody>
        </p:sp>
        <p:sp>
          <p:nvSpPr>
            <p:cNvPr id="4104" name="Text Box 6"/>
            <p:cNvSpPr txBox="1">
              <a:spLocks noChangeArrowheads="1"/>
            </p:cNvSpPr>
            <p:nvPr/>
          </p:nvSpPr>
          <p:spPr bwMode="auto">
            <a:xfrm>
              <a:off x="2336" y="3113"/>
              <a:ext cx="93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2. Profil</a:t>
              </a:r>
            </a:p>
            <a:p>
              <a:pPr eaLnBrk="1" hangingPunct="1"/>
              <a:r>
                <a:rPr lang="tr-TR" altLang="tr-TR"/>
                <a:t>Nivelmanı</a:t>
              </a:r>
            </a:p>
          </p:txBody>
        </p:sp>
        <p:sp>
          <p:nvSpPr>
            <p:cNvPr id="4105" name="Text Box 7"/>
            <p:cNvSpPr txBox="1">
              <a:spLocks noChangeArrowheads="1"/>
            </p:cNvSpPr>
            <p:nvPr/>
          </p:nvSpPr>
          <p:spPr bwMode="auto">
            <a:xfrm>
              <a:off x="3997" y="3139"/>
              <a:ext cx="93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3. Yüzey</a:t>
              </a:r>
            </a:p>
            <a:p>
              <a:pPr eaLnBrk="1" hangingPunct="1"/>
              <a:r>
                <a:rPr lang="tr-TR" altLang="tr-TR"/>
                <a:t>Nivelmanı</a:t>
              </a:r>
            </a:p>
          </p:txBody>
        </p:sp>
        <p:sp>
          <p:nvSpPr>
            <p:cNvPr id="4106" name="Line 8"/>
            <p:cNvSpPr>
              <a:spLocks noChangeShapeType="1"/>
            </p:cNvSpPr>
            <p:nvPr/>
          </p:nvSpPr>
          <p:spPr bwMode="auto">
            <a:xfrm flipH="1">
              <a:off x="1384" y="2977"/>
              <a:ext cx="1043" cy="18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107" name="Line 9"/>
            <p:cNvSpPr>
              <a:spLocks noChangeShapeType="1"/>
            </p:cNvSpPr>
            <p:nvPr/>
          </p:nvSpPr>
          <p:spPr bwMode="auto">
            <a:xfrm>
              <a:off x="2790" y="2931"/>
              <a:ext cx="0" cy="2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108" name="Line 11"/>
            <p:cNvSpPr>
              <a:spLocks noChangeShapeType="1"/>
            </p:cNvSpPr>
            <p:nvPr/>
          </p:nvSpPr>
          <p:spPr bwMode="auto">
            <a:xfrm>
              <a:off x="2427" y="2977"/>
              <a:ext cx="72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109" name="Line 12"/>
            <p:cNvSpPr>
              <a:spLocks noChangeShapeType="1"/>
            </p:cNvSpPr>
            <p:nvPr/>
          </p:nvSpPr>
          <p:spPr bwMode="auto">
            <a:xfrm>
              <a:off x="3153" y="2977"/>
              <a:ext cx="1043" cy="18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110" name="Line 13"/>
            <p:cNvSpPr>
              <a:spLocks noChangeShapeType="1"/>
            </p:cNvSpPr>
            <p:nvPr/>
          </p:nvSpPr>
          <p:spPr bwMode="auto">
            <a:xfrm flipH="1">
              <a:off x="2291" y="3612"/>
              <a:ext cx="453"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111" name="Line 14"/>
            <p:cNvSpPr>
              <a:spLocks noChangeShapeType="1"/>
            </p:cNvSpPr>
            <p:nvPr/>
          </p:nvSpPr>
          <p:spPr bwMode="auto">
            <a:xfrm>
              <a:off x="2745" y="3612"/>
              <a:ext cx="453"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4112" name="Text Box 15"/>
            <p:cNvSpPr txBox="1">
              <a:spLocks noChangeArrowheads="1"/>
            </p:cNvSpPr>
            <p:nvPr/>
          </p:nvSpPr>
          <p:spPr bwMode="auto">
            <a:xfrm>
              <a:off x="1883" y="3725"/>
              <a:ext cx="8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a:t>Enine P.N.</a:t>
              </a:r>
            </a:p>
          </p:txBody>
        </p:sp>
        <p:sp>
          <p:nvSpPr>
            <p:cNvPr id="4113" name="Text Box 16"/>
            <p:cNvSpPr txBox="1">
              <a:spLocks noChangeArrowheads="1"/>
            </p:cNvSpPr>
            <p:nvPr/>
          </p:nvSpPr>
          <p:spPr bwMode="auto">
            <a:xfrm>
              <a:off x="2883" y="3703"/>
              <a:ext cx="93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a:t>Boyuna P.N.</a:t>
              </a:r>
            </a:p>
          </p:txBody>
        </p:sp>
      </p:grpSp>
    </p:spTree>
    <p:extLst>
      <p:ext uri="{BB962C8B-B14F-4D97-AF65-F5344CB8AC3E}">
        <p14:creationId xmlns:p14="http://schemas.microsoft.com/office/powerpoint/2010/main" val="2171016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4000"/>
                                  </p:stCondLst>
                                  <p:childTnLst>
                                    <p:set>
                                      <p:cBhvr>
                                        <p:cTn id="6" dur="1" fill="hold">
                                          <p:stCondLst>
                                            <p:cond delay="0"/>
                                          </p:stCondLst>
                                        </p:cTn>
                                        <p:tgtEl>
                                          <p:spTgt spid="89106"/>
                                        </p:tgtEl>
                                        <p:attrNameLst>
                                          <p:attrName>style.visibility</p:attrName>
                                        </p:attrNameLst>
                                      </p:cBhvr>
                                      <p:to>
                                        <p:strVal val="visible"/>
                                      </p:to>
                                    </p:set>
                                    <p:animEffect transition="in" filter="box(in)">
                                      <p:cBhvr>
                                        <p:cTn id="7" dur="3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22750" y="709613"/>
            <a:ext cx="319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NOKTA NİVELMANI</a:t>
            </a:r>
          </a:p>
        </p:txBody>
      </p:sp>
      <p:sp>
        <p:nvSpPr>
          <p:cNvPr id="5123" name="Text Box 3"/>
          <p:cNvSpPr txBox="1">
            <a:spLocks noChangeArrowheads="1"/>
          </p:cNvSpPr>
          <p:nvPr/>
        </p:nvSpPr>
        <p:spPr bwMode="auto">
          <a:xfrm>
            <a:off x="964276" y="1433513"/>
            <a:ext cx="1038259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tr-TR" altLang="tr-TR" dirty="0"/>
              <a:t>Deniz seviyesinden yüksekliği bilinen bir noktadan yararlanarak başka bir noktanın yüksekliğini bulmak yada iki nokta arasındaki yükseklik farkını bulmak amacıyla yapılan </a:t>
            </a:r>
            <a:r>
              <a:rPr lang="tr-TR" altLang="tr-TR" dirty="0" err="1"/>
              <a:t>nivelman</a:t>
            </a:r>
            <a:r>
              <a:rPr lang="tr-TR" altLang="tr-TR" dirty="0"/>
              <a:t> işlemine </a:t>
            </a:r>
            <a:r>
              <a:rPr lang="tr-TR" altLang="tr-TR" b="1" dirty="0">
                <a:solidFill>
                  <a:srgbClr val="FF3300"/>
                </a:solidFill>
              </a:rPr>
              <a:t>nokta </a:t>
            </a:r>
            <a:r>
              <a:rPr lang="tr-TR" altLang="tr-TR" b="1" dirty="0" err="1">
                <a:solidFill>
                  <a:srgbClr val="FF3300"/>
                </a:solidFill>
              </a:rPr>
              <a:t>nivelmanı</a:t>
            </a:r>
            <a:r>
              <a:rPr lang="tr-TR" altLang="tr-TR" dirty="0"/>
              <a:t> denir.</a:t>
            </a:r>
          </a:p>
        </p:txBody>
      </p:sp>
      <p:sp>
        <p:nvSpPr>
          <p:cNvPr id="90116" name="Text Box 4"/>
          <p:cNvSpPr txBox="1">
            <a:spLocks noChangeArrowheads="1"/>
          </p:cNvSpPr>
          <p:nvPr/>
        </p:nvSpPr>
        <p:spPr bwMode="auto">
          <a:xfrm>
            <a:off x="7187507" y="3157106"/>
            <a:ext cx="2085975"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5000"/>
              </a:lnSpc>
            </a:pPr>
            <a:r>
              <a:rPr lang="tr-TR" altLang="tr-TR" dirty="0" err="1"/>
              <a:t>Δh</a:t>
            </a:r>
            <a:r>
              <a:rPr lang="tr-TR" altLang="tr-TR" dirty="0"/>
              <a:t> = </a:t>
            </a:r>
            <a:r>
              <a:rPr lang="tr-TR" altLang="tr-TR" dirty="0" err="1"/>
              <a:t>i</a:t>
            </a:r>
            <a:r>
              <a:rPr lang="tr-TR" altLang="tr-TR" baseline="-25000" dirty="0" err="1"/>
              <a:t>b</a:t>
            </a:r>
            <a:r>
              <a:rPr lang="tr-TR" altLang="tr-TR" dirty="0"/>
              <a:t> - </a:t>
            </a:r>
            <a:r>
              <a:rPr lang="tr-TR" altLang="tr-TR" dirty="0" err="1"/>
              <a:t>i</a:t>
            </a:r>
            <a:r>
              <a:rPr lang="tr-TR" altLang="tr-TR" baseline="-25000" dirty="0" err="1"/>
              <a:t>a</a:t>
            </a:r>
            <a:endParaRPr lang="tr-TR" altLang="tr-TR" baseline="-25000" dirty="0"/>
          </a:p>
          <a:p>
            <a:pPr eaLnBrk="1" hangingPunct="1">
              <a:lnSpc>
                <a:spcPct val="125000"/>
              </a:lnSpc>
            </a:pPr>
            <a:r>
              <a:rPr lang="tr-TR" altLang="tr-TR" dirty="0"/>
              <a:t>H</a:t>
            </a:r>
            <a:r>
              <a:rPr lang="tr-TR" altLang="tr-TR" baseline="-25000" dirty="0"/>
              <a:t>A </a:t>
            </a:r>
            <a:r>
              <a:rPr lang="tr-TR" altLang="tr-TR" dirty="0"/>
              <a:t>+ </a:t>
            </a:r>
            <a:r>
              <a:rPr lang="tr-TR" altLang="tr-TR" dirty="0" err="1"/>
              <a:t>i</a:t>
            </a:r>
            <a:r>
              <a:rPr lang="tr-TR" altLang="tr-TR" baseline="-25000" dirty="0" err="1"/>
              <a:t>a</a:t>
            </a:r>
            <a:r>
              <a:rPr lang="tr-TR" altLang="tr-TR" baseline="-25000" dirty="0"/>
              <a:t> </a:t>
            </a:r>
            <a:r>
              <a:rPr lang="tr-TR" altLang="tr-TR" dirty="0"/>
              <a:t>= H</a:t>
            </a:r>
            <a:r>
              <a:rPr lang="tr-TR" altLang="tr-TR" baseline="-25000" dirty="0"/>
              <a:t>B</a:t>
            </a:r>
            <a:r>
              <a:rPr lang="tr-TR" altLang="tr-TR" dirty="0"/>
              <a:t>+</a:t>
            </a:r>
            <a:r>
              <a:rPr lang="tr-TR" altLang="tr-TR" baseline="-25000" dirty="0"/>
              <a:t> </a:t>
            </a:r>
            <a:r>
              <a:rPr lang="tr-TR" altLang="tr-TR" dirty="0" err="1"/>
              <a:t>i</a:t>
            </a:r>
            <a:r>
              <a:rPr lang="tr-TR" altLang="tr-TR" baseline="-25000" dirty="0" err="1"/>
              <a:t>b</a:t>
            </a:r>
            <a:endParaRPr lang="tr-TR" altLang="tr-TR" baseline="-25000" dirty="0"/>
          </a:p>
          <a:p>
            <a:pPr eaLnBrk="1" hangingPunct="1">
              <a:lnSpc>
                <a:spcPct val="125000"/>
              </a:lnSpc>
            </a:pPr>
            <a:r>
              <a:rPr lang="tr-TR" altLang="tr-TR" dirty="0"/>
              <a:t>H</a:t>
            </a:r>
            <a:r>
              <a:rPr lang="tr-TR" altLang="tr-TR" baseline="-25000" dirty="0"/>
              <a:t>B </a:t>
            </a:r>
            <a:r>
              <a:rPr lang="tr-TR" altLang="tr-TR" dirty="0"/>
              <a:t>= H</a:t>
            </a:r>
            <a:r>
              <a:rPr lang="tr-TR" altLang="tr-TR" baseline="-25000" dirty="0"/>
              <a:t>A </a:t>
            </a:r>
            <a:r>
              <a:rPr lang="tr-TR" altLang="tr-TR" dirty="0"/>
              <a:t>+ </a:t>
            </a:r>
            <a:r>
              <a:rPr lang="tr-TR" altLang="tr-TR" dirty="0" err="1"/>
              <a:t>i</a:t>
            </a:r>
            <a:r>
              <a:rPr lang="tr-TR" altLang="tr-TR" baseline="-25000" dirty="0" err="1"/>
              <a:t>a</a:t>
            </a:r>
            <a:r>
              <a:rPr lang="tr-TR" altLang="tr-TR" dirty="0"/>
              <a:t>- </a:t>
            </a:r>
            <a:r>
              <a:rPr lang="tr-TR" altLang="tr-TR" dirty="0" err="1"/>
              <a:t>i</a:t>
            </a:r>
            <a:r>
              <a:rPr lang="tr-TR" altLang="tr-TR" baseline="-25000" dirty="0" err="1"/>
              <a:t>b</a:t>
            </a:r>
            <a:endParaRPr lang="tr-TR" altLang="tr-TR" dirty="0"/>
          </a:p>
          <a:p>
            <a:pPr eaLnBrk="1" hangingPunct="1">
              <a:lnSpc>
                <a:spcPct val="125000"/>
              </a:lnSpc>
            </a:pPr>
            <a:r>
              <a:rPr lang="tr-TR" altLang="tr-TR" b="1" dirty="0">
                <a:solidFill>
                  <a:srgbClr val="FF0000"/>
                </a:solidFill>
              </a:rPr>
              <a:t>H</a:t>
            </a:r>
            <a:r>
              <a:rPr lang="tr-TR" altLang="tr-TR" b="1" baseline="-25000" dirty="0">
                <a:solidFill>
                  <a:srgbClr val="FF0000"/>
                </a:solidFill>
              </a:rPr>
              <a:t>B </a:t>
            </a:r>
            <a:r>
              <a:rPr lang="tr-TR" altLang="tr-TR" b="1" dirty="0">
                <a:solidFill>
                  <a:srgbClr val="FF0000"/>
                </a:solidFill>
              </a:rPr>
              <a:t>= H</a:t>
            </a:r>
            <a:r>
              <a:rPr lang="tr-TR" altLang="tr-TR" b="1" baseline="-25000" dirty="0">
                <a:solidFill>
                  <a:srgbClr val="FF0000"/>
                </a:solidFill>
              </a:rPr>
              <a:t>A </a:t>
            </a:r>
            <a:r>
              <a:rPr lang="en-US" altLang="tr-TR" sz="2800" b="1" dirty="0">
                <a:solidFill>
                  <a:srgbClr val="FF0000"/>
                </a:solidFill>
                <a:cs typeface="Times New Roman" panose="02020603050405020304" pitchFamily="18" charset="0"/>
              </a:rPr>
              <a:t>±</a:t>
            </a:r>
            <a:r>
              <a:rPr lang="tr-TR" altLang="tr-TR" b="1" dirty="0">
                <a:solidFill>
                  <a:srgbClr val="FF0000"/>
                </a:solidFill>
              </a:rPr>
              <a:t> </a:t>
            </a:r>
            <a:r>
              <a:rPr lang="tr-TR" altLang="tr-TR" b="1" dirty="0" err="1">
                <a:solidFill>
                  <a:srgbClr val="FF0000"/>
                </a:solidFill>
              </a:rPr>
              <a:t>Δh</a:t>
            </a:r>
            <a:r>
              <a:rPr lang="tr-TR" altLang="tr-TR" dirty="0"/>
              <a:t> </a:t>
            </a:r>
          </a:p>
        </p:txBody>
      </p:sp>
      <p:grpSp>
        <p:nvGrpSpPr>
          <p:cNvPr id="90141" name="Group 29"/>
          <p:cNvGrpSpPr>
            <a:grpSpLocks/>
          </p:cNvGrpSpPr>
          <p:nvPr/>
        </p:nvGrpSpPr>
        <p:grpSpPr bwMode="auto">
          <a:xfrm>
            <a:off x="1728095" y="2733244"/>
            <a:ext cx="5459412" cy="3284537"/>
            <a:chOff x="249" y="1905"/>
            <a:chExt cx="3439" cy="2069"/>
          </a:xfrm>
        </p:grpSpPr>
        <p:sp>
          <p:nvSpPr>
            <p:cNvPr id="5126" name="Line 6"/>
            <p:cNvSpPr>
              <a:spLocks noChangeShapeType="1"/>
            </p:cNvSpPr>
            <p:nvPr/>
          </p:nvSpPr>
          <p:spPr bwMode="auto">
            <a:xfrm>
              <a:off x="658" y="1905"/>
              <a:ext cx="0" cy="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27" name="Line 7"/>
            <p:cNvSpPr>
              <a:spLocks noChangeShapeType="1"/>
            </p:cNvSpPr>
            <p:nvPr/>
          </p:nvSpPr>
          <p:spPr bwMode="auto">
            <a:xfrm>
              <a:off x="2245" y="1905"/>
              <a:ext cx="0" cy="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28" name="Freeform 8"/>
            <p:cNvSpPr>
              <a:spLocks/>
            </p:cNvSpPr>
            <p:nvPr/>
          </p:nvSpPr>
          <p:spPr bwMode="auto">
            <a:xfrm>
              <a:off x="658" y="2358"/>
              <a:ext cx="1587" cy="544"/>
            </a:xfrm>
            <a:custGeom>
              <a:avLst/>
              <a:gdLst>
                <a:gd name="T0" fmla="*/ 0 w 1587"/>
                <a:gd name="T1" fmla="*/ 0 h 544"/>
                <a:gd name="T2" fmla="*/ 226 w 1587"/>
                <a:gd name="T3" fmla="*/ 91 h 544"/>
                <a:gd name="T4" fmla="*/ 499 w 1587"/>
                <a:gd name="T5" fmla="*/ 182 h 544"/>
                <a:gd name="T6" fmla="*/ 725 w 1587"/>
                <a:gd name="T7" fmla="*/ 318 h 544"/>
                <a:gd name="T8" fmla="*/ 998 w 1587"/>
                <a:gd name="T9" fmla="*/ 363 h 544"/>
                <a:gd name="T10" fmla="*/ 1270 w 1587"/>
                <a:gd name="T11" fmla="*/ 408 h 544"/>
                <a:gd name="T12" fmla="*/ 1496 w 1587"/>
                <a:gd name="T13" fmla="*/ 499 h 544"/>
                <a:gd name="T14" fmla="*/ 1587 w 1587"/>
                <a:gd name="T15" fmla="*/ 544 h 5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7" h="544">
                  <a:moveTo>
                    <a:pt x="0" y="0"/>
                  </a:moveTo>
                  <a:cubicBezTo>
                    <a:pt x="71" y="30"/>
                    <a:pt x="143" y="61"/>
                    <a:pt x="226" y="91"/>
                  </a:cubicBezTo>
                  <a:cubicBezTo>
                    <a:pt x="309" y="121"/>
                    <a:pt x="416" y="144"/>
                    <a:pt x="499" y="182"/>
                  </a:cubicBezTo>
                  <a:cubicBezTo>
                    <a:pt x="582" y="220"/>
                    <a:pt x="642" y="288"/>
                    <a:pt x="725" y="318"/>
                  </a:cubicBezTo>
                  <a:cubicBezTo>
                    <a:pt x="808" y="348"/>
                    <a:pt x="907" y="348"/>
                    <a:pt x="998" y="363"/>
                  </a:cubicBezTo>
                  <a:cubicBezTo>
                    <a:pt x="1089" y="378"/>
                    <a:pt x="1187" y="385"/>
                    <a:pt x="1270" y="408"/>
                  </a:cubicBezTo>
                  <a:cubicBezTo>
                    <a:pt x="1353" y="431"/>
                    <a:pt x="1443" y="476"/>
                    <a:pt x="1496" y="499"/>
                  </a:cubicBezTo>
                  <a:cubicBezTo>
                    <a:pt x="1549" y="522"/>
                    <a:pt x="1568" y="533"/>
                    <a:pt x="1587" y="544"/>
                  </a:cubicBezTo>
                </a:path>
              </a:pathLst>
            </a:custGeom>
            <a:noFill/>
            <a:ln w="57150" cmpd="sng">
              <a:pattFill prst="pct80">
                <a:fgClr>
                  <a:schemeClr val="tx1"/>
                </a:fgClr>
                <a:bgClr>
                  <a:srgbClr val="FFFFFF"/>
                </a:bgClr>
              </a:patt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29" name="Rectangle 9"/>
            <p:cNvSpPr>
              <a:spLocks noChangeArrowheads="1"/>
            </p:cNvSpPr>
            <p:nvPr/>
          </p:nvSpPr>
          <p:spPr bwMode="auto">
            <a:xfrm>
              <a:off x="1383" y="2141"/>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5130" name="Line 10"/>
            <p:cNvSpPr>
              <a:spLocks noChangeShapeType="1"/>
            </p:cNvSpPr>
            <p:nvPr/>
          </p:nvSpPr>
          <p:spPr bwMode="auto">
            <a:xfrm flipH="1">
              <a:off x="1338" y="2222"/>
              <a:ext cx="181" cy="45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31" name="Line 11"/>
            <p:cNvSpPr>
              <a:spLocks noChangeShapeType="1"/>
            </p:cNvSpPr>
            <p:nvPr/>
          </p:nvSpPr>
          <p:spPr bwMode="auto">
            <a:xfrm>
              <a:off x="1519" y="2222"/>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32" name="Line 12"/>
            <p:cNvSpPr>
              <a:spLocks noChangeShapeType="1"/>
            </p:cNvSpPr>
            <p:nvPr/>
          </p:nvSpPr>
          <p:spPr bwMode="auto">
            <a:xfrm>
              <a:off x="1519" y="2222"/>
              <a:ext cx="181" cy="5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33" name="Line 13"/>
            <p:cNvSpPr>
              <a:spLocks noChangeShapeType="1"/>
            </p:cNvSpPr>
            <p:nvPr/>
          </p:nvSpPr>
          <p:spPr bwMode="auto">
            <a:xfrm>
              <a:off x="658" y="2182"/>
              <a:ext cx="15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34" name="AutoShape 14"/>
            <p:cNvSpPr>
              <a:spLocks/>
            </p:cNvSpPr>
            <p:nvPr/>
          </p:nvSpPr>
          <p:spPr bwMode="auto">
            <a:xfrm>
              <a:off x="2257" y="2177"/>
              <a:ext cx="90" cy="725"/>
            </a:xfrm>
            <a:prstGeom prst="rightBrace">
              <a:avLst>
                <a:gd name="adj1" fmla="val 6713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5135" name="Text Box 15"/>
            <p:cNvSpPr txBox="1">
              <a:spLocks noChangeArrowheads="1"/>
            </p:cNvSpPr>
            <p:nvPr/>
          </p:nvSpPr>
          <p:spPr bwMode="auto">
            <a:xfrm>
              <a:off x="2388" y="2396"/>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b</a:t>
              </a:r>
            </a:p>
          </p:txBody>
        </p:sp>
        <p:sp>
          <p:nvSpPr>
            <p:cNvPr id="5136" name="Text Box 16"/>
            <p:cNvSpPr txBox="1">
              <a:spLocks noChangeArrowheads="1"/>
            </p:cNvSpPr>
            <p:nvPr/>
          </p:nvSpPr>
          <p:spPr bwMode="auto">
            <a:xfrm>
              <a:off x="431" y="2136"/>
              <a:ext cx="1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a</a:t>
              </a:r>
            </a:p>
          </p:txBody>
        </p:sp>
        <p:sp>
          <p:nvSpPr>
            <p:cNvPr id="5137" name="AutoShape 17"/>
            <p:cNvSpPr>
              <a:spLocks/>
            </p:cNvSpPr>
            <p:nvPr/>
          </p:nvSpPr>
          <p:spPr bwMode="auto">
            <a:xfrm>
              <a:off x="581" y="2172"/>
              <a:ext cx="46" cy="227"/>
            </a:xfrm>
            <a:prstGeom prst="leftBrace">
              <a:avLst>
                <a:gd name="adj1" fmla="val 4112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5138" name="AutoShape 18"/>
            <p:cNvSpPr>
              <a:spLocks/>
            </p:cNvSpPr>
            <p:nvPr/>
          </p:nvSpPr>
          <p:spPr bwMode="auto">
            <a:xfrm>
              <a:off x="567" y="2404"/>
              <a:ext cx="91" cy="1451"/>
            </a:xfrm>
            <a:prstGeom prst="leftBrace">
              <a:avLst>
                <a:gd name="adj1" fmla="val 1328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5139" name="Line 19"/>
            <p:cNvSpPr>
              <a:spLocks noChangeShapeType="1"/>
            </p:cNvSpPr>
            <p:nvPr/>
          </p:nvSpPr>
          <p:spPr bwMode="auto">
            <a:xfrm>
              <a:off x="431" y="3855"/>
              <a:ext cx="2041" cy="0"/>
            </a:xfrm>
            <a:prstGeom prst="line">
              <a:avLst/>
            </a:prstGeom>
            <a:noFill/>
            <a:ln w="38100" cmpd="dbl">
              <a:pattFill prst="pct80">
                <a:fgClr>
                  <a:schemeClr val="tx1"/>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40" name="Text Box 20"/>
            <p:cNvSpPr txBox="1">
              <a:spLocks noChangeArrowheads="1"/>
            </p:cNvSpPr>
            <p:nvPr/>
          </p:nvSpPr>
          <p:spPr bwMode="auto">
            <a:xfrm>
              <a:off x="2459" y="3686"/>
              <a:ext cx="12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Kıyas düzlemi</a:t>
              </a:r>
            </a:p>
          </p:txBody>
        </p:sp>
        <p:sp>
          <p:nvSpPr>
            <p:cNvPr id="5141" name="Text Box 21"/>
            <p:cNvSpPr txBox="1">
              <a:spLocks noChangeArrowheads="1"/>
            </p:cNvSpPr>
            <p:nvPr/>
          </p:nvSpPr>
          <p:spPr bwMode="auto">
            <a:xfrm>
              <a:off x="372" y="3005"/>
              <a:ext cx="2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A</a:t>
              </a:r>
            </a:p>
          </p:txBody>
        </p:sp>
        <p:sp>
          <p:nvSpPr>
            <p:cNvPr id="5142" name="AutoShape 22"/>
            <p:cNvSpPr>
              <a:spLocks/>
            </p:cNvSpPr>
            <p:nvPr/>
          </p:nvSpPr>
          <p:spPr bwMode="auto">
            <a:xfrm>
              <a:off x="2245" y="2902"/>
              <a:ext cx="136" cy="953"/>
            </a:xfrm>
            <a:prstGeom prst="rightBrace">
              <a:avLst>
                <a:gd name="adj1" fmla="val 583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5143" name="Text Box 23"/>
            <p:cNvSpPr txBox="1">
              <a:spLocks noChangeArrowheads="1"/>
            </p:cNvSpPr>
            <p:nvPr/>
          </p:nvSpPr>
          <p:spPr bwMode="auto">
            <a:xfrm>
              <a:off x="2412" y="3262"/>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B</a:t>
              </a:r>
            </a:p>
          </p:txBody>
        </p:sp>
        <p:sp>
          <p:nvSpPr>
            <p:cNvPr id="5144" name="Line 24"/>
            <p:cNvSpPr>
              <a:spLocks noChangeShapeType="1"/>
            </p:cNvSpPr>
            <p:nvPr/>
          </p:nvSpPr>
          <p:spPr bwMode="auto">
            <a:xfrm flipH="1">
              <a:off x="658" y="2902"/>
              <a:ext cx="1587"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5145" name="AutoShape 25"/>
            <p:cNvSpPr>
              <a:spLocks/>
            </p:cNvSpPr>
            <p:nvPr/>
          </p:nvSpPr>
          <p:spPr bwMode="auto">
            <a:xfrm>
              <a:off x="476" y="2404"/>
              <a:ext cx="91" cy="498"/>
            </a:xfrm>
            <a:prstGeom prst="leftBrace">
              <a:avLst>
                <a:gd name="adj1" fmla="val 45604"/>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5146" name="Text Box 26"/>
            <p:cNvSpPr txBox="1">
              <a:spLocks noChangeArrowheads="1"/>
            </p:cNvSpPr>
            <p:nvPr/>
          </p:nvSpPr>
          <p:spPr bwMode="auto">
            <a:xfrm>
              <a:off x="249" y="2494"/>
              <a:ext cx="22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endParaRPr lang="el-GR" altLang="tr-TR" baseline="-25000">
                <a:cs typeface="Times New Roman" panose="02020603050405020304" pitchFamily="18" charset="0"/>
              </a:endParaRPr>
            </a:p>
          </p:txBody>
        </p:sp>
        <p:sp>
          <p:nvSpPr>
            <p:cNvPr id="5147" name="Text Box 27"/>
            <p:cNvSpPr txBox="1">
              <a:spLocks noChangeArrowheads="1"/>
            </p:cNvSpPr>
            <p:nvPr/>
          </p:nvSpPr>
          <p:spPr bwMode="auto">
            <a:xfrm>
              <a:off x="650" y="2358"/>
              <a:ext cx="1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A</a:t>
              </a:r>
              <a:endParaRPr lang="tr-TR" altLang="tr-TR" baseline="-25000"/>
            </a:p>
          </p:txBody>
        </p:sp>
        <p:sp>
          <p:nvSpPr>
            <p:cNvPr id="5148" name="Text Box 28"/>
            <p:cNvSpPr txBox="1">
              <a:spLocks noChangeArrowheads="1"/>
            </p:cNvSpPr>
            <p:nvPr/>
          </p:nvSpPr>
          <p:spPr bwMode="auto">
            <a:xfrm>
              <a:off x="2336" y="2812"/>
              <a:ext cx="1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B</a:t>
              </a:r>
              <a:endParaRPr lang="tr-TR" altLang="tr-TR" baseline="-25000"/>
            </a:p>
          </p:txBody>
        </p:sp>
      </p:grpSp>
    </p:spTree>
    <p:extLst>
      <p:ext uri="{BB962C8B-B14F-4D97-AF65-F5344CB8AC3E}">
        <p14:creationId xmlns:p14="http://schemas.microsoft.com/office/powerpoint/2010/main" val="271416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400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2000" fill="hold"/>
                                        <p:tgtEl>
                                          <p:spTgt spid="90116"/>
                                        </p:tgtEl>
                                        <p:attrNameLst>
                                          <p:attrName>ppt_x</p:attrName>
                                        </p:attrNameLst>
                                      </p:cBhvr>
                                      <p:tavLst>
                                        <p:tav tm="0">
                                          <p:val>
                                            <p:strVal val="0-#ppt_w/2"/>
                                          </p:val>
                                        </p:tav>
                                        <p:tav tm="100000">
                                          <p:val>
                                            <p:strVal val="#ppt_x"/>
                                          </p:val>
                                        </p:tav>
                                      </p:tavLst>
                                    </p:anim>
                                    <p:anim calcmode="lin" valueType="num">
                                      <p:cBhvr additive="base">
                                        <p:cTn id="8" dur="2000" fill="hold"/>
                                        <p:tgtEl>
                                          <p:spTgt spid="9011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6000"/>
                            </p:stCondLst>
                            <p:childTnLst>
                              <p:par>
                                <p:cTn id="10" presetID="54" presetClass="entr" presetSubtype="0" accel="100000" fill="hold" nodeType="afterEffect">
                                  <p:stCondLst>
                                    <p:cond delay="0"/>
                                  </p:stCondLst>
                                  <p:childTnLst>
                                    <p:set>
                                      <p:cBhvr>
                                        <p:cTn id="11" dur="1" fill="hold">
                                          <p:stCondLst>
                                            <p:cond delay="0"/>
                                          </p:stCondLst>
                                        </p:cTn>
                                        <p:tgtEl>
                                          <p:spTgt spid="90141"/>
                                        </p:tgtEl>
                                        <p:attrNameLst>
                                          <p:attrName>style.visibility</p:attrName>
                                        </p:attrNameLst>
                                      </p:cBhvr>
                                      <p:to>
                                        <p:strVal val="visible"/>
                                      </p:to>
                                    </p:set>
                                    <p:anim calcmode="lin" valueType="num">
                                      <p:cBhvr>
                                        <p:cTn id="12" dur="500" fill="hold"/>
                                        <p:tgtEl>
                                          <p:spTgt spid="90141"/>
                                        </p:tgtEl>
                                        <p:attrNameLst>
                                          <p:attrName>ppt_w</p:attrName>
                                        </p:attrNameLst>
                                      </p:cBhvr>
                                      <p:tavLst>
                                        <p:tav tm="0">
                                          <p:val>
                                            <p:strVal val="#ppt_w*0.05"/>
                                          </p:val>
                                        </p:tav>
                                        <p:tav tm="100000">
                                          <p:val>
                                            <p:strVal val="#ppt_w"/>
                                          </p:val>
                                        </p:tav>
                                      </p:tavLst>
                                    </p:anim>
                                    <p:anim calcmode="lin" valueType="num">
                                      <p:cBhvr>
                                        <p:cTn id="13" dur="500" fill="hold"/>
                                        <p:tgtEl>
                                          <p:spTgt spid="90141"/>
                                        </p:tgtEl>
                                        <p:attrNameLst>
                                          <p:attrName>ppt_h</p:attrName>
                                        </p:attrNameLst>
                                      </p:cBhvr>
                                      <p:tavLst>
                                        <p:tav tm="0">
                                          <p:val>
                                            <p:strVal val="#ppt_h"/>
                                          </p:val>
                                        </p:tav>
                                        <p:tav tm="100000">
                                          <p:val>
                                            <p:strVal val="#ppt_h"/>
                                          </p:val>
                                        </p:tav>
                                      </p:tavLst>
                                    </p:anim>
                                    <p:anim calcmode="lin" valueType="num">
                                      <p:cBhvr>
                                        <p:cTn id="14" dur="500" fill="hold"/>
                                        <p:tgtEl>
                                          <p:spTgt spid="90141"/>
                                        </p:tgtEl>
                                        <p:attrNameLst>
                                          <p:attrName>ppt_x</p:attrName>
                                        </p:attrNameLst>
                                      </p:cBhvr>
                                      <p:tavLst>
                                        <p:tav tm="0">
                                          <p:val>
                                            <p:strVal val="#ppt_x-.2"/>
                                          </p:val>
                                        </p:tav>
                                        <p:tav tm="100000">
                                          <p:val>
                                            <p:strVal val="#ppt_x"/>
                                          </p:val>
                                        </p:tav>
                                      </p:tavLst>
                                    </p:anim>
                                    <p:anim calcmode="lin" valueType="num">
                                      <p:cBhvr>
                                        <p:cTn id="15" dur="500" fill="hold"/>
                                        <p:tgtEl>
                                          <p:spTgt spid="90141"/>
                                        </p:tgtEl>
                                        <p:attrNameLst>
                                          <p:attrName>ppt_y</p:attrName>
                                        </p:attrNameLst>
                                      </p:cBhvr>
                                      <p:tavLst>
                                        <p:tav tm="0">
                                          <p:val>
                                            <p:strVal val="#ppt_y"/>
                                          </p:val>
                                        </p:tav>
                                        <p:tav tm="100000">
                                          <p:val>
                                            <p:strVal val="#ppt_y"/>
                                          </p:val>
                                        </p:tav>
                                      </p:tavLst>
                                    </p:anim>
                                    <p:animEffect transition="in" filter="fade">
                                      <p:cBhvr>
                                        <p:cTn id="16" dur="500"/>
                                        <p:tgtEl>
                                          <p:spTgt spid="90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271963" y="777876"/>
            <a:ext cx="319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NOKTA NİVELMANI</a:t>
            </a:r>
          </a:p>
        </p:txBody>
      </p:sp>
      <p:sp>
        <p:nvSpPr>
          <p:cNvPr id="6147" name="Text Box 4"/>
          <p:cNvSpPr txBox="1">
            <a:spLocks noChangeArrowheads="1"/>
          </p:cNvSpPr>
          <p:nvPr/>
        </p:nvSpPr>
        <p:spPr bwMode="auto">
          <a:xfrm>
            <a:off x="1755775" y="1576388"/>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ÖRNEK:</a:t>
            </a:r>
          </a:p>
        </p:txBody>
      </p:sp>
      <p:sp>
        <p:nvSpPr>
          <p:cNvPr id="6148" name="Rectangle 5"/>
          <p:cNvSpPr>
            <a:spLocks noChangeArrowheads="1"/>
          </p:cNvSpPr>
          <p:nvPr/>
        </p:nvSpPr>
        <p:spPr bwMode="auto">
          <a:xfrm>
            <a:off x="1774825" y="2057400"/>
            <a:ext cx="2101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A</a:t>
            </a:r>
            <a:r>
              <a:rPr lang="tr-TR" altLang="tr-TR"/>
              <a:t>=100.000 m.</a:t>
            </a:r>
            <a:endParaRPr lang="tr-TR" altLang="tr-TR" baseline="-25000"/>
          </a:p>
        </p:txBody>
      </p:sp>
      <p:sp>
        <p:nvSpPr>
          <p:cNvPr id="6149" name="Rectangle 6"/>
          <p:cNvSpPr>
            <a:spLocks noChangeArrowheads="1"/>
          </p:cNvSpPr>
          <p:nvPr/>
        </p:nvSpPr>
        <p:spPr bwMode="auto">
          <a:xfrm>
            <a:off x="4367214" y="1990726"/>
            <a:ext cx="16224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5000"/>
              </a:lnSpc>
            </a:pPr>
            <a:r>
              <a:rPr lang="tr-TR" altLang="tr-TR"/>
              <a:t>İ</a:t>
            </a:r>
            <a:r>
              <a:rPr lang="tr-TR" altLang="tr-TR" baseline="-25000"/>
              <a:t>a</a:t>
            </a:r>
            <a:r>
              <a:rPr lang="tr-TR" altLang="tr-TR"/>
              <a:t>=1.852 m.</a:t>
            </a:r>
          </a:p>
        </p:txBody>
      </p:sp>
      <p:sp>
        <p:nvSpPr>
          <p:cNvPr id="6150" name="Rectangle 7"/>
          <p:cNvSpPr>
            <a:spLocks noChangeArrowheads="1"/>
          </p:cNvSpPr>
          <p:nvPr/>
        </p:nvSpPr>
        <p:spPr bwMode="auto">
          <a:xfrm>
            <a:off x="6383339" y="1985964"/>
            <a:ext cx="16335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5000"/>
              </a:lnSpc>
            </a:pPr>
            <a:r>
              <a:rPr lang="tr-TR" altLang="tr-TR"/>
              <a:t>İ</a:t>
            </a:r>
            <a:r>
              <a:rPr lang="tr-TR" altLang="tr-TR" baseline="-25000"/>
              <a:t>b</a:t>
            </a:r>
            <a:r>
              <a:rPr lang="tr-TR" altLang="tr-TR"/>
              <a:t>=0.974 m.</a:t>
            </a:r>
          </a:p>
        </p:txBody>
      </p:sp>
      <p:sp>
        <p:nvSpPr>
          <p:cNvPr id="6151" name="Rectangle 8"/>
          <p:cNvSpPr>
            <a:spLocks noChangeArrowheads="1"/>
          </p:cNvSpPr>
          <p:nvPr/>
        </p:nvSpPr>
        <p:spPr bwMode="auto">
          <a:xfrm>
            <a:off x="8328026" y="2065338"/>
            <a:ext cx="131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B</a:t>
            </a:r>
            <a:r>
              <a:rPr lang="tr-TR" altLang="tr-TR"/>
              <a:t>= ? m.</a:t>
            </a:r>
            <a:endParaRPr lang="tr-TR" altLang="tr-TR" baseline="-25000"/>
          </a:p>
        </p:txBody>
      </p:sp>
      <p:sp>
        <p:nvSpPr>
          <p:cNvPr id="91146" name="Text Box 10"/>
          <p:cNvSpPr txBox="1">
            <a:spLocks noChangeArrowheads="1"/>
          </p:cNvSpPr>
          <p:nvPr/>
        </p:nvSpPr>
        <p:spPr bwMode="auto">
          <a:xfrm>
            <a:off x="8183564" y="2781301"/>
            <a:ext cx="2085975"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5000"/>
              </a:lnSpc>
            </a:pPr>
            <a:r>
              <a:rPr lang="tr-TR" altLang="tr-TR"/>
              <a:t>Δh = i</a:t>
            </a:r>
            <a:r>
              <a:rPr lang="tr-TR" altLang="tr-TR" baseline="-25000"/>
              <a:t>b</a:t>
            </a:r>
            <a:r>
              <a:rPr lang="tr-TR" altLang="tr-TR"/>
              <a:t> - i</a:t>
            </a:r>
            <a:r>
              <a:rPr lang="tr-TR" altLang="tr-TR" baseline="-25000"/>
              <a:t>a</a:t>
            </a:r>
          </a:p>
          <a:p>
            <a:pPr eaLnBrk="1" hangingPunct="1">
              <a:lnSpc>
                <a:spcPct val="125000"/>
              </a:lnSpc>
            </a:pPr>
            <a:r>
              <a:rPr lang="tr-TR" altLang="tr-TR"/>
              <a:t>H</a:t>
            </a:r>
            <a:r>
              <a:rPr lang="tr-TR" altLang="tr-TR" baseline="-25000"/>
              <a:t>A </a:t>
            </a:r>
            <a:r>
              <a:rPr lang="tr-TR" altLang="tr-TR"/>
              <a:t>+ i</a:t>
            </a:r>
            <a:r>
              <a:rPr lang="tr-TR" altLang="tr-TR" baseline="-25000"/>
              <a:t>a </a:t>
            </a:r>
            <a:r>
              <a:rPr lang="tr-TR" altLang="tr-TR"/>
              <a:t>= H</a:t>
            </a:r>
            <a:r>
              <a:rPr lang="tr-TR" altLang="tr-TR" baseline="-25000"/>
              <a:t>B</a:t>
            </a:r>
            <a:r>
              <a:rPr lang="tr-TR" altLang="tr-TR"/>
              <a:t>+</a:t>
            </a:r>
            <a:r>
              <a:rPr lang="tr-TR" altLang="tr-TR" baseline="-25000"/>
              <a:t> </a:t>
            </a:r>
            <a:r>
              <a:rPr lang="tr-TR" altLang="tr-TR"/>
              <a:t>i</a:t>
            </a:r>
            <a:r>
              <a:rPr lang="tr-TR" altLang="tr-TR" baseline="-25000"/>
              <a:t>b</a:t>
            </a:r>
          </a:p>
          <a:p>
            <a:pPr eaLnBrk="1" hangingPunct="1">
              <a:lnSpc>
                <a:spcPct val="125000"/>
              </a:lnSpc>
            </a:pPr>
            <a:r>
              <a:rPr lang="tr-TR" altLang="tr-TR"/>
              <a:t>H</a:t>
            </a:r>
            <a:r>
              <a:rPr lang="tr-TR" altLang="tr-TR" baseline="-25000"/>
              <a:t>B </a:t>
            </a:r>
            <a:r>
              <a:rPr lang="tr-TR" altLang="tr-TR"/>
              <a:t>= H</a:t>
            </a:r>
            <a:r>
              <a:rPr lang="tr-TR" altLang="tr-TR" baseline="-25000"/>
              <a:t>A </a:t>
            </a:r>
            <a:r>
              <a:rPr lang="tr-TR" altLang="tr-TR"/>
              <a:t>+ i</a:t>
            </a:r>
            <a:r>
              <a:rPr lang="tr-TR" altLang="tr-TR" baseline="-25000"/>
              <a:t>a</a:t>
            </a:r>
            <a:r>
              <a:rPr lang="tr-TR" altLang="tr-TR"/>
              <a:t>- i</a:t>
            </a:r>
            <a:r>
              <a:rPr lang="tr-TR" altLang="tr-TR" baseline="-25000"/>
              <a:t>b</a:t>
            </a:r>
            <a:endParaRPr lang="tr-TR" altLang="tr-TR"/>
          </a:p>
          <a:p>
            <a:pPr eaLnBrk="1" hangingPunct="1">
              <a:lnSpc>
                <a:spcPct val="125000"/>
              </a:lnSpc>
            </a:pPr>
            <a:r>
              <a:rPr lang="tr-TR" altLang="tr-TR" b="1">
                <a:solidFill>
                  <a:srgbClr val="FF0000"/>
                </a:solidFill>
              </a:rPr>
              <a:t>H</a:t>
            </a:r>
            <a:r>
              <a:rPr lang="tr-TR" altLang="tr-TR" b="1" baseline="-25000">
                <a:solidFill>
                  <a:srgbClr val="FF0000"/>
                </a:solidFill>
              </a:rPr>
              <a:t>B </a:t>
            </a:r>
            <a:r>
              <a:rPr lang="tr-TR" altLang="tr-TR" b="1">
                <a:solidFill>
                  <a:srgbClr val="FF0000"/>
                </a:solidFill>
              </a:rPr>
              <a:t>= H</a:t>
            </a:r>
            <a:r>
              <a:rPr lang="tr-TR" altLang="tr-TR" b="1" baseline="-25000">
                <a:solidFill>
                  <a:srgbClr val="FF0000"/>
                </a:solidFill>
              </a:rPr>
              <a:t>A </a:t>
            </a:r>
            <a:r>
              <a:rPr lang="en-US" altLang="tr-TR" sz="2800" b="1">
                <a:solidFill>
                  <a:srgbClr val="FF0000"/>
                </a:solidFill>
                <a:cs typeface="Times New Roman" panose="02020603050405020304" pitchFamily="18" charset="0"/>
              </a:rPr>
              <a:t>±</a:t>
            </a:r>
            <a:r>
              <a:rPr lang="tr-TR" altLang="tr-TR" b="1">
                <a:solidFill>
                  <a:srgbClr val="FF0000"/>
                </a:solidFill>
              </a:rPr>
              <a:t> Δh</a:t>
            </a:r>
            <a:r>
              <a:rPr lang="tr-TR" altLang="tr-TR"/>
              <a:t> </a:t>
            </a:r>
          </a:p>
        </p:txBody>
      </p:sp>
      <p:sp>
        <p:nvSpPr>
          <p:cNvPr id="91147" name="Text Box 11"/>
          <p:cNvSpPr txBox="1">
            <a:spLocks noChangeArrowheads="1"/>
          </p:cNvSpPr>
          <p:nvPr/>
        </p:nvSpPr>
        <p:spPr bwMode="auto">
          <a:xfrm>
            <a:off x="1847851" y="3573463"/>
            <a:ext cx="561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B</a:t>
            </a:r>
            <a:r>
              <a:rPr lang="tr-TR" altLang="tr-TR"/>
              <a:t>= 100.000 + 1.852 - 0.974 = 100.878 m.</a:t>
            </a:r>
          </a:p>
        </p:txBody>
      </p:sp>
      <p:sp>
        <p:nvSpPr>
          <p:cNvPr id="91148" name="Text Box 12"/>
          <p:cNvSpPr txBox="1">
            <a:spLocks noChangeArrowheads="1"/>
          </p:cNvSpPr>
          <p:nvPr/>
        </p:nvSpPr>
        <p:spPr bwMode="auto">
          <a:xfrm>
            <a:off x="748145" y="4875763"/>
            <a:ext cx="10623666"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20000"/>
              </a:lnSpc>
            </a:pPr>
            <a:r>
              <a:rPr lang="tr-TR" altLang="tr-TR" dirty="0" err="1"/>
              <a:t>Nivelman</a:t>
            </a:r>
            <a:r>
              <a:rPr lang="tr-TR" altLang="tr-TR" dirty="0"/>
              <a:t> yapılacak A ve B noktaları arasındaki mesafe miranın sağlıklı okunması açısından 50-60 m.’</a:t>
            </a:r>
            <a:r>
              <a:rPr lang="tr-TR" altLang="tr-TR" dirty="0" err="1"/>
              <a:t>yi</a:t>
            </a:r>
            <a:r>
              <a:rPr lang="tr-TR" altLang="tr-TR" dirty="0"/>
              <a:t> geçmemelidir. Eğer geçiyorsa araya 1, 2, 3, 4 gibi yardımcı noktalar yerleştirilmelidir. </a:t>
            </a:r>
          </a:p>
        </p:txBody>
      </p:sp>
    </p:spTree>
    <p:extLst>
      <p:ext uri="{BB962C8B-B14F-4D97-AF65-F5344CB8AC3E}">
        <p14:creationId xmlns:p14="http://schemas.microsoft.com/office/powerpoint/2010/main" val="216221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1000"/>
                                  </p:stCondLst>
                                  <p:childTnLst>
                                    <p:set>
                                      <p:cBhvr>
                                        <p:cTn id="6" dur="1" fill="hold">
                                          <p:stCondLst>
                                            <p:cond delay="0"/>
                                          </p:stCondLst>
                                        </p:cTn>
                                        <p:tgtEl>
                                          <p:spTgt spid="91146"/>
                                        </p:tgtEl>
                                        <p:attrNameLst>
                                          <p:attrName>style.visibility</p:attrName>
                                        </p:attrNameLst>
                                      </p:cBhvr>
                                      <p:to>
                                        <p:strVal val="visible"/>
                                      </p:to>
                                    </p:set>
                                    <p:anim calcmode="lin" valueType="num">
                                      <p:cBhvr additive="base">
                                        <p:cTn id="7" dur="2000" fill="hold"/>
                                        <p:tgtEl>
                                          <p:spTgt spid="91146"/>
                                        </p:tgtEl>
                                        <p:attrNameLst>
                                          <p:attrName>ppt_x</p:attrName>
                                        </p:attrNameLst>
                                      </p:cBhvr>
                                      <p:tavLst>
                                        <p:tav tm="0">
                                          <p:val>
                                            <p:strVal val="0-#ppt_w/2"/>
                                          </p:val>
                                        </p:tav>
                                        <p:tav tm="100000">
                                          <p:val>
                                            <p:strVal val="#ppt_x"/>
                                          </p:val>
                                        </p:tav>
                                      </p:tavLst>
                                    </p:anim>
                                    <p:anim calcmode="lin" valueType="num">
                                      <p:cBhvr additive="base">
                                        <p:cTn id="8" dur="2000" fill="hold"/>
                                        <p:tgtEl>
                                          <p:spTgt spid="9114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91147"/>
                                        </p:tgtEl>
                                        <p:attrNameLst>
                                          <p:attrName>style.visibility</p:attrName>
                                        </p:attrNameLst>
                                      </p:cBhvr>
                                      <p:to>
                                        <p:strVal val="visible"/>
                                      </p:to>
                                    </p:set>
                                    <p:anim calcmode="lin" valueType="num">
                                      <p:cBhvr additive="base">
                                        <p:cTn id="12" dur="1000" fill="hold"/>
                                        <p:tgtEl>
                                          <p:spTgt spid="91147"/>
                                        </p:tgtEl>
                                        <p:attrNameLst>
                                          <p:attrName>ppt_x</p:attrName>
                                        </p:attrNameLst>
                                      </p:cBhvr>
                                      <p:tavLst>
                                        <p:tav tm="0">
                                          <p:val>
                                            <p:strVal val="#ppt_x"/>
                                          </p:val>
                                        </p:tav>
                                        <p:tav tm="100000">
                                          <p:val>
                                            <p:strVal val="#ppt_x"/>
                                          </p:val>
                                        </p:tav>
                                      </p:tavLst>
                                    </p:anim>
                                    <p:anim calcmode="lin" valueType="num">
                                      <p:cBhvr additive="base">
                                        <p:cTn id="13" dur="1000" fill="hold"/>
                                        <p:tgtEl>
                                          <p:spTgt spid="9114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53" presetClass="entr" presetSubtype="0" fill="hold" grpId="0" nodeType="afterEffect">
                                  <p:stCondLst>
                                    <p:cond delay="2000"/>
                                  </p:stCondLst>
                                  <p:childTnLst>
                                    <p:set>
                                      <p:cBhvr>
                                        <p:cTn id="16" dur="1" fill="hold">
                                          <p:stCondLst>
                                            <p:cond delay="0"/>
                                          </p:stCondLst>
                                        </p:cTn>
                                        <p:tgtEl>
                                          <p:spTgt spid="91148"/>
                                        </p:tgtEl>
                                        <p:attrNameLst>
                                          <p:attrName>style.visibility</p:attrName>
                                        </p:attrNameLst>
                                      </p:cBhvr>
                                      <p:to>
                                        <p:strVal val="visible"/>
                                      </p:to>
                                    </p:set>
                                    <p:anim calcmode="lin" valueType="num">
                                      <p:cBhvr>
                                        <p:cTn id="17" dur="3000" fill="hold"/>
                                        <p:tgtEl>
                                          <p:spTgt spid="91148"/>
                                        </p:tgtEl>
                                        <p:attrNameLst>
                                          <p:attrName>ppt_w</p:attrName>
                                        </p:attrNameLst>
                                      </p:cBhvr>
                                      <p:tavLst>
                                        <p:tav tm="0">
                                          <p:val>
                                            <p:fltVal val="0"/>
                                          </p:val>
                                        </p:tav>
                                        <p:tav tm="100000">
                                          <p:val>
                                            <p:strVal val="#ppt_w"/>
                                          </p:val>
                                        </p:tav>
                                      </p:tavLst>
                                    </p:anim>
                                    <p:anim calcmode="lin" valueType="num">
                                      <p:cBhvr>
                                        <p:cTn id="18" dur="3000" fill="hold"/>
                                        <p:tgtEl>
                                          <p:spTgt spid="91148"/>
                                        </p:tgtEl>
                                        <p:attrNameLst>
                                          <p:attrName>ppt_h</p:attrName>
                                        </p:attrNameLst>
                                      </p:cBhvr>
                                      <p:tavLst>
                                        <p:tav tm="0">
                                          <p:val>
                                            <p:fltVal val="0"/>
                                          </p:val>
                                        </p:tav>
                                        <p:tav tm="100000">
                                          <p:val>
                                            <p:strVal val="#ppt_h"/>
                                          </p:val>
                                        </p:tav>
                                      </p:tavLst>
                                    </p:anim>
                                    <p:animEffect transition="in" filter="fade">
                                      <p:cBhvr>
                                        <p:cTn id="19" dur="3000"/>
                                        <p:tgtEl>
                                          <p:spTgt spid="91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p:bldP spid="91147" grpId="0"/>
      <p:bldP spid="9114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464049" y="823912"/>
            <a:ext cx="319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NOKTA NİVELMANI</a:t>
            </a:r>
          </a:p>
        </p:txBody>
      </p:sp>
      <p:sp>
        <p:nvSpPr>
          <p:cNvPr id="7171" name="Freeform 7"/>
          <p:cNvSpPr>
            <a:spLocks/>
          </p:cNvSpPr>
          <p:nvPr/>
        </p:nvSpPr>
        <p:spPr bwMode="auto">
          <a:xfrm>
            <a:off x="2014538" y="2565401"/>
            <a:ext cx="6818312" cy="2747963"/>
          </a:xfrm>
          <a:custGeom>
            <a:avLst/>
            <a:gdLst>
              <a:gd name="T0" fmla="*/ 0 w 4295"/>
              <a:gd name="T1" fmla="*/ 2147483646 h 1096"/>
              <a:gd name="T2" fmla="*/ 2147483646 w 4295"/>
              <a:gd name="T3" fmla="*/ 2147483646 h 1096"/>
              <a:gd name="T4" fmla="*/ 2147483646 w 4295"/>
              <a:gd name="T5" fmla="*/ 2147483646 h 1096"/>
              <a:gd name="T6" fmla="*/ 2147483646 w 4295"/>
              <a:gd name="T7" fmla="*/ 2147483646 h 1096"/>
              <a:gd name="T8" fmla="*/ 2147483646 w 4295"/>
              <a:gd name="T9" fmla="*/ 2147483646 h 1096"/>
              <a:gd name="T10" fmla="*/ 2147483646 w 4295"/>
              <a:gd name="T11" fmla="*/ 2147483646 h 1096"/>
              <a:gd name="T12" fmla="*/ 2147483646 w 4295"/>
              <a:gd name="T13" fmla="*/ 2147483646 h 1096"/>
              <a:gd name="T14" fmla="*/ 2147483646 w 4295"/>
              <a:gd name="T15" fmla="*/ 2147483646 h 1096"/>
              <a:gd name="T16" fmla="*/ 2147483646 w 4295"/>
              <a:gd name="T17" fmla="*/ 0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95" h="1096">
                <a:moveTo>
                  <a:pt x="0" y="1096"/>
                </a:moveTo>
                <a:cubicBezTo>
                  <a:pt x="33" y="1091"/>
                  <a:pt x="52" y="1089"/>
                  <a:pt x="83" y="1080"/>
                </a:cubicBezTo>
                <a:cubicBezTo>
                  <a:pt x="114" y="1071"/>
                  <a:pt x="142" y="1055"/>
                  <a:pt x="175" y="1055"/>
                </a:cubicBezTo>
                <a:lnTo>
                  <a:pt x="802" y="998"/>
                </a:lnTo>
                <a:lnTo>
                  <a:pt x="1664" y="771"/>
                </a:lnTo>
                <a:lnTo>
                  <a:pt x="2571" y="635"/>
                </a:lnTo>
                <a:lnTo>
                  <a:pt x="3115" y="453"/>
                </a:lnTo>
                <a:lnTo>
                  <a:pt x="3569" y="227"/>
                </a:lnTo>
                <a:lnTo>
                  <a:pt x="4295" y="0"/>
                </a:lnTo>
              </a:path>
            </a:pathLst>
          </a:custGeom>
          <a:noFill/>
          <a:ln w="104775" cmpd="sng">
            <a:pattFill prst="pct40">
              <a:fgClr>
                <a:schemeClr val="tx1"/>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9336" name="Line 8"/>
          <p:cNvSpPr>
            <a:spLocks noChangeShapeType="1"/>
          </p:cNvSpPr>
          <p:nvPr/>
        </p:nvSpPr>
        <p:spPr bwMode="auto">
          <a:xfrm flipV="1">
            <a:off x="1992313" y="4005263"/>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9338" name="Line 10"/>
          <p:cNvSpPr>
            <a:spLocks noChangeShapeType="1"/>
          </p:cNvSpPr>
          <p:nvPr/>
        </p:nvSpPr>
        <p:spPr bwMode="auto">
          <a:xfrm flipV="1">
            <a:off x="3575050" y="3644900"/>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9339" name="Line 11"/>
          <p:cNvSpPr>
            <a:spLocks noChangeShapeType="1"/>
          </p:cNvSpPr>
          <p:nvPr/>
        </p:nvSpPr>
        <p:spPr bwMode="auto">
          <a:xfrm flipV="1">
            <a:off x="5519738" y="2997200"/>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9340" name="Line 12"/>
          <p:cNvSpPr>
            <a:spLocks noChangeShapeType="1"/>
          </p:cNvSpPr>
          <p:nvPr/>
        </p:nvSpPr>
        <p:spPr bwMode="auto">
          <a:xfrm flipV="1">
            <a:off x="7104063" y="2159000"/>
            <a:ext cx="0" cy="1366838"/>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9341" name="Line 13"/>
          <p:cNvSpPr>
            <a:spLocks noChangeShapeType="1"/>
          </p:cNvSpPr>
          <p:nvPr/>
        </p:nvSpPr>
        <p:spPr bwMode="auto">
          <a:xfrm flipV="1">
            <a:off x="8832850" y="1341438"/>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177" name="Text Box 34"/>
          <p:cNvSpPr txBox="1">
            <a:spLocks noChangeArrowheads="1"/>
          </p:cNvSpPr>
          <p:nvPr/>
        </p:nvSpPr>
        <p:spPr bwMode="auto">
          <a:xfrm>
            <a:off x="1827213" y="5249863"/>
            <a:ext cx="222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A</a:t>
            </a:r>
          </a:p>
        </p:txBody>
      </p:sp>
      <p:grpSp>
        <p:nvGrpSpPr>
          <p:cNvPr id="99376" name="Group 48"/>
          <p:cNvGrpSpPr>
            <a:grpSpLocks/>
          </p:cNvGrpSpPr>
          <p:nvPr/>
        </p:nvGrpSpPr>
        <p:grpSpPr bwMode="auto">
          <a:xfrm>
            <a:off x="1992314" y="3856039"/>
            <a:ext cx="1582737" cy="1373187"/>
            <a:chOff x="295" y="2429"/>
            <a:chExt cx="997" cy="865"/>
          </a:xfrm>
        </p:grpSpPr>
        <p:sp>
          <p:nvSpPr>
            <p:cNvPr id="7227" name="Rectangle 14"/>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7228" name="Line 15"/>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29" name="Line 16"/>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30" name="Line 17"/>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31" name="Line 30"/>
            <p:cNvSpPr>
              <a:spLocks noChangeShapeType="1"/>
            </p:cNvSpPr>
            <p:nvPr/>
          </p:nvSpPr>
          <p:spPr bwMode="auto">
            <a:xfrm>
              <a:off x="295" y="2750"/>
              <a:ext cx="99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32" name="Text Box 40"/>
            <p:cNvSpPr txBox="1">
              <a:spLocks noChangeArrowheads="1"/>
            </p:cNvSpPr>
            <p:nvPr/>
          </p:nvSpPr>
          <p:spPr bwMode="auto">
            <a:xfrm>
              <a:off x="340" y="2429"/>
              <a:ext cx="1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A</a:t>
              </a:r>
            </a:p>
          </p:txBody>
        </p:sp>
        <p:sp>
          <p:nvSpPr>
            <p:cNvPr id="7233" name="Text Box 41"/>
            <p:cNvSpPr txBox="1">
              <a:spLocks noChangeArrowheads="1"/>
            </p:cNvSpPr>
            <p:nvPr/>
          </p:nvSpPr>
          <p:spPr bwMode="auto">
            <a:xfrm>
              <a:off x="1087" y="2474"/>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1</a:t>
              </a:r>
            </a:p>
          </p:txBody>
        </p:sp>
      </p:grpSp>
      <p:grpSp>
        <p:nvGrpSpPr>
          <p:cNvPr id="99377" name="Group 49"/>
          <p:cNvGrpSpPr>
            <a:grpSpLocks/>
          </p:cNvGrpSpPr>
          <p:nvPr/>
        </p:nvGrpSpPr>
        <p:grpSpPr bwMode="auto">
          <a:xfrm>
            <a:off x="3575050" y="3357563"/>
            <a:ext cx="1944688" cy="1295400"/>
            <a:chOff x="1292" y="2115"/>
            <a:chExt cx="1225" cy="816"/>
          </a:xfrm>
        </p:grpSpPr>
        <p:sp>
          <p:nvSpPr>
            <p:cNvPr id="7220" name="Rectangle 18"/>
            <p:cNvSpPr>
              <a:spLocks noChangeArrowheads="1"/>
            </p:cNvSpPr>
            <p:nvPr/>
          </p:nvSpPr>
          <p:spPr bwMode="auto">
            <a:xfrm>
              <a:off x="1746" y="2341"/>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7221" name="Line 19"/>
            <p:cNvSpPr>
              <a:spLocks noChangeShapeType="1"/>
            </p:cNvSpPr>
            <p:nvPr/>
          </p:nvSpPr>
          <p:spPr bwMode="auto">
            <a:xfrm flipH="1">
              <a:off x="1701" y="2422"/>
              <a:ext cx="181" cy="5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22" name="Line 20"/>
            <p:cNvSpPr>
              <a:spLocks noChangeShapeType="1"/>
            </p:cNvSpPr>
            <p:nvPr/>
          </p:nvSpPr>
          <p:spPr bwMode="auto">
            <a:xfrm>
              <a:off x="1882" y="2422"/>
              <a:ext cx="0" cy="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23" name="Line 21"/>
            <p:cNvSpPr>
              <a:spLocks noChangeShapeType="1"/>
            </p:cNvSpPr>
            <p:nvPr/>
          </p:nvSpPr>
          <p:spPr bwMode="auto">
            <a:xfrm>
              <a:off x="1882" y="2422"/>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24" name="Line 33"/>
            <p:cNvSpPr>
              <a:spLocks noChangeShapeType="1"/>
            </p:cNvSpPr>
            <p:nvPr/>
          </p:nvSpPr>
          <p:spPr bwMode="auto">
            <a:xfrm>
              <a:off x="1292" y="2387"/>
              <a:ext cx="1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25" name="Text Box 42"/>
            <p:cNvSpPr txBox="1">
              <a:spLocks noChangeArrowheads="1"/>
            </p:cNvSpPr>
            <p:nvPr/>
          </p:nvSpPr>
          <p:spPr bwMode="auto">
            <a:xfrm>
              <a:off x="1338" y="2157"/>
              <a:ext cx="1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1</a:t>
              </a:r>
            </a:p>
          </p:txBody>
        </p:sp>
        <p:sp>
          <p:nvSpPr>
            <p:cNvPr id="7226" name="Text Box 43"/>
            <p:cNvSpPr txBox="1">
              <a:spLocks noChangeArrowheads="1"/>
            </p:cNvSpPr>
            <p:nvPr/>
          </p:nvSpPr>
          <p:spPr bwMode="auto">
            <a:xfrm>
              <a:off x="2381" y="2115"/>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2</a:t>
              </a:r>
            </a:p>
          </p:txBody>
        </p:sp>
      </p:grpSp>
      <p:grpSp>
        <p:nvGrpSpPr>
          <p:cNvPr id="99378" name="Group 50"/>
          <p:cNvGrpSpPr>
            <a:grpSpLocks/>
          </p:cNvGrpSpPr>
          <p:nvPr/>
        </p:nvGrpSpPr>
        <p:grpSpPr bwMode="auto">
          <a:xfrm>
            <a:off x="5521325" y="2852738"/>
            <a:ext cx="1582738" cy="1276350"/>
            <a:chOff x="2518" y="1797"/>
            <a:chExt cx="997" cy="804"/>
          </a:xfrm>
        </p:grpSpPr>
        <p:sp>
          <p:nvSpPr>
            <p:cNvPr id="7213" name="Rectangle 22"/>
            <p:cNvSpPr>
              <a:spLocks noChangeArrowheads="1"/>
            </p:cNvSpPr>
            <p:nvPr/>
          </p:nvSpPr>
          <p:spPr bwMode="auto">
            <a:xfrm>
              <a:off x="2835" y="2011"/>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7214" name="Line 23"/>
            <p:cNvSpPr>
              <a:spLocks noChangeShapeType="1"/>
            </p:cNvSpPr>
            <p:nvPr/>
          </p:nvSpPr>
          <p:spPr bwMode="auto">
            <a:xfrm flipH="1">
              <a:off x="2744" y="2092"/>
              <a:ext cx="227" cy="5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15" name="Line 24"/>
            <p:cNvSpPr>
              <a:spLocks noChangeShapeType="1"/>
            </p:cNvSpPr>
            <p:nvPr/>
          </p:nvSpPr>
          <p:spPr bwMode="auto">
            <a:xfrm>
              <a:off x="2971" y="2092"/>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16" name="Line 25"/>
            <p:cNvSpPr>
              <a:spLocks noChangeShapeType="1"/>
            </p:cNvSpPr>
            <p:nvPr/>
          </p:nvSpPr>
          <p:spPr bwMode="auto">
            <a:xfrm>
              <a:off x="2971" y="2092"/>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17" name="Line 31"/>
            <p:cNvSpPr>
              <a:spLocks noChangeShapeType="1"/>
            </p:cNvSpPr>
            <p:nvPr/>
          </p:nvSpPr>
          <p:spPr bwMode="auto">
            <a:xfrm>
              <a:off x="2518" y="2053"/>
              <a:ext cx="99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18" name="Text Box 44"/>
            <p:cNvSpPr txBox="1">
              <a:spLocks noChangeArrowheads="1"/>
            </p:cNvSpPr>
            <p:nvPr/>
          </p:nvSpPr>
          <p:spPr bwMode="auto">
            <a:xfrm>
              <a:off x="3353" y="1797"/>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3</a:t>
              </a:r>
            </a:p>
          </p:txBody>
        </p:sp>
        <p:sp>
          <p:nvSpPr>
            <p:cNvPr id="7219" name="Text Box 46"/>
            <p:cNvSpPr txBox="1">
              <a:spLocks noChangeArrowheads="1"/>
            </p:cNvSpPr>
            <p:nvPr/>
          </p:nvSpPr>
          <p:spPr bwMode="auto">
            <a:xfrm>
              <a:off x="2539" y="1797"/>
              <a:ext cx="1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2</a:t>
              </a:r>
            </a:p>
          </p:txBody>
        </p:sp>
      </p:grpSp>
      <p:grpSp>
        <p:nvGrpSpPr>
          <p:cNvPr id="99379" name="Group 51"/>
          <p:cNvGrpSpPr>
            <a:grpSpLocks/>
          </p:cNvGrpSpPr>
          <p:nvPr/>
        </p:nvGrpSpPr>
        <p:grpSpPr bwMode="auto">
          <a:xfrm>
            <a:off x="7104064" y="1839914"/>
            <a:ext cx="1728787" cy="1309687"/>
            <a:chOff x="3515" y="1159"/>
            <a:chExt cx="1089" cy="825"/>
          </a:xfrm>
        </p:grpSpPr>
        <p:sp>
          <p:nvSpPr>
            <p:cNvPr id="7206" name="Rectangle 26"/>
            <p:cNvSpPr>
              <a:spLocks noChangeArrowheads="1"/>
            </p:cNvSpPr>
            <p:nvPr/>
          </p:nvSpPr>
          <p:spPr bwMode="auto">
            <a:xfrm>
              <a:off x="3878" y="1358"/>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7207" name="Line 27"/>
            <p:cNvSpPr>
              <a:spLocks noChangeShapeType="1"/>
            </p:cNvSpPr>
            <p:nvPr/>
          </p:nvSpPr>
          <p:spPr bwMode="auto">
            <a:xfrm flipH="1">
              <a:off x="3833" y="1439"/>
              <a:ext cx="181" cy="5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08" name="Line 28"/>
            <p:cNvSpPr>
              <a:spLocks noChangeShapeType="1"/>
            </p:cNvSpPr>
            <p:nvPr/>
          </p:nvSpPr>
          <p:spPr bwMode="auto">
            <a:xfrm>
              <a:off x="4014" y="1439"/>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09" name="Line 29"/>
            <p:cNvSpPr>
              <a:spLocks noChangeShapeType="1"/>
            </p:cNvSpPr>
            <p:nvPr/>
          </p:nvSpPr>
          <p:spPr bwMode="auto">
            <a:xfrm>
              <a:off x="4014" y="1439"/>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10" name="Line 32"/>
            <p:cNvSpPr>
              <a:spLocks noChangeShapeType="1"/>
            </p:cNvSpPr>
            <p:nvPr/>
          </p:nvSpPr>
          <p:spPr bwMode="auto">
            <a:xfrm>
              <a:off x="3515" y="1405"/>
              <a:ext cx="108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11" name="Text Box 45"/>
            <p:cNvSpPr txBox="1">
              <a:spLocks noChangeArrowheads="1"/>
            </p:cNvSpPr>
            <p:nvPr/>
          </p:nvSpPr>
          <p:spPr bwMode="auto">
            <a:xfrm>
              <a:off x="4441" y="1159"/>
              <a:ext cx="1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B</a:t>
              </a:r>
            </a:p>
          </p:txBody>
        </p:sp>
        <p:sp>
          <p:nvSpPr>
            <p:cNvPr id="7212" name="Text Box 47"/>
            <p:cNvSpPr txBox="1">
              <a:spLocks noChangeArrowheads="1"/>
            </p:cNvSpPr>
            <p:nvPr/>
          </p:nvSpPr>
          <p:spPr bwMode="auto">
            <a:xfrm>
              <a:off x="3536" y="1162"/>
              <a:ext cx="1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3</a:t>
              </a:r>
            </a:p>
          </p:txBody>
        </p:sp>
      </p:grpSp>
      <p:sp>
        <p:nvSpPr>
          <p:cNvPr id="99381" name="AutoShape 53"/>
          <p:cNvSpPr>
            <a:spLocks noChangeArrowheads="1"/>
          </p:cNvSpPr>
          <p:nvPr/>
        </p:nvSpPr>
        <p:spPr bwMode="auto">
          <a:xfrm flipH="1">
            <a:off x="1938338" y="4941889"/>
            <a:ext cx="1636712" cy="363537"/>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9382" name="Text Box 54"/>
          <p:cNvSpPr txBox="1">
            <a:spLocks noChangeArrowheads="1"/>
          </p:cNvSpPr>
          <p:nvPr/>
        </p:nvSpPr>
        <p:spPr bwMode="auto">
          <a:xfrm>
            <a:off x="3648075" y="4935538"/>
            <a:ext cx="453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1</a:t>
            </a:r>
            <a:endParaRPr lang="el-GR" altLang="tr-TR">
              <a:cs typeface="Times New Roman" panose="02020603050405020304" pitchFamily="18" charset="0"/>
            </a:endParaRPr>
          </a:p>
        </p:txBody>
      </p:sp>
      <p:sp>
        <p:nvSpPr>
          <p:cNvPr id="99383" name="AutoShape 55"/>
          <p:cNvSpPr>
            <a:spLocks noChangeArrowheads="1"/>
          </p:cNvSpPr>
          <p:nvPr/>
        </p:nvSpPr>
        <p:spPr bwMode="auto">
          <a:xfrm flipH="1">
            <a:off x="3575050" y="4292601"/>
            <a:ext cx="1944688" cy="652463"/>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9384" name="Text Box 56"/>
          <p:cNvSpPr txBox="1">
            <a:spLocks noChangeArrowheads="1"/>
          </p:cNvSpPr>
          <p:nvPr/>
        </p:nvSpPr>
        <p:spPr bwMode="auto">
          <a:xfrm>
            <a:off x="5519738" y="4508500"/>
            <a:ext cx="453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2</a:t>
            </a:r>
            <a:endParaRPr lang="el-GR" altLang="tr-TR">
              <a:cs typeface="Times New Roman" panose="02020603050405020304" pitchFamily="18" charset="0"/>
            </a:endParaRPr>
          </a:p>
        </p:txBody>
      </p:sp>
      <p:sp>
        <p:nvSpPr>
          <p:cNvPr id="99385" name="AutoShape 57"/>
          <p:cNvSpPr>
            <a:spLocks noChangeArrowheads="1"/>
          </p:cNvSpPr>
          <p:nvPr/>
        </p:nvSpPr>
        <p:spPr bwMode="auto">
          <a:xfrm flipH="1">
            <a:off x="5519739" y="3568700"/>
            <a:ext cx="1584325" cy="723900"/>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9386" name="Text Box 58"/>
          <p:cNvSpPr txBox="1">
            <a:spLocks noChangeArrowheads="1"/>
          </p:cNvSpPr>
          <p:nvPr/>
        </p:nvSpPr>
        <p:spPr bwMode="auto">
          <a:xfrm>
            <a:off x="7104063" y="3860800"/>
            <a:ext cx="453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3</a:t>
            </a:r>
            <a:endParaRPr lang="el-GR" altLang="tr-TR">
              <a:cs typeface="Times New Roman" panose="02020603050405020304" pitchFamily="18" charset="0"/>
            </a:endParaRPr>
          </a:p>
        </p:txBody>
      </p:sp>
      <p:sp>
        <p:nvSpPr>
          <p:cNvPr id="99387" name="AutoShape 59"/>
          <p:cNvSpPr>
            <a:spLocks noChangeArrowheads="1"/>
          </p:cNvSpPr>
          <p:nvPr/>
        </p:nvSpPr>
        <p:spPr bwMode="auto">
          <a:xfrm flipH="1">
            <a:off x="7089776" y="2636838"/>
            <a:ext cx="1743075" cy="927100"/>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9388" name="Text Box 60"/>
          <p:cNvSpPr txBox="1">
            <a:spLocks noChangeArrowheads="1"/>
          </p:cNvSpPr>
          <p:nvPr/>
        </p:nvSpPr>
        <p:spPr bwMode="auto">
          <a:xfrm>
            <a:off x="8832850" y="2924175"/>
            <a:ext cx="453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4</a:t>
            </a:r>
            <a:endParaRPr lang="el-GR" altLang="tr-TR">
              <a:cs typeface="Times New Roman" panose="02020603050405020304" pitchFamily="18" charset="0"/>
            </a:endParaRPr>
          </a:p>
        </p:txBody>
      </p:sp>
      <p:sp>
        <p:nvSpPr>
          <p:cNvPr id="99389" name="AutoShape 61"/>
          <p:cNvSpPr>
            <a:spLocks/>
          </p:cNvSpPr>
          <p:nvPr/>
        </p:nvSpPr>
        <p:spPr bwMode="auto">
          <a:xfrm>
            <a:off x="8975726" y="2644775"/>
            <a:ext cx="720725" cy="2592388"/>
          </a:xfrm>
          <a:prstGeom prst="rightBrace">
            <a:avLst>
              <a:gd name="adj1" fmla="val 2997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99390" name="Text Box 62"/>
          <p:cNvSpPr txBox="1">
            <a:spLocks noChangeArrowheads="1"/>
          </p:cNvSpPr>
          <p:nvPr/>
        </p:nvSpPr>
        <p:spPr bwMode="auto">
          <a:xfrm>
            <a:off x="9767888" y="3738564"/>
            <a:ext cx="406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sz="2800">
                <a:cs typeface="Times New Roman" panose="02020603050405020304" pitchFamily="18" charset="0"/>
              </a:rPr>
              <a:t>Δ</a:t>
            </a:r>
            <a:r>
              <a:rPr lang="tr-TR" altLang="tr-TR" sz="2800">
                <a:cs typeface="Times New Roman" panose="02020603050405020304" pitchFamily="18" charset="0"/>
              </a:rPr>
              <a:t>h</a:t>
            </a:r>
            <a:endParaRPr lang="el-GR" altLang="tr-TR" sz="2800">
              <a:cs typeface="Times New Roman" panose="02020603050405020304" pitchFamily="18" charset="0"/>
            </a:endParaRPr>
          </a:p>
        </p:txBody>
      </p:sp>
      <p:sp>
        <p:nvSpPr>
          <p:cNvPr id="99391" name="Text Box 63"/>
          <p:cNvSpPr txBox="1">
            <a:spLocks noChangeArrowheads="1"/>
          </p:cNvSpPr>
          <p:nvPr/>
        </p:nvSpPr>
        <p:spPr bwMode="auto">
          <a:xfrm>
            <a:off x="2208213" y="1203325"/>
            <a:ext cx="12952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1</a:t>
            </a:r>
            <a:r>
              <a:rPr lang="tr-TR" altLang="tr-TR">
                <a:cs typeface="Times New Roman" panose="02020603050405020304" pitchFamily="18" charset="0"/>
              </a:rPr>
              <a:t>= </a:t>
            </a:r>
            <a:r>
              <a:rPr lang="tr-TR" altLang="tr-TR"/>
              <a:t>g</a:t>
            </a:r>
            <a:r>
              <a:rPr lang="tr-TR" altLang="tr-TR" baseline="-25000"/>
              <a:t>A</a:t>
            </a:r>
            <a:r>
              <a:rPr lang="tr-TR" altLang="tr-TR"/>
              <a:t>-i</a:t>
            </a:r>
            <a:r>
              <a:rPr lang="tr-TR" altLang="tr-TR" baseline="-25000"/>
              <a:t>1</a:t>
            </a:r>
            <a:endParaRPr lang="el-GR" altLang="tr-TR" baseline="-25000"/>
          </a:p>
        </p:txBody>
      </p:sp>
      <p:sp>
        <p:nvSpPr>
          <p:cNvPr id="99392" name="Text Box 64"/>
          <p:cNvSpPr txBox="1">
            <a:spLocks noChangeArrowheads="1"/>
          </p:cNvSpPr>
          <p:nvPr/>
        </p:nvSpPr>
        <p:spPr bwMode="auto">
          <a:xfrm>
            <a:off x="2208213" y="1635125"/>
            <a:ext cx="12503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2</a:t>
            </a:r>
            <a:r>
              <a:rPr lang="tr-TR" altLang="tr-TR">
                <a:cs typeface="Times New Roman" panose="02020603050405020304" pitchFamily="18" charset="0"/>
              </a:rPr>
              <a:t>= </a:t>
            </a:r>
            <a:r>
              <a:rPr lang="tr-TR" altLang="tr-TR"/>
              <a:t>g</a:t>
            </a:r>
            <a:r>
              <a:rPr lang="tr-TR" altLang="tr-TR" baseline="-25000"/>
              <a:t>1</a:t>
            </a:r>
            <a:r>
              <a:rPr lang="tr-TR" altLang="tr-TR"/>
              <a:t>-i</a:t>
            </a:r>
            <a:r>
              <a:rPr lang="tr-TR" altLang="tr-TR" baseline="-25000"/>
              <a:t>2</a:t>
            </a:r>
            <a:endParaRPr lang="el-GR" altLang="tr-TR" baseline="-25000"/>
          </a:p>
        </p:txBody>
      </p:sp>
      <p:sp>
        <p:nvSpPr>
          <p:cNvPr id="99393" name="Text Box 65"/>
          <p:cNvSpPr txBox="1">
            <a:spLocks noChangeArrowheads="1"/>
          </p:cNvSpPr>
          <p:nvPr/>
        </p:nvSpPr>
        <p:spPr bwMode="auto">
          <a:xfrm>
            <a:off x="2208213" y="1993900"/>
            <a:ext cx="12503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3</a:t>
            </a:r>
            <a:r>
              <a:rPr lang="tr-TR" altLang="tr-TR">
                <a:cs typeface="Times New Roman" panose="02020603050405020304" pitchFamily="18" charset="0"/>
              </a:rPr>
              <a:t>= </a:t>
            </a:r>
            <a:r>
              <a:rPr lang="tr-TR" altLang="tr-TR"/>
              <a:t>g</a:t>
            </a:r>
            <a:r>
              <a:rPr lang="tr-TR" altLang="tr-TR" baseline="-25000"/>
              <a:t>2</a:t>
            </a:r>
            <a:r>
              <a:rPr lang="tr-TR" altLang="tr-TR"/>
              <a:t>-i</a:t>
            </a:r>
            <a:r>
              <a:rPr lang="tr-TR" altLang="tr-TR" baseline="-25000"/>
              <a:t>3</a:t>
            </a:r>
            <a:endParaRPr lang="el-GR" altLang="tr-TR" baseline="-25000"/>
          </a:p>
        </p:txBody>
      </p:sp>
      <p:sp>
        <p:nvSpPr>
          <p:cNvPr id="99394" name="Text Box 66"/>
          <p:cNvSpPr txBox="1">
            <a:spLocks noChangeArrowheads="1"/>
          </p:cNvSpPr>
          <p:nvPr/>
        </p:nvSpPr>
        <p:spPr bwMode="auto">
          <a:xfrm>
            <a:off x="2219325" y="2354263"/>
            <a:ext cx="12840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a:cs typeface="Times New Roman" panose="02020603050405020304" pitchFamily="18" charset="0"/>
              </a:rPr>
              <a:t>Δ</a:t>
            </a:r>
            <a:r>
              <a:rPr lang="tr-TR" altLang="tr-TR">
                <a:cs typeface="Times New Roman" panose="02020603050405020304" pitchFamily="18" charset="0"/>
              </a:rPr>
              <a:t>h</a:t>
            </a:r>
            <a:r>
              <a:rPr lang="tr-TR" altLang="tr-TR" baseline="-25000">
                <a:cs typeface="Times New Roman" panose="02020603050405020304" pitchFamily="18" charset="0"/>
              </a:rPr>
              <a:t>4</a:t>
            </a:r>
            <a:r>
              <a:rPr lang="tr-TR" altLang="tr-TR">
                <a:cs typeface="Times New Roman" panose="02020603050405020304" pitchFamily="18" charset="0"/>
              </a:rPr>
              <a:t>= </a:t>
            </a:r>
            <a:r>
              <a:rPr lang="tr-TR" altLang="tr-TR"/>
              <a:t>g</a:t>
            </a:r>
            <a:r>
              <a:rPr lang="tr-TR" altLang="tr-TR" baseline="-25000"/>
              <a:t>3</a:t>
            </a:r>
            <a:r>
              <a:rPr lang="tr-TR" altLang="tr-TR"/>
              <a:t>-i</a:t>
            </a:r>
            <a:r>
              <a:rPr lang="tr-TR" altLang="tr-TR" baseline="-25000"/>
              <a:t>B</a:t>
            </a:r>
            <a:endParaRPr lang="el-GR" altLang="tr-TR" baseline="-25000"/>
          </a:p>
        </p:txBody>
      </p:sp>
      <p:grpSp>
        <p:nvGrpSpPr>
          <p:cNvPr id="99400" name="Group 72"/>
          <p:cNvGrpSpPr>
            <a:grpSpLocks/>
          </p:cNvGrpSpPr>
          <p:nvPr/>
        </p:nvGrpSpPr>
        <p:grpSpPr bwMode="auto">
          <a:xfrm>
            <a:off x="1703389" y="2570163"/>
            <a:ext cx="2160587" cy="215900"/>
            <a:chOff x="3152" y="3793"/>
            <a:chExt cx="1361" cy="136"/>
          </a:xfrm>
        </p:grpSpPr>
        <p:sp>
          <p:nvSpPr>
            <p:cNvPr id="7202" name="Line 67"/>
            <p:cNvSpPr>
              <a:spLocks noChangeShapeType="1"/>
            </p:cNvSpPr>
            <p:nvPr/>
          </p:nvSpPr>
          <p:spPr bwMode="auto">
            <a:xfrm>
              <a:off x="3243" y="3929"/>
              <a:ext cx="127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nvGrpSpPr>
            <p:cNvPr id="7203" name="Group 71"/>
            <p:cNvGrpSpPr>
              <a:grpSpLocks/>
            </p:cNvGrpSpPr>
            <p:nvPr/>
          </p:nvGrpSpPr>
          <p:grpSpPr bwMode="auto">
            <a:xfrm>
              <a:off x="3152" y="3793"/>
              <a:ext cx="182" cy="136"/>
              <a:chOff x="3152" y="3793"/>
              <a:chExt cx="182" cy="136"/>
            </a:xfrm>
          </p:grpSpPr>
          <p:sp>
            <p:nvSpPr>
              <p:cNvPr id="7204" name="Line 68"/>
              <p:cNvSpPr>
                <a:spLocks noChangeShapeType="1"/>
              </p:cNvSpPr>
              <p:nvPr/>
            </p:nvSpPr>
            <p:spPr bwMode="auto">
              <a:xfrm>
                <a:off x="3243" y="3793"/>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7205" name="Line 70"/>
              <p:cNvSpPr>
                <a:spLocks noChangeShapeType="1"/>
              </p:cNvSpPr>
              <p:nvPr/>
            </p:nvSpPr>
            <p:spPr bwMode="auto">
              <a:xfrm>
                <a:off x="3152" y="3856"/>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sp>
        <p:nvSpPr>
          <p:cNvPr id="99401" name="Text Box 73"/>
          <p:cNvSpPr txBox="1">
            <a:spLocks noChangeArrowheads="1"/>
          </p:cNvSpPr>
          <p:nvPr/>
        </p:nvSpPr>
        <p:spPr bwMode="auto">
          <a:xfrm>
            <a:off x="2233613" y="2786064"/>
            <a:ext cx="156613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tr-TR" sz="2800">
                <a:cs typeface="Times New Roman" panose="02020603050405020304" pitchFamily="18" charset="0"/>
              </a:rPr>
              <a:t>Δ</a:t>
            </a:r>
            <a:r>
              <a:rPr lang="tr-TR" altLang="tr-TR" sz="2800">
                <a:cs typeface="Times New Roman" panose="02020603050405020304" pitchFamily="18" charset="0"/>
              </a:rPr>
              <a:t>h=</a:t>
            </a:r>
            <a:r>
              <a:rPr lang="el-GR" altLang="tr-TR" sz="2800">
                <a:cs typeface="Times New Roman" panose="02020603050405020304" pitchFamily="18" charset="0"/>
              </a:rPr>
              <a:t>Σ</a:t>
            </a:r>
            <a:r>
              <a:rPr lang="tr-TR" altLang="tr-TR" sz="2800">
                <a:cs typeface="Times New Roman" panose="02020603050405020304" pitchFamily="18" charset="0"/>
              </a:rPr>
              <a:t>g- </a:t>
            </a:r>
            <a:r>
              <a:rPr lang="el-GR" altLang="tr-TR"/>
              <a:t>Σ</a:t>
            </a:r>
            <a:r>
              <a:rPr lang="tr-TR" altLang="tr-TR"/>
              <a:t> </a:t>
            </a:r>
            <a:r>
              <a:rPr lang="tr-TR" altLang="tr-TR" sz="2800">
                <a:cs typeface="Times New Roman" panose="02020603050405020304" pitchFamily="18" charset="0"/>
              </a:rPr>
              <a:t>i</a:t>
            </a:r>
            <a:endParaRPr lang="el-GR" altLang="tr-TR" sz="2800">
              <a:cs typeface="Times New Roman" panose="02020603050405020304" pitchFamily="18" charset="0"/>
            </a:endParaRPr>
          </a:p>
        </p:txBody>
      </p:sp>
      <p:sp>
        <p:nvSpPr>
          <p:cNvPr id="99363" name="Text Box 35"/>
          <p:cNvSpPr txBox="1">
            <a:spLocks noChangeArrowheads="1"/>
          </p:cNvSpPr>
          <p:nvPr/>
        </p:nvSpPr>
        <p:spPr bwMode="auto">
          <a:xfrm>
            <a:off x="3498850" y="4903788"/>
            <a:ext cx="15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1</a:t>
            </a:r>
          </a:p>
        </p:txBody>
      </p:sp>
      <p:sp>
        <p:nvSpPr>
          <p:cNvPr id="99364" name="Text Box 36"/>
          <p:cNvSpPr txBox="1">
            <a:spLocks noChangeArrowheads="1"/>
          </p:cNvSpPr>
          <p:nvPr/>
        </p:nvSpPr>
        <p:spPr bwMode="auto">
          <a:xfrm>
            <a:off x="5448300" y="4246563"/>
            <a:ext cx="15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2</a:t>
            </a:r>
          </a:p>
        </p:txBody>
      </p:sp>
      <p:sp>
        <p:nvSpPr>
          <p:cNvPr id="99365" name="Text Box 37"/>
          <p:cNvSpPr txBox="1">
            <a:spLocks noChangeArrowheads="1"/>
          </p:cNvSpPr>
          <p:nvPr/>
        </p:nvSpPr>
        <p:spPr bwMode="auto">
          <a:xfrm>
            <a:off x="7032625" y="3568700"/>
            <a:ext cx="15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3</a:t>
            </a:r>
          </a:p>
        </p:txBody>
      </p:sp>
      <p:sp>
        <p:nvSpPr>
          <p:cNvPr id="7201" name="Text Box 38"/>
          <p:cNvSpPr txBox="1">
            <a:spLocks noChangeArrowheads="1"/>
          </p:cNvSpPr>
          <p:nvPr/>
        </p:nvSpPr>
        <p:spPr bwMode="auto">
          <a:xfrm>
            <a:off x="8759825" y="2565400"/>
            <a:ext cx="205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B</a:t>
            </a:r>
          </a:p>
        </p:txBody>
      </p:sp>
    </p:spTree>
    <p:extLst>
      <p:ext uri="{BB962C8B-B14F-4D97-AF65-F5344CB8AC3E}">
        <p14:creationId xmlns:p14="http://schemas.microsoft.com/office/powerpoint/2010/main" val="199154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99336"/>
                                        </p:tgtEl>
                                        <p:attrNameLst>
                                          <p:attrName>style.visibility</p:attrName>
                                        </p:attrNameLst>
                                      </p:cBhvr>
                                      <p:to>
                                        <p:strVal val="visible"/>
                                      </p:to>
                                    </p:set>
                                    <p:anim calcmode="lin" valueType="num">
                                      <p:cBhvr additive="base">
                                        <p:cTn id="7" dur="2000" fill="hold"/>
                                        <p:tgtEl>
                                          <p:spTgt spid="99336"/>
                                        </p:tgtEl>
                                        <p:attrNameLst>
                                          <p:attrName>ppt_x</p:attrName>
                                        </p:attrNameLst>
                                      </p:cBhvr>
                                      <p:tavLst>
                                        <p:tav tm="0">
                                          <p:val>
                                            <p:strVal val="1+#ppt_w/2"/>
                                          </p:val>
                                        </p:tav>
                                        <p:tav tm="100000">
                                          <p:val>
                                            <p:strVal val="#ppt_x"/>
                                          </p:val>
                                        </p:tav>
                                      </p:tavLst>
                                    </p:anim>
                                    <p:anim calcmode="lin" valueType="num">
                                      <p:cBhvr additive="base">
                                        <p:cTn id="8" dur="2000" fill="hold"/>
                                        <p:tgtEl>
                                          <p:spTgt spid="9933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9338"/>
                                        </p:tgtEl>
                                        <p:attrNameLst>
                                          <p:attrName>style.visibility</p:attrName>
                                        </p:attrNameLst>
                                      </p:cBhvr>
                                      <p:to>
                                        <p:strVal val="visible"/>
                                      </p:to>
                                    </p:set>
                                    <p:anim calcmode="lin" valueType="num">
                                      <p:cBhvr additive="base">
                                        <p:cTn id="11" dur="2000" fill="hold"/>
                                        <p:tgtEl>
                                          <p:spTgt spid="99338"/>
                                        </p:tgtEl>
                                        <p:attrNameLst>
                                          <p:attrName>ppt_x</p:attrName>
                                        </p:attrNameLst>
                                      </p:cBhvr>
                                      <p:tavLst>
                                        <p:tav tm="0">
                                          <p:val>
                                            <p:strVal val="1+#ppt_w/2"/>
                                          </p:val>
                                        </p:tav>
                                        <p:tav tm="100000">
                                          <p:val>
                                            <p:strVal val="#ppt_x"/>
                                          </p:val>
                                        </p:tav>
                                      </p:tavLst>
                                    </p:anim>
                                    <p:anim calcmode="lin" valueType="num">
                                      <p:cBhvr additive="base">
                                        <p:cTn id="12" dur="2000" fill="hold"/>
                                        <p:tgtEl>
                                          <p:spTgt spid="9933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9339"/>
                                        </p:tgtEl>
                                        <p:attrNameLst>
                                          <p:attrName>style.visibility</p:attrName>
                                        </p:attrNameLst>
                                      </p:cBhvr>
                                      <p:to>
                                        <p:strVal val="visible"/>
                                      </p:to>
                                    </p:set>
                                    <p:anim calcmode="lin" valueType="num">
                                      <p:cBhvr additive="base">
                                        <p:cTn id="15" dur="2000" fill="hold"/>
                                        <p:tgtEl>
                                          <p:spTgt spid="99339"/>
                                        </p:tgtEl>
                                        <p:attrNameLst>
                                          <p:attrName>ppt_x</p:attrName>
                                        </p:attrNameLst>
                                      </p:cBhvr>
                                      <p:tavLst>
                                        <p:tav tm="0">
                                          <p:val>
                                            <p:strVal val="1+#ppt_w/2"/>
                                          </p:val>
                                        </p:tav>
                                        <p:tav tm="100000">
                                          <p:val>
                                            <p:strVal val="#ppt_x"/>
                                          </p:val>
                                        </p:tav>
                                      </p:tavLst>
                                    </p:anim>
                                    <p:anim calcmode="lin" valueType="num">
                                      <p:cBhvr additive="base">
                                        <p:cTn id="16" dur="2000" fill="hold"/>
                                        <p:tgtEl>
                                          <p:spTgt spid="9933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9340"/>
                                        </p:tgtEl>
                                        <p:attrNameLst>
                                          <p:attrName>style.visibility</p:attrName>
                                        </p:attrNameLst>
                                      </p:cBhvr>
                                      <p:to>
                                        <p:strVal val="visible"/>
                                      </p:to>
                                    </p:set>
                                    <p:anim calcmode="lin" valueType="num">
                                      <p:cBhvr additive="base">
                                        <p:cTn id="19" dur="2000" fill="hold"/>
                                        <p:tgtEl>
                                          <p:spTgt spid="99340"/>
                                        </p:tgtEl>
                                        <p:attrNameLst>
                                          <p:attrName>ppt_x</p:attrName>
                                        </p:attrNameLst>
                                      </p:cBhvr>
                                      <p:tavLst>
                                        <p:tav tm="0">
                                          <p:val>
                                            <p:strVal val="1+#ppt_w/2"/>
                                          </p:val>
                                        </p:tav>
                                        <p:tav tm="100000">
                                          <p:val>
                                            <p:strVal val="#ppt_x"/>
                                          </p:val>
                                        </p:tav>
                                      </p:tavLst>
                                    </p:anim>
                                    <p:anim calcmode="lin" valueType="num">
                                      <p:cBhvr additive="base">
                                        <p:cTn id="20" dur="2000" fill="hold"/>
                                        <p:tgtEl>
                                          <p:spTgt spid="9934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9341"/>
                                        </p:tgtEl>
                                        <p:attrNameLst>
                                          <p:attrName>style.visibility</p:attrName>
                                        </p:attrNameLst>
                                      </p:cBhvr>
                                      <p:to>
                                        <p:strVal val="visible"/>
                                      </p:to>
                                    </p:set>
                                    <p:anim calcmode="lin" valueType="num">
                                      <p:cBhvr additive="base">
                                        <p:cTn id="23" dur="2000" fill="hold"/>
                                        <p:tgtEl>
                                          <p:spTgt spid="99341"/>
                                        </p:tgtEl>
                                        <p:attrNameLst>
                                          <p:attrName>ppt_x</p:attrName>
                                        </p:attrNameLst>
                                      </p:cBhvr>
                                      <p:tavLst>
                                        <p:tav tm="0">
                                          <p:val>
                                            <p:strVal val="1+#ppt_w/2"/>
                                          </p:val>
                                        </p:tav>
                                        <p:tav tm="100000">
                                          <p:val>
                                            <p:strVal val="#ppt_x"/>
                                          </p:val>
                                        </p:tav>
                                      </p:tavLst>
                                    </p:anim>
                                    <p:anim calcmode="lin" valueType="num">
                                      <p:cBhvr additive="base">
                                        <p:cTn id="24" dur="2000" fill="hold"/>
                                        <p:tgtEl>
                                          <p:spTgt spid="9934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9363"/>
                                        </p:tgtEl>
                                        <p:attrNameLst>
                                          <p:attrName>style.visibility</p:attrName>
                                        </p:attrNameLst>
                                      </p:cBhvr>
                                      <p:to>
                                        <p:strVal val="visible"/>
                                      </p:to>
                                    </p:set>
                                    <p:anim calcmode="lin" valueType="num">
                                      <p:cBhvr additive="base">
                                        <p:cTn id="27" dur="2000" fill="hold"/>
                                        <p:tgtEl>
                                          <p:spTgt spid="99363"/>
                                        </p:tgtEl>
                                        <p:attrNameLst>
                                          <p:attrName>ppt_x</p:attrName>
                                        </p:attrNameLst>
                                      </p:cBhvr>
                                      <p:tavLst>
                                        <p:tav tm="0">
                                          <p:val>
                                            <p:strVal val="1+#ppt_w/2"/>
                                          </p:val>
                                        </p:tav>
                                        <p:tav tm="100000">
                                          <p:val>
                                            <p:strVal val="#ppt_x"/>
                                          </p:val>
                                        </p:tav>
                                      </p:tavLst>
                                    </p:anim>
                                    <p:anim calcmode="lin" valueType="num">
                                      <p:cBhvr additive="base">
                                        <p:cTn id="28" dur="2000" fill="hold"/>
                                        <p:tgtEl>
                                          <p:spTgt spid="9936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9364"/>
                                        </p:tgtEl>
                                        <p:attrNameLst>
                                          <p:attrName>style.visibility</p:attrName>
                                        </p:attrNameLst>
                                      </p:cBhvr>
                                      <p:to>
                                        <p:strVal val="visible"/>
                                      </p:to>
                                    </p:set>
                                    <p:anim calcmode="lin" valueType="num">
                                      <p:cBhvr additive="base">
                                        <p:cTn id="31" dur="2000" fill="hold"/>
                                        <p:tgtEl>
                                          <p:spTgt spid="99364"/>
                                        </p:tgtEl>
                                        <p:attrNameLst>
                                          <p:attrName>ppt_x</p:attrName>
                                        </p:attrNameLst>
                                      </p:cBhvr>
                                      <p:tavLst>
                                        <p:tav tm="0">
                                          <p:val>
                                            <p:strVal val="1+#ppt_w/2"/>
                                          </p:val>
                                        </p:tav>
                                        <p:tav tm="100000">
                                          <p:val>
                                            <p:strVal val="#ppt_x"/>
                                          </p:val>
                                        </p:tav>
                                      </p:tavLst>
                                    </p:anim>
                                    <p:anim calcmode="lin" valueType="num">
                                      <p:cBhvr additive="base">
                                        <p:cTn id="32" dur="2000" fill="hold"/>
                                        <p:tgtEl>
                                          <p:spTgt spid="9936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9365"/>
                                        </p:tgtEl>
                                        <p:attrNameLst>
                                          <p:attrName>style.visibility</p:attrName>
                                        </p:attrNameLst>
                                      </p:cBhvr>
                                      <p:to>
                                        <p:strVal val="visible"/>
                                      </p:to>
                                    </p:set>
                                    <p:anim calcmode="lin" valueType="num">
                                      <p:cBhvr additive="base">
                                        <p:cTn id="35" dur="2000" fill="hold"/>
                                        <p:tgtEl>
                                          <p:spTgt spid="99365"/>
                                        </p:tgtEl>
                                        <p:attrNameLst>
                                          <p:attrName>ppt_x</p:attrName>
                                        </p:attrNameLst>
                                      </p:cBhvr>
                                      <p:tavLst>
                                        <p:tav tm="0">
                                          <p:val>
                                            <p:strVal val="1+#ppt_w/2"/>
                                          </p:val>
                                        </p:tav>
                                        <p:tav tm="100000">
                                          <p:val>
                                            <p:strVal val="#ppt_x"/>
                                          </p:val>
                                        </p:tav>
                                      </p:tavLst>
                                    </p:anim>
                                    <p:anim calcmode="lin" valueType="num">
                                      <p:cBhvr additive="base">
                                        <p:cTn id="36" dur="2000" fill="hold"/>
                                        <p:tgtEl>
                                          <p:spTgt spid="99365"/>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2000"/>
                            </p:stCondLst>
                            <p:childTnLst>
                              <p:par>
                                <p:cTn id="38" presetID="2" presetClass="entr" presetSubtype="1" fill="hold" nodeType="afterEffect">
                                  <p:stCondLst>
                                    <p:cond delay="1500"/>
                                  </p:stCondLst>
                                  <p:childTnLst>
                                    <p:set>
                                      <p:cBhvr>
                                        <p:cTn id="39" dur="1" fill="hold">
                                          <p:stCondLst>
                                            <p:cond delay="0"/>
                                          </p:stCondLst>
                                        </p:cTn>
                                        <p:tgtEl>
                                          <p:spTgt spid="99376"/>
                                        </p:tgtEl>
                                        <p:attrNameLst>
                                          <p:attrName>style.visibility</p:attrName>
                                        </p:attrNameLst>
                                      </p:cBhvr>
                                      <p:to>
                                        <p:strVal val="visible"/>
                                      </p:to>
                                    </p:set>
                                    <p:anim calcmode="lin" valueType="num">
                                      <p:cBhvr additive="base">
                                        <p:cTn id="40" dur="2000" fill="hold"/>
                                        <p:tgtEl>
                                          <p:spTgt spid="99376"/>
                                        </p:tgtEl>
                                        <p:attrNameLst>
                                          <p:attrName>ppt_x</p:attrName>
                                        </p:attrNameLst>
                                      </p:cBhvr>
                                      <p:tavLst>
                                        <p:tav tm="0">
                                          <p:val>
                                            <p:strVal val="#ppt_x"/>
                                          </p:val>
                                        </p:tav>
                                        <p:tav tm="100000">
                                          <p:val>
                                            <p:strVal val="#ppt_x"/>
                                          </p:val>
                                        </p:tav>
                                      </p:tavLst>
                                    </p:anim>
                                    <p:anim calcmode="lin" valueType="num">
                                      <p:cBhvr additive="base">
                                        <p:cTn id="41" dur="2000" fill="hold"/>
                                        <p:tgtEl>
                                          <p:spTgt spid="99376"/>
                                        </p:tgtEl>
                                        <p:attrNameLst>
                                          <p:attrName>ppt_y</p:attrName>
                                        </p:attrNameLst>
                                      </p:cBhvr>
                                      <p:tavLst>
                                        <p:tav tm="0">
                                          <p:val>
                                            <p:strVal val="0-#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99381"/>
                                        </p:tgtEl>
                                        <p:attrNameLst>
                                          <p:attrName>style.visibility</p:attrName>
                                        </p:attrNameLst>
                                      </p:cBhvr>
                                      <p:to>
                                        <p:strVal val="visible"/>
                                      </p:to>
                                    </p:set>
                                    <p:animEffect transition="in" filter="checkerboard(across)">
                                      <p:cBhvr>
                                        <p:cTn id="46" dur="500"/>
                                        <p:tgtEl>
                                          <p:spTgt spid="99381"/>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99382"/>
                                        </p:tgtEl>
                                        <p:attrNameLst>
                                          <p:attrName>style.visibility</p:attrName>
                                        </p:attrNameLst>
                                      </p:cBhvr>
                                      <p:to>
                                        <p:strVal val="visible"/>
                                      </p:to>
                                    </p:set>
                                    <p:animEffect transition="in" filter="checkerboard(across)">
                                      <p:cBhvr>
                                        <p:cTn id="49" dur="1000"/>
                                        <p:tgtEl>
                                          <p:spTgt spid="9938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99391"/>
                                        </p:tgtEl>
                                        <p:attrNameLst>
                                          <p:attrName>style.visibility</p:attrName>
                                        </p:attrNameLst>
                                      </p:cBhvr>
                                      <p:to>
                                        <p:strVal val="visible"/>
                                      </p:to>
                                    </p:set>
                                    <p:anim calcmode="lin" valueType="num">
                                      <p:cBhvr additive="base">
                                        <p:cTn id="54" dur="500" fill="hold"/>
                                        <p:tgtEl>
                                          <p:spTgt spid="99391"/>
                                        </p:tgtEl>
                                        <p:attrNameLst>
                                          <p:attrName>ppt_x</p:attrName>
                                        </p:attrNameLst>
                                      </p:cBhvr>
                                      <p:tavLst>
                                        <p:tav tm="0">
                                          <p:val>
                                            <p:strVal val="1+#ppt_w/2"/>
                                          </p:val>
                                        </p:tav>
                                        <p:tav tm="100000">
                                          <p:val>
                                            <p:strVal val="#ppt_x"/>
                                          </p:val>
                                        </p:tav>
                                      </p:tavLst>
                                    </p:anim>
                                    <p:anim calcmode="lin" valueType="num">
                                      <p:cBhvr additive="base">
                                        <p:cTn id="55" dur="500" fill="hold"/>
                                        <p:tgtEl>
                                          <p:spTgt spid="99391"/>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1" fill="hold" nodeType="clickEffect">
                                  <p:stCondLst>
                                    <p:cond delay="0"/>
                                  </p:stCondLst>
                                  <p:childTnLst>
                                    <p:set>
                                      <p:cBhvr>
                                        <p:cTn id="59" dur="1" fill="hold">
                                          <p:stCondLst>
                                            <p:cond delay="0"/>
                                          </p:stCondLst>
                                        </p:cTn>
                                        <p:tgtEl>
                                          <p:spTgt spid="99377"/>
                                        </p:tgtEl>
                                        <p:attrNameLst>
                                          <p:attrName>style.visibility</p:attrName>
                                        </p:attrNameLst>
                                      </p:cBhvr>
                                      <p:to>
                                        <p:strVal val="visible"/>
                                      </p:to>
                                    </p:set>
                                    <p:anim calcmode="lin" valueType="num">
                                      <p:cBhvr additive="base">
                                        <p:cTn id="60" dur="2000" fill="hold"/>
                                        <p:tgtEl>
                                          <p:spTgt spid="99377"/>
                                        </p:tgtEl>
                                        <p:attrNameLst>
                                          <p:attrName>ppt_x</p:attrName>
                                        </p:attrNameLst>
                                      </p:cBhvr>
                                      <p:tavLst>
                                        <p:tav tm="0">
                                          <p:val>
                                            <p:strVal val="#ppt_x"/>
                                          </p:val>
                                        </p:tav>
                                        <p:tav tm="100000">
                                          <p:val>
                                            <p:strVal val="#ppt_x"/>
                                          </p:val>
                                        </p:tav>
                                      </p:tavLst>
                                    </p:anim>
                                    <p:anim calcmode="lin" valueType="num">
                                      <p:cBhvr additive="base">
                                        <p:cTn id="61" dur="2000" fill="hold"/>
                                        <p:tgtEl>
                                          <p:spTgt spid="99377"/>
                                        </p:tgtEl>
                                        <p:attrNameLst>
                                          <p:attrName>ppt_y</p:attrName>
                                        </p:attrNameLst>
                                      </p:cBhvr>
                                      <p:tavLst>
                                        <p:tav tm="0">
                                          <p:val>
                                            <p:strVal val="0-#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99383"/>
                                        </p:tgtEl>
                                        <p:attrNameLst>
                                          <p:attrName>style.visibility</p:attrName>
                                        </p:attrNameLst>
                                      </p:cBhvr>
                                      <p:to>
                                        <p:strVal val="visible"/>
                                      </p:to>
                                    </p:set>
                                    <p:animEffect transition="in" filter="checkerboard(across)">
                                      <p:cBhvr>
                                        <p:cTn id="66" dur="1000"/>
                                        <p:tgtEl>
                                          <p:spTgt spid="99383"/>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99384"/>
                                        </p:tgtEl>
                                        <p:attrNameLst>
                                          <p:attrName>style.visibility</p:attrName>
                                        </p:attrNameLst>
                                      </p:cBhvr>
                                      <p:to>
                                        <p:strVal val="visible"/>
                                      </p:to>
                                    </p:set>
                                    <p:animEffect transition="in" filter="checkerboard(across)">
                                      <p:cBhvr>
                                        <p:cTn id="69" dur="1000"/>
                                        <p:tgtEl>
                                          <p:spTgt spid="9938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99392"/>
                                        </p:tgtEl>
                                        <p:attrNameLst>
                                          <p:attrName>style.visibility</p:attrName>
                                        </p:attrNameLst>
                                      </p:cBhvr>
                                      <p:to>
                                        <p:strVal val="visible"/>
                                      </p:to>
                                    </p:set>
                                    <p:anim calcmode="lin" valueType="num">
                                      <p:cBhvr additive="base">
                                        <p:cTn id="74" dur="500" fill="hold"/>
                                        <p:tgtEl>
                                          <p:spTgt spid="99392"/>
                                        </p:tgtEl>
                                        <p:attrNameLst>
                                          <p:attrName>ppt_x</p:attrName>
                                        </p:attrNameLst>
                                      </p:cBhvr>
                                      <p:tavLst>
                                        <p:tav tm="0">
                                          <p:val>
                                            <p:strVal val="1+#ppt_w/2"/>
                                          </p:val>
                                        </p:tav>
                                        <p:tav tm="100000">
                                          <p:val>
                                            <p:strVal val="#ppt_x"/>
                                          </p:val>
                                        </p:tav>
                                      </p:tavLst>
                                    </p:anim>
                                    <p:anim calcmode="lin" valueType="num">
                                      <p:cBhvr additive="base">
                                        <p:cTn id="75" dur="500" fill="hold"/>
                                        <p:tgtEl>
                                          <p:spTgt spid="99392"/>
                                        </p:tgtEl>
                                        <p:attrNameLst>
                                          <p:attrName>ppt_y</p:attrName>
                                        </p:attrNameLst>
                                      </p:cBhvr>
                                      <p:tavLst>
                                        <p:tav tm="0">
                                          <p:val>
                                            <p:strVal val="#ppt_y"/>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1" fill="hold" nodeType="clickEffect">
                                  <p:stCondLst>
                                    <p:cond delay="0"/>
                                  </p:stCondLst>
                                  <p:childTnLst>
                                    <p:set>
                                      <p:cBhvr>
                                        <p:cTn id="79" dur="1" fill="hold">
                                          <p:stCondLst>
                                            <p:cond delay="0"/>
                                          </p:stCondLst>
                                        </p:cTn>
                                        <p:tgtEl>
                                          <p:spTgt spid="99378"/>
                                        </p:tgtEl>
                                        <p:attrNameLst>
                                          <p:attrName>style.visibility</p:attrName>
                                        </p:attrNameLst>
                                      </p:cBhvr>
                                      <p:to>
                                        <p:strVal val="visible"/>
                                      </p:to>
                                    </p:set>
                                    <p:anim calcmode="lin" valueType="num">
                                      <p:cBhvr additive="base">
                                        <p:cTn id="80" dur="2000" fill="hold"/>
                                        <p:tgtEl>
                                          <p:spTgt spid="99378"/>
                                        </p:tgtEl>
                                        <p:attrNameLst>
                                          <p:attrName>ppt_x</p:attrName>
                                        </p:attrNameLst>
                                      </p:cBhvr>
                                      <p:tavLst>
                                        <p:tav tm="0">
                                          <p:val>
                                            <p:strVal val="#ppt_x"/>
                                          </p:val>
                                        </p:tav>
                                        <p:tav tm="100000">
                                          <p:val>
                                            <p:strVal val="#ppt_x"/>
                                          </p:val>
                                        </p:tav>
                                      </p:tavLst>
                                    </p:anim>
                                    <p:anim calcmode="lin" valueType="num">
                                      <p:cBhvr additive="base">
                                        <p:cTn id="81" dur="2000" fill="hold"/>
                                        <p:tgtEl>
                                          <p:spTgt spid="99378"/>
                                        </p:tgtEl>
                                        <p:attrNameLst>
                                          <p:attrName>ppt_y</p:attrName>
                                        </p:attrNameLst>
                                      </p:cBhvr>
                                      <p:tavLst>
                                        <p:tav tm="0">
                                          <p:val>
                                            <p:strVal val="0-#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5" presetClass="entr" presetSubtype="10" fill="hold" grpId="0" nodeType="clickEffect">
                                  <p:stCondLst>
                                    <p:cond delay="0"/>
                                  </p:stCondLst>
                                  <p:childTnLst>
                                    <p:set>
                                      <p:cBhvr>
                                        <p:cTn id="85" dur="1" fill="hold">
                                          <p:stCondLst>
                                            <p:cond delay="0"/>
                                          </p:stCondLst>
                                        </p:cTn>
                                        <p:tgtEl>
                                          <p:spTgt spid="99385"/>
                                        </p:tgtEl>
                                        <p:attrNameLst>
                                          <p:attrName>style.visibility</p:attrName>
                                        </p:attrNameLst>
                                      </p:cBhvr>
                                      <p:to>
                                        <p:strVal val="visible"/>
                                      </p:to>
                                    </p:set>
                                    <p:animEffect transition="in" filter="checkerboard(across)">
                                      <p:cBhvr>
                                        <p:cTn id="86" dur="1000"/>
                                        <p:tgtEl>
                                          <p:spTgt spid="99385"/>
                                        </p:tgtEl>
                                      </p:cBhvr>
                                    </p:animEffect>
                                  </p:childTnLst>
                                </p:cTn>
                              </p:par>
                              <p:par>
                                <p:cTn id="87" presetID="5" presetClass="entr" presetSubtype="10" fill="hold" grpId="0" nodeType="withEffect">
                                  <p:stCondLst>
                                    <p:cond delay="0"/>
                                  </p:stCondLst>
                                  <p:childTnLst>
                                    <p:set>
                                      <p:cBhvr>
                                        <p:cTn id="88" dur="1" fill="hold">
                                          <p:stCondLst>
                                            <p:cond delay="0"/>
                                          </p:stCondLst>
                                        </p:cTn>
                                        <p:tgtEl>
                                          <p:spTgt spid="99386"/>
                                        </p:tgtEl>
                                        <p:attrNameLst>
                                          <p:attrName>style.visibility</p:attrName>
                                        </p:attrNameLst>
                                      </p:cBhvr>
                                      <p:to>
                                        <p:strVal val="visible"/>
                                      </p:to>
                                    </p:set>
                                    <p:animEffect transition="in" filter="checkerboard(across)">
                                      <p:cBhvr>
                                        <p:cTn id="89" dur="1000"/>
                                        <p:tgtEl>
                                          <p:spTgt spid="9938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99393"/>
                                        </p:tgtEl>
                                        <p:attrNameLst>
                                          <p:attrName>style.visibility</p:attrName>
                                        </p:attrNameLst>
                                      </p:cBhvr>
                                      <p:to>
                                        <p:strVal val="visible"/>
                                      </p:to>
                                    </p:set>
                                    <p:anim calcmode="lin" valueType="num">
                                      <p:cBhvr additive="base">
                                        <p:cTn id="94" dur="500" fill="hold"/>
                                        <p:tgtEl>
                                          <p:spTgt spid="99393"/>
                                        </p:tgtEl>
                                        <p:attrNameLst>
                                          <p:attrName>ppt_x</p:attrName>
                                        </p:attrNameLst>
                                      </p:cBhvr>
                                      <p:tavLst>
                                        <p:tav tm="0">
                                          <p:val>
                                            <p:strVal val="1+#ppt_w/2"/>
                                          </p:val>
                                        </p:tav>
                                        <p:tav tm="100000">
                                          <p:val>
                                            <p:strVal val="#ppt_x"/>
                                          </p:val>
                                        </p:tav>
                                      </p:tavLst>
                                    </p:anim>
                                    <p:anim calcmode="lin" valueType="num">
                                      <p:cBhvr additive="base">
                                        <p:cTn id="95" dur="500" fill="hold"/>
                                        <p:tgtEl>
                                          <p:spTgt spid="99393"/>
                                        </p:tgtEl>
                                        <p:attrNameLst>
                                          <p:attrName>ppt_y</p:attrName>
                                        </p:attrNameLst>
                                      </p:cBhvr>
                                      <p:tavLst>
                                        <p:tav tm="0">
                                          <p:val>
                                            <p:strVal val="#ppt_y"/>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1" fill="hold" nodeType="clickEffect">
                                  <p:stCondLst>
                                    <p:cond delay="0"/>
                                  </p:stCondLst>
                                  <p:childTnLst>
                                    <p:set>
                                      <p:cBhvr>
                                        <p:cTn id="99" dur="1" fill="hold">
                                          <p:stCondLst>
                                            <p:cond delay="0"/>
                                          </p:stCondLst>
                                        </p:cTn>
                                        <p:tgtEl>
                                          <p:spTgt spid="99379"/>
                                        </p:tgtEl>
                                        <p:attrNameLst>
                                          <p:attrName>style.visibility</p:attrName>
                                        </p:attrNameLst>
                                      </p:cBhvr>
                                      <p:to>
                                        <p:strVal val="visible"/>
                                      </p:to>
                                    </p:set>
                                    <p:anim calcmode="lin" valueType="num">
                                      <p:cBhvr additive="base">
                                        <p:cTn id="100" dur="2000" fill="hold"/>
                                        <p:tgtEl>
                                          <p:spTgt spid="99379"/>
                                        </p:tgtEl>
                                        <p:attrNameLst>
                                          <p:attrName>ppt_x</p:attrName>
                                        </p:attrNameLst>
                                      </p:cBhvr>
                                      <p:tavLst>
                                        <p:tav tm="0">
                                          <p:val>
                                            <p:strVal val="#ppt_x"/>
                                          </p:val>
                                        </p:tav>
                                        <p:tav tm="100000">
                                          <p:val>
                                            <p:strVal val="#ppt_x"/>
                                          </p:val>
                                        </p:tav>
                                      </p:tavLst>
                                    </p:anim>
                                    <p:anim calcmode="lin" valueType="num">
                                      <p:cBhvr additive="base">
                                        <p:cTn id="101" dur="2000" fill="hold"/>
                                        <p:tgtEl>
                                          <p:spTgt spid="99379"/>
                                        </p:tgtEl>
                                        <p:attrNameLst>
                                          <p:attrName>ppt_y</p:attrName>
                                        </p:attrNameLst>
                                      </p:cBhvr>
                                      <p:tavLst>
                                        <p:tav tm="0">
                                          <p:val>
                                            <p:strVal val="0-#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99387"/>
                                        </p:tgtEl>
                                        <p:attrNameLst>
                                          <p:attrName>style.visibility</p:attrName>
                                        </p:attrNameLst>
                                      </p:cBhvr>
                                      <p:to>
                                        <p:strVal val="visible"/>
                                      </p:to>
                                    </p:set>
                                    <p:animEffect transition="in" filter="checkerboard(across)">
                                      <p:cBhvr>
                                        <p:cTn id="106" dur="1000"/>
                                        <p:tgtEl>
                                          <p:spTgt spid="99387"/>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99388"/>
                                        </p:tgtEl>
                                        <p:attrNameLst>
                                          <p:attrName>style.visibility</p:attrName>
                                        </p:attrNameLst>
                                      </p:cBhvr>
                                      <p:to>
                                        <p:strVal val="visible"/>
                                      </p:to>
                                    </p:set>
                                    <p:animEffect transition="in" filter="checkerboard(across)">
                                      <p:cBhvr>
                                        <p:cTn id="109" dur="1000"/>
                                        <p:tgtEl>
                                          <p:spTgt spid="9938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99394"/>
                                        </p:tgtEl>
                                        <p:attrNameLst>
                                          <p:attrName>style.visibility</p:attrName>
                                        </p:attrNameLst>
                                      </p:cBhvr>
                                      <p:to>
                                        <p:strVal val="visible"/>
                                      </p:to>
                                    </p:set>
                                    <p:anim calcmode="lin" valueType="num">
                                      <p:cBhvr additive="base">
                                        <p:cTn id="114" dur="500" fill="hold"/>
                                        <p:tgtEl>
                                          <p:spTgt spid="99394"/>
                                        </p:tgtEl>
                                        <p:attrNameLst>
                                          <p:attrName>ppt_x</p:attrName>
                                        </p:attrNameLst>
                                      </p:cBhvr>
                                      <p:tavLst>
                                        <p:tav tm="0">
                                          <p:val>
                                            <p:strVal val="1+#ppt_w/2"/>
                                          </p:val>
                                        </p:tav>
                                        <p:tav tm="100000">
                                          <p:val>
                                            <p:strVal val="#ppt_x"/>
                                          </p:val>
                                        </p:tav>
                                      </p:tavLst>
                                    </p:anim>
                                    <p:anim calcmode="lin" valueType="num">
                                      <p:cBhvr additive="base">
                                        <p:cTn id="115" dur="500" fill="hold"/>
                                        <p:tgtEl>
                                          <p:spTgt spid="99394"/>
                                        </p:tgtEl>
                                        <p:attrNameLst>
                                          <p:attrName>ppt_y</p:attrName>
                                        </p:attrNameLst>
                                      </p:cBhvr>
                                      <p:tavLst>
                                        <p:tav tm="0">
                                          <p:val>
                                            <p:strVal val="#ppt_y"/>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99389"/>
                                        </p:tgtEl>
                                        <p:attrNameLst>
                                          <p:attrName>style.visibility</p:attrName>
                                        </p:attrNameLst>
                                      </p:cBhvr>
                                      <p:to>
                                        <p:strVal val="visible"/>
                                      </p:to>
                                    </p:set>
                                    <p:anim calcmode="lin" valueType="num">
                                      <p:cBhvr additive="base">
                                        <p:cTn id="120" dur="500" fill="hold"/>
                                        <p:tgtEl>
                                          <p:spTgt spid="99389"/>
                                        </p:tgtEl>
                                        <p:attrNameLst>
                                          <p:attrName>ppt_x</p:attrName>
                                        </p:attrNameLst>
                                      </p:cBhvr>
                                      <p:tavLst>
                                        <p:tav tm="0">
                                          <p:val>
                                            <p:strVal val="#ppt_x"/>
                                          </p:val>
                                        </p:tav>
                                        <p:tav tm="100000">
                                          <p:val>
                                            <p:strVal val="#ppt_x"/>
                                          </p:val>
                                        </p:tav>
                                      </p:tavLst>
                                    </p:anim>
                                    <p:anim calcmode="lin" valueType="num">
                                      <p:cBhvr additive="base">
                                        <p:cTn id="121" dur="500" fill="hold"/>
                                        <p:tgtEl>
                                          <p:spTgt spid="9938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99390"/>
                                        </p:tgtEl>
                                        <p:attrNameLst>
                                          <p:attrName>style.visibility</p:attrName>
                                        </p:attrNameLst>
                                      </p:cBhvr>
                                      <p:to>
                                        <p:strVal val="visible"/>
                                      </p:to>
                                    </p:set>
                                    <p:anim calcmode="lin" valueType="num">
                                      <p:cBhvr additive="base">
                                        <p:cTn id="124" dur="500" fill="hold"/>
                                        <p:tgtEl>
                                          <p:spTgt spid="99390"/>
                                        </p:tgtEl>
                                        <p:attrNameLst>
                                          <p:attrName>ppt_x</p:attrName>
                                        </p:attrNameLst>
                                      </p:cBhvr>
                                      <p:tavLst>
                                        <p:tav tm="0">
                                          <p:val>
                                            <p:strVal val="#ppt_x"/>
                                          </p:val>
                                        </p:tav>
                                        <p:tav tm="100000">
                                          <p:val>
                                            <p:strVal val="#ppt_x"/>
                                          </p:val>
                                        </p:tav>
                                      </p:tavLst>
                                    </p:anim>
                                    <p:anim calcmode="lin" valueType="num">
                                      <p:cBhvr additive="base">
                                        <p:cTn id="125" dur="500" fill="hold"/>
                                        <p:tgtEl>
                                          <p:spTgt spid="99390"/>
                                        </p:tgtEl>
                                        <p:attrNameLst>
                                          <p:attrName>ppt_y</p:attrName>
                                        </p:attrNameLst>
                                      </p:cBhvr>
                                      <p:tavLst>
                                        <p:tav tm="0">
                                          <p:val>
                                            <p:strVal val="1+#ppt_h/2"/>
                                          </p:val>
                                        </p:tav>
                                        <p:tav tm="100000">
                                          <p:val>
                                            <p:strVal val="#ppt_y"/>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99401"/>
                                        </p:tgtEl>
                                        <p:attrNameLst>
                                          <p:attrName>style.visibility</p:attrName>
                                        </p:attrNameLst>
                                      </p:cBhvr>
                                      <p:to>
                                        <p:strVal val="visible"/>
                                      </p:to>
                                    </p:set>
                                    <p:anim calcmode="lin" valueType="num">
                                      <p:cBhvr additive="base">
                                        <p:cTn id="130" dur="1000" fill="hold"/>
                                        <p:tgtEl>
                                          <p:spTgt spid="99401"/>
                                        </p:tgtEl>
                                        <p:attrNameLst>
                                          <p:attrName>ppt_x</p:attrName>
                                        </p:attrNameLst>
                                      </p:cBhvr>
                                      <p:tavLst>
                                        <p:tav tm="0">
                                          <p:val>
                                            <p:strVal val="0-#ppt_w/2"/>
                                          </p:val>
                                        </p:tav>
                                        <p:tav tm="100000">
                                          <p:val>
                                            <p:strVal val="#ppt_x"/>
                                          </p:val>
                                        </p:tav>
                                      </p:tavLst>
                                    </p:anim>
                                    <p:anim calcmode="lin" valueType="num">
                                      <p:cBhvr additive="base">
                                        <p:cTn id="131" dur="1000" fill="hold"/>
                                        <p:tgtEl>
                                          <p:spTgt spid="99401"/>
                                        </p:tgtEl>
                                        <p:attrNameLst>
                                          <p:attrName>ppt_y</p:attrName>
                                        </p:attrNameLst>
                                      </p:cBhvr>
                                      <p:tavLst>
                                        <p:tav tm="0">
                                          <p:val>
                                            <p:strVal val="#ppt_y"/>
                                          </p:val>
                                        </p:tav>
                                        <p:tav tm="100000">
                                          <p:val>
                                            <p:strVal val="#ppt_y"/>
                                          </p:val>
                                        </p:tav>
                                      </p:tavLst>
                                    </p:anim>
                                  </p:childTnLst>
                                </p:cTn>
                              </p:par>
                              <p:par>
                                <p:cTn id="132" presetID="2" presetClass="entr" presetSubtype="8" fill="hold" nodeType="withEffect">
                                  <p:stCondLst>
                                    <p:cond delay="0"/>
                                  </p:stCondLst>
                                  <p:childTnLst>
                                    <p:set>
                                      <p:cBhvr>
                                        <p:cTn id="133" dur="1" fill="hold">
                                          <p:stCondLst>
                                            <p:cond delay="0"/>
                                          </p:stCondLst>
                                        </p:cTn>
                                        <p:tgtEl>
                                          <p:spTgt spid="99400"/>
                                        </p:tgtEl>
                                        <p:attrNameLst>
                                          <p:attrName>style.visibility</p:attrName>
                                        </p:attrNameLst>
                                      </p:cBhvr>
                                      <p:to>
                                        <p:strVal val="visible"/>
                                      </p:to>
                                    </p:set>
                                    <p:anim calcmode="lin" valueType="num">
                                      <p:cBhvr additive="base">
                                        <p:cTn id="134" dur="1000" fill="hold"/>
                                        <p:tgtEl>
                                          <p:spTgt spid="99400"/>
                                        </p:tgtEl>
                                        <p:attrNameLst>
                                          <p:attrName>ppt_x</p:attrName>
                                        </p:attrNameLst>
                                      </p:cBhvr>
                                      <p:tavLst>
                                        <p:tav tm="0">
                                          <p:val>
                                            <p:strVal val="0-#ppt_w/2"/>
                                          </p:val>
                                        </p:tav>
                                        <p:tav tm="100000">
                                          <p:val>
                                            <p:strVal val="#ppt_x"/>
                                          </p:val>
                                        </p:tav>
                                      </p:tavLst>
                                    </p:anim>
                                    <p:anim calcmode="lin" valueType="num">
                                      <p:cBhvr additive="base">
                                        <p:cTn id="135" dur="1000" fill="hold"/>
                                        <p:tgtEl>
                                          <p:spTgt spid="994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81" grpId="0" animBg="1"/>
      <p:bldP spid="99382" grpId="0"/>
      <p:bldP spid="99383" grpId="0" animBg="1"/>
      <p:bldP spid="99384" grpId="0"/>
      <p:bldP spid="99385" grpId="0" animBg="1"/>
      <p:bldP spid="99386" grpId="0"/>
      <p:bldP spid="99387" grpId="0" animBg="1"/>
      <p:bldP spid="99388" grpId="0"/>
      <p:bldP spid="99389" grpId="0" animBg="1"/>
      <p:bldP spid="99390" grpId="0"/>
      <p:bldP spid="99391" grpId="0"/>
      <p:bldP spid="99392" grpId="0"/>
      <p:bldP spid="99393" grpId="0"/>
      <p:bldP spid="99394" grpId="0"/>
      <p:bldP spid="99401" grpId="0"/>
      <p:bldP spid="99363" grpId="0"/>
      <p:bldP spid="99364" grpId="0"/>
      <p:bldP spid="9936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224338" y="871538"/>
            <a:ext cx="319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tr-TR" altLang="tr-TR" b="1" dirty="0">
                <a:solidFill>
                  <a:schemeClr val="accent5"/>
                </a:solidFill>
              </a:rPr>
              <a:t>NOKTA NİVELMANI</a:t>
            </a:r>
          </a:p>
        </p:txBody>
      </p:sp>
      <p:sp>
        <p:nvSpPr>
          <p:cNvPr id="8195" name="Freeform 3"/>
          <p:cNvSpPr>
            <a:spLocks/>
          </p:cNvSpPr>
          <p:nvPr/>
        </p:nvSpPr>
        <p:spPr bwMode="auto">
          <a:xfrm>
            <a:off x="2014538" y="2349501"/>
            <a:ext cx="8113712" cy="2963863"/>
          </a:xfrm>
          <a:custGeom>
            <a:avLst/>
            <a:gdLst>
              <a:gd name="T0" fmla="*/ 0 w 4295"/>
              <a:gd name="T1" fmla="*/ 2147483646 h 1096"/>
              <a:gd name="T2" fmla="*/ 2147483646 w 4295"/>
              <a:gd name="T3" fmla="*/ 2147483646 h 1096"/>
              <a:gd name="T4" fmla="*/ 2147483646 w 4295"/>
              <a:gd name="T5" fmla="*/ 2147483646 h 1096"/>
              <a:gd name="T6" fmla="*/ 2147483646 w 4295"/>
              <a:gd name="T7" fmla="*/ 2147483646 h 1096"/>
              <a:gd name="T8" fmla="*/ 2147483646 w 4295"/>
              <a:gd name="T9" fmla="*/ 2147483646 h 1096"/>
              <a:gd name="T10" fmla="*/ 2147483646 w 4295"/>
              <a:gd name="T11" fmla="*/ 2147483646 h 1096"/>
              <a:gd name="T12" fmla="*/ 2147483646 w 4295"/>
              <a:gd name="T13" fmla="*/ 2147483646 h 1096"/>
              <a:gd name="T14" fmla="*/ 2147483646 w 4295"/>
              <a:gd name="T15" fmla="*/ 2147483646 h 1096"/>
              <a:gd name="T16" fmla="*/ 2147483646 w 4295"/>
              <a:gd name="T17" fmla="*/ 0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95" h="1096">
                <a:moveTo>
                  <a:pt x="0" y="1096"/>
                </a:moveTo>
                <a:cubicBezTo>
                  <a:pt x="33" y="1091"/>
                  <a:pt x="52" y="1089"/>
                  <a:pt x="83" y="1080"/>
                </a:cubicBezTo>
                <a:cubicBezTo>
                  <a:pt x="114" y="1071"/>
                  <a:pt x="142" y="1055"/>
                  <a:pt x="175" y="1055"/>
                </a:cubicBezTo>
                <a:lnTo>
                  <a:pt x="802" y="998"/>
                </a:lnTo>
                <a:lnTo>
                  <a:pt x="1664" y="771"/>
                </a:lnTo>
                <a:lnTo>
                  <a:pt x="2571" y="635"/>
                </a:lnTo>
                <a:lnTo>
                  <a:pt x="3115" y="453"/>
                </a:lnTo>
                <a:lnTo>
                  <a:pt x="3569" y="227"/>
                </a:lnTo>
                <a:lnTo>
                  <a:pt x="4295" y="0"/>
                </a:lnTo>
              </a:path>
            </a:pathLst>
          </a:custGeom>
          <a:noFill/>
          <a:ln w="104775" cmpd="sng">
            <a:pattFill prst="pct40">
              <a:fgClr>
                <a:schemeClr val="tx1"/>
              </a:fgClr>
              <a:bgClr>
                <a:srgbClr val="FFFFFF"/>
              </a:bgClr>
            </a:patt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196" name="Line 4"/>
          <p:cNvSpPr>
            <a:spLocks noChangeShapeType="1"/>
          </p:cNvSpPr>
          <p:nvPr/>
        </p:nvSpPr>
        <p:spPr bwMode="auto">
          <a:xfrm flipV="1">
            <a:off x="1992313" y="4005263"/>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197" name="Line 5"/>
          <p:cNvSpPr>
            <a:spLocks noChangeShapeType="1"/>
          </p:cNvSpPr>
          <p:nvPr/>
        </p:nvSpPr>
        <p:spPr bwMode="auto">
          <a:xfrm flipV="1">
            <a:off x="3575050" y="3673475"/>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198" name="Line 6"/>
          <p:cNvSpPr>
            <a:spLocks noChangeShapeType="1"/>
          </p:cNvSpPr>
          <p:nvPr/>
        </p:nvSpPr>
        <p:spPr bwMode="auto">
          <a:xfrm flipV="1">
            <a:off x="5519738" y="2997200"/>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199" name="Line 7"/>
          <p:cNvSpPr>
            <a:spLocks noChangeShapeType="1"/>
          </p:cNvSpPr>
          <p:nvPr/>
        </p:nvSpPr>
        <p:spPr bwMode="auto">
          <a:xfrm flipV="1">
            <a:off x="7018338" y="2565400"/>
            <a:ext cx="0" cy="1366838"/>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00" name="Line 8"/>
          <p:cNvSpPr>
            <a:spLocks noChangeShapeType="1"/>
          </p:cNvSpPr>
          <p:nvPr/>
        </p:nvSpPr>
        <p:spPr bwMode="auto">
          <a:xfrm flipV="1">
            <a:off x="8616950" y="1701800"/>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01" name="Text Box 9"/>
          <p:cNvSpPr txBox="1">
            <a:spLocks noChangeArrowheads="1"/>
          </p:cNvSpPr>
          <p:nvPr/>
        </p:nvSpPr>
        <p:spPr bwMode="auto">
          <a:xfrm>
            <a:off x="1827213" y="5249863"/>
            <a:ext cx="222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A</a:t>
            </a:r>
          </a:p>
        </p:txBody>
      </p:sp>
      <p:grpSp>
        <p:nvGrpSpPr>
          <p:cNvPr id="8202" name="Group 10"/>
          <p:cNvGrpSpPr>
            <a:grpSpLocks/>
          </p:cNvGrpSpPr>
          <p:nvPr/>
        </p:nvGrpSpPr>
        <p:grpSpPr bwMode="auto">
          <a:xfrm>
            <a:off x="1992314" y="3856039"/>
            <a:ext cx="1582737" cy="1373187"/>
            <a:chOff x="295" y="2429"/>
            <a:chExt cx="997" cy="865"/>
          </a:xfrm>
        </p:grpSpPr>
        <p:sp>
          <p:nvSpPr>
            <p:cNvPr id="8249" name="Rectangle 11"/>
            <p:cNvSpPr>
              <a:spLocks noChangeArrowheads="1"/>
            </p:cNvSpPr>
            <p:nvPr/>
          </p:nvSpPr>
          <p:spPr bwMode="auto">
            <a:xfrm>
              <a:off x="612" y="2714"/>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50" name="Line 12"/>
            <p:cNvSpPr>
              <a:spLocks noChangeShapeType="1"/>
            </p:cNvSpPr>
            <p:nvPr/>
          </p:nvSpPr>
          <p:spPr bwMode="auto">
            <a:xfrm flipH="1">
              <a:off x="567" y="2795"/>
              <a:ext cx="181"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51" name="Line 13"/>
            <p:cNvSpPr>
              <a:spLocks noChangeShapeType="1"/>
            </p:cNvSpPr>
            <p:nvPr/>
          </p:nvSpPr>
          <p:spPr bwMode="auto">
            <a:xfrm>
              <a:off x="748" y="2795"/>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52" name="Line 14"/>
            <p:cNvSpPr>
              <a:spLocks noChangeShapeType="1"/>
            </p:cNvSpPr>
            <p:nvPr/>
          </p:nvSpPr>
          <p:spPr bwMode="auto">
            <a:xfrm>
              <a:off x="748" y="2795"/>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53" name="Line 15"/>
            <p:cNvSpPr>
              <a:spLocks noChangeShapeType="1"/>
            </p:cNvSpPr>
            <p:nvPr/>
          </p:nvSpPr>
          <p:spPr bwMode="auto">
            <a:xfrm>
              <a:off x="295" y="2750"/>
              <a:ext cx="99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54" name="Text Box 16"/>
            <p:cNvSpPr txBox="1">
              <a:spLocks noChangeArrowheads="1"/>
            </p:cNvSpPr>
            <p:nvPr/>
          </p:nvSpPr>
          <p:spPr bwMode="auto">
            <a:xfrm>
              <a:off x="340" y="2429"/>
              <a:ext cx="1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A</a:t>
              </a:r>
            </a:p>
          </p:txBody>
        </p:sp>
        <p:sp>
          <p:nvSpPr>
            <p:cNvPr id="8255" name="Text Box 17"/>
            <p:cNvSpPr txBox="1">
              <a:spLocks noChangeArrowheads="1"/>
            </p:cNvSpPr>
            <p:nvPr/>
          </p:nvSpPr>
          <p:spPr bwMode="auto">
            <a:xfrm>
              <a:off x="1087" y="2474"/>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1</a:t>
              </a:r>
            </a:p>
          </p:txBody>
        </p:sp>
      </p:grpSp>
      <p:grpSp>
        <p:nvGrpSpPr>
          <p:cNvPr id="8203" name="Group 18"/>
          <p:cNvGrpSpPr>
            <a:grpSpLocks/>
          </p:cNvGrpSpPr>
          <p:nvPr/>
        </p:nvGrpSpPr>
        <p:grpSpPr bwMode="auto">
          <a:xfrm>
            <a:off x="3575050" y="3443288"/>
            <a:ext cx="1944688" cy="1295400"/>
            <a:chOff x="1292" y="2115"/>
            <a:chExt cx="1225" cy="816"/>
          </a:xfrm>
        </p:grpSpPr>
        <p:sp>
          <p:nvSpPr>
            <p:cNvPr id="8242" name="Rectangle 19"/>
            <p:cNvSpPr>
              <a:spLocks noChangeArrowheads="1"/>
            </p:cNvSpPr>
            <p:nvPr/>
          </p:nvSpPr>
          <p:spPr bwMode="auto">
            <a:xfrm>
              <a:off x="1746" y="2341"/>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43" name="Line 20"/>
            <p:cNvSpPr>
              <a:spLocks noChangeShapeType="1"/>
            </p:cNvSpPr>
            <p:nvPr/>
          </p:nvSpPr>
          <p:spPr bwMode="auto">
            <a:xfrm flipH="1">
              <a:off x="1701" y="2422"/>
              <a:ext cx="181" cy="5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44" name="Line 21"/>
            <p:cNvSpPr>
              <a:spLocks noChangeShapeType="1"/>
            </p:cNvSpPr>
            <p:nvPr/>
          </p:nvSpPr>
          <p:spPr bwMode="auto">
            <a:xfrm>
              <a:off x="1882" y="2422"/>
              <a:ext cx="0" cy="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45" name="Line 22"/>
            <p:cNvSpPr>
              <a:spLocks noChangeShapeType="1"/>
            </p:cNvSpPr>
            <p:nvPr/>
          </p:nvSpPr>
          <p:spPr bwMode="auto">
            <a:xfrm>
              <a:off x="1882" y="2422"/>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46" name="Line 23"/>
            <p:cNvSpPr>
              <a:spLocks noChangeShapeType="1"/>
            </p:cNvSpPr>
            <p:nvPr/>
          </p:nvSpPr>
          <p:spPr bwMode="auto">
            <a:xfrm>
              <a:off x="1292" y="2387"/>
              <a:ext cx="1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47" name="Text Box 24"/>
            <p:cNvSpPr txBox="1">
              <a:spLocks noChangeArrowheads="1"/>
            </p:cNvSpPr>
            <p:nvPr/>
          </p:nvSpPr>
          <p:spPr bwMode="auto">
            <a:xfrm>
              <a:off x="1338" y="2157"/>
              <a:ext cx="1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1</a:t>
              </a:r>
            </a:p>
          </p:txBody>
        </p:sp>
        <p:sp>
          <p:nvSpPr>
            <p:cNvPr id="8248" name="Text Box 25"/>
            <p:cNvSpPr txBox="1">
              <a:spLocks noChangeArrowheads="1"/>
            </p:cNvSpPr>
            <p:nvPr/>
          </p:nvSpPr>
          <p:spPr bwMode="auto">
            <a:xfrm>
              <a:off x="2381" y="2115"/>
              <a:ext cx="1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dirty="0"/>
                <a:t>i</a:t>
              </a:r>
              <a:r>
                <a:rPr lang="tr-TR" altLang="tr-TR" baseline="-25000" dirty="0"/>
                <a:t>2</a:t>
              </a:r>
            </a:p>
          </p:txBody>
        </p:sp>
      </p:grpSp>
      <p:grpSp>
        <p:nvGrpSpPr>
          <p:cNvPr id="8204" name="Group 26"/>
          <p:cNvGrpSpPr>
            <a:grpSpLocks/>
          </p:cNvGrpSpPr>
          <p:nvPr/>
        </p:nvGrpSpPr>
        <p:grpSpPr bwMode="auto">
          <a:xfrm>
            <a:off x="5521326" y="2938463"/>
            <a:ext cx="1438275" cy="1276350"/>
            <a:chOff x="2518" y="1797"/>
            <a:chExt cx="997" cy="804"/>
          </a:xfrm>
        </p:grpSpPr>
        <p:sp>
          <p:nvSpPr>
            <p:cNvPr id="8235" name="Rectangle 27"/>
            <p:cNvSpPr>
              <a:spLocks noChangeArrowheads="1"/>
            </p:cNvSpPr>
            <p:nvPr/>
          </p:nvSpPr>
          <p:spPr bwMode="auto">
            <a:xfrm>
              <a:off x="2835" y="2011"/>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36" name="Line 28"/>
            <p:cNvSpPr>
              <a:spLocks noChangeShapeType="1"/>
            </p:cNvSpPr>
            <p:nvPr/>
          </p:nvSpPr>
          <p:spPr bwMode="auto">
            <a:xfrm flipH="1">
              <a:off x="2744" y="2092"/>
              <a:ext cx="227" cy="50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37" name="Line 29"/>
            <p:cNvSpPr>
              <a:spLocks noChangeShapeType="1"/>
            </p:cNvSpPr>
            <p:nvPr/>
          </p:nvSpPr>
          <p:spPr bwMode="auto">
            <a:xfrm>
              <a:off x="2971" y="2092"/>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38" name="Line 30"/>
            <p:cNvSpPr>
              <a:spLocks noChangeShapeType="1"/>
            </p:cNvSpPr>
            <p:nvPr/>
          </p:nvSpPr>
          <p:spPr bwMode="auto">
            <a:xfrm>
              <a:off x="2971" y="2092"/>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39" name="Line 31"/>
            <p:cNvSpPr>
              <a:spLocks noChangeShapeType="1"/>
            </p:cNvSpPr>
            <p:nvPr/>
          </p:nvSpPr>
          <p:spPr bwMode="auto">
            <a:xfrm>
              <a:off x="2518" y="2053"/>
              <a:ext cx="99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40" name="Text Box 32"/>
            <p:cNvSpPr txBox="1">
              <a:spLocks noChangeArrowheads="1"/>
            </p:cNvSpPr>
            <p:nvPr/>
          </p:nvSpPr>
          <p:spPr bwMode="auto">
            <a:xfrm>
              <a:off x="3353" y="1797"/>
              <a:ext cx="13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3</a:t>
              </a:r>
            </a:p>
          </p:txBody>
        </p:sp>
        <p:sp>
          <p:nvSpPr>
            <p:cNvPr id="8241" name="Text Box 33"/>
            <p:cNvSpPr txBox="1">
              <a:spLocks noChangeArrowheads="1"/>
            </p:cNvSpPr>
            <p:nvPr/>
          </p:nvSpPr>
          <p:spPr bwMode="auto">
            <a:xfrm>
              <a:off x="2539" y="1797"/>
              <a:ext cx="17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2</a:t>
              </a:r>
            </a:p>
          </p:txBody>
        </p:sp>
      </p:grpSp>
      <p:grpSp>
        <p:nvGrpSpPr>
          <p:cNvPr id="8205" name="Group 34"/>
          <p:cNvGrpSpPr>
            <a:grpSpLocks/>
          </p:cNvGrpSpPr>
          <p:nvPr/>
        </p:nvGrpSpPr>
        <p:grpSpPr bwMode="auto">
          <a:xfrm>
            <a:off x="7032626" y="2335214"/>
            <a:ext cx="1584325" cy="1309687"/>
            <a:chOff x="3515" y="1159"/>
            <a:chExt cx="1089" cy="825"/>
          </a:xfrm>
        </p:grpSpPr>
        <p:sp>
          <p:nvSpPr>
            <p:cNvPr id="8228" name="Rectangle 35"/>
            <p:cNvSpPr>
              <a:spLocks noChangeArrowheads="1"/>
            </p:cNvSpPr>
            <p:nvPr/>
          </p:nvSpPr>
          <p:spPr bwMode="auto">
            <a:xfrm>
              <a:off x="3878" y="1358"/>
              <a:ext cx="272" cy="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29" name="Line 36"/>
            <p:cNvSpPr>
              <a:spLocks noChangeShapeType="1"/>
            </p:cNvSpPr>
            <p:nvPr/>
          </p:nvSpPr>
          <p:spPr bwMode="auto">
            <a:xfrm flipH="1">
              <a:off x="3833" y="1439"/>
              <a:ext cx="181" cy="54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30" name="Line 37"/>
            <p:cNvSpPr>
              <a:spLocks noChangeShapeType="1"/>
            </p:cNvSpPr>
            <p:nvPr/>
          </p:nvSpPr>
          <p:spPr bwMode="auto">
            <a:xfrm>
              <a:off x="4014" y="1439"/>
              <a:ext cx="0" cy="49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31" name="Line 38"/>
            <p:cNvSpPr>
              <a:spLocks noChangeShapeType="1"/>
            </p:cNvSpPr>
            <p:nvPr/>
          </p:nvSpPr>
          <p:spPr bwMode="auto">
            <a:xfrm>
              <a:off x="4014" y="1439"/>
              <a:ext cx="136" cy="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32" name="Line 39"/>
            <p:cNvSpPr>
              <a:spLocks noChangeShapeType="1"/>
            </p:cNvSpPr>
            <p:nvPr/>
          </p:nvSpPr>
          <p:spPr bwMode="auto">
            <a:xfrm>
              <a:off x="3515" y="1405"/>
              <a:ext cx="108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33" name="Text Box 40"/>
            <p:cNvSpPr txBox="1">
              <a:spLocks noChangeArrowheads="1"/>
            </p:cNvSpPr>
            <p:nvPr/>
          </p:nvSpPr>
          <p:spPr bwMode="auto">
            <a:xfrm>
              <a:off x="4442" y="1159"/>
              <a:ext cx="1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4</a:t>
              </a:r>
            </a:p>
          </p:txBody>
        </p:sp>
        <p:sp>
          <p:nvSpPr>
            <p:cNvPr id="8234" name="Text Box 41"/>
            <p:cNvSpPr txBox="1">
              <a:spLocks noChangeArrowheads="1"/>
            </p:cNvSpPr>
            <p:nvPr/>
          </p:nvSpPr>
          <p:spPr bwMode="auto">
            <a:xfrm>
              <a:off x="3536" y="1162"/>
              <a:ext cx="1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3</a:t>
              </a:r>
            </a:p>
          </p:txBody>
        </p:sp>
      </p:grpSp>
      <p:sp>
        <p:nvSpPr>
          <p:cNvPr id="8206" name="Text Box 54"/>
          <p:cNvSpPr txBox="1">
            <a:spLocks noChangeArrowheads="1"/>
          </p:cNvSpPr>
          <p:nvPr/>
        </p:nvSpPr>
        <p:spPr bwMode="auto">
          <a:xfrm>
            <a:off x="3498850" y="4903788"/>
            <a:ext cx="15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1</a:t>
            </a:r>
          </a:p>
        </p:txBody>
      </p:sp>
      <p:sp>
        <p:nvSpPr>
          <p:cNvPr id="8207" name="Text Box 55"/>
          <p:cNvSpPr txBox="1">
            <a:spLocks noChangeArrowheads="1"/>
          </p:cNvSpPr>
          <p:nvPr/>
        </p:nvSpPr>
        <p:spPr bwMode="auto">
          <a:xfrm>
            <a:off x="5448300" y="4246563"/>
            <a:ext cx="15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2</a:t>
            </a:r>
          </a:p>
        </p:txBody>
      </p:sp>
      <p:sp>
        <p:nvSpPr>
          <p:cNvPr id="8208" name="Text Box 56"/>
          <p:cNvSpPr txBox="1">
            <a:spLocks noChangeArrowheads="1"/>
          </p:cNvSpPr>
          <p:nvPr/>
        </p:nvSpPr>
        <p:spPr bwMode="auto">
          <a:xfrm>
            <a:off x="7032625" y="3927475"/>
            <a:ext cx="15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3</a:t>
            </a:r>
          </a:p>
        </p:txBody>
      </p:sp>
      <p:sp>
        <p:nvSpPr>
          <p:cNvPr id="8209" name="Text Box 57"/>
          <p:cNvSpPr txBox="1">
            <a:spLocks noChangeArrowheads="1"/>
          </p:cNvSpPr>
          <p:nvPr/>
        </p:nvSpPr>
        <p:spPr bwMode="auto">
          <a:xfrm>
            <a:off x="9912350" y="2420938"/>
            <a:ext cx="205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B</a:t>
            </a:r>
          </a:p>
        </p:txBody>
      </p:sp>
      <p:sp>
        <p:nvSpPr>
          <p:cNvPr id="8210" name="Line 58"/>
          <p:cNvSpPr>
            <a:spLocks noChangeShapeType="1"/>
          </p:cNvSpPr>
          <p:nvPr/>
        </p:nvSpPr>
        <p:spPr bwMode="auto">
          <a:xfrm flipV="1">
            <a:off x="10128250" y="1125538"/>
            <a:ext cx="0" cy="1295400"/>
          </a:xfrm>
          <a:prstGeom prst="line">
            <a:avLst/>
          </a:prstGeom>
          <a:noFill/>
          <a:ln w="508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11" name="Rectangle 60"/>
          <p:cNvSpPr>
            <a:spLocks noChangeArrowheads="1"/>
          </p:cNvSpPr>
          <p:nvPr/>
        </p:nvSpPr>
        <p:spPr bwMode="auto">
          <a:xfrm>
            <a:off x="9144000" y="1787525"/>
            <a:ext cx="395288" cy="128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tr-TR" altLang="tr-TR"/>
          </a:p>
        </p:txBody>
      </p:sp>
      <p:sp>
        <p:nvSpPr>
          <p:cNvPr id="8212" name="Line 61"/>
          <p:cNvSpPr>
            <a:spLocks noChangeShapeType="1"/>
          </p:cNvSpPr>
          <p:nvPr/>
        </p:nvSpPr>
        <p:spPr bwMode="auto">
          <a:xfrm flipH="1">
            <a:off x="9077326" y="1916114"/>
            <a:ext cx="263525" cy="8651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13" name="Line 62"/>
          <p:cNvSpPr>
            <a:spLocks noChangeShapeType="1"/>
          </p:cNvSpPr>
          <p:nvPr/>
        </p:nvSpPr>
        <p:spPr bwMode="auto">
          <a:xfrm>
            <a:off x="9340850" y="191611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14" name="Line 63"/>
          <p:cNvSpPr>
            <a:spLocks noChangeShapeType="1"/>
          </p:cNvSpPr>
          <p:nvPr/>
        </p:nvSpPr>
        <p:spPr bwMode="auto">
          <a:xfrm>
            <a:off x="9340850" y="1916114"/>
            <a:ext cx="198438" cy="6937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15" name="Line 64"/>
          <p:cNvSpPr>
            <a:spLocks noChangeShapeType="1"/>
          </p:cNvSpPr>
          <p:nvPr/>
        </p:nvSpPr>
        <p:spPr bwMode="auto">
          <a:xfrm>
            <a:off x="8615364" y="186213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16" name="Text Box 65"/>
          <p:cNvSpPr txBox="1">
            <a:spLocks noChangeArrowheads="1"/>
          </p:cNvSpPr>
          <p:nvPr/>
        </p:nvSpPr>
        <p:spPr bwMode="auto">
          <a:xfrm>
            <a:off x="9840913" y="1412875"/>
            <a:ext cx="341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i</a:t>
            </a:r>
            <a:r>
              <a:rPr lang="tr-TR" altLang="tr-TR" baseline="-25000"/>
              <a:t>B</a:t>
            </a:r>
          </a:p>
        </p:txBody>
      </p:sp>
      <p:sp>
        <p:nvSpPr>
          <p:cNvPr id="8217" name="Text Box 66"/>
          <p:cNvSpPr txBox="1">
            <a:spLocks noChangeArrowheads="1"/>
          </p:cNvSpPr>
          <p:nvPr/>
        </p:nvSpPr>
        <p:spPr bwMode="auto">
          <a:xfrm>
            <a:off x="8645525" y="1476375"/>
            <a:ext cx="256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a:t>
            </a:r>
            <a:r>
              <a:rPr lang="tr-TR" altLang="tr-TR" baseline="-25000"/>
              <a:t>4</a:t>
            </a:r>
          </a:p>
        </p:txBody>
      </p:sp>
      <p:sp>
        <p:nvSpPr>
          <p:cNvPr id="8218" name="Text Box 67"/>
          <p:cNvSpPr txBox="1">
            <a:spLocks noChangeArrowheads="1"/>
          </p:cNvSpPr>
          <p:nvPr/>
        </p:nvSpPr>
        <p:spPr bwMode="auto">
          <a:xfrm>
            <a:off x="8607425" y="2924175"/>
            <a:ext cx="153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solidFill>
                  <a:srgbClr val="FF0000"/>
                </a:solidFill>
              </a:rPr>
              <a:t>4</a:t>
            </a:r>
          </a:p>
        </p:txBody>
      </p:sp>
      <p:sp>
        <p:nvSpPr>
          <p:cNvPr id="8219" name="Line 68"/>
          <p:cNvSpPr>
            <a:spLocks noChangeShapeType="1"/>
          </p:cNvSpPr>
          <p:nvPr/>
        </p:nvSpPr>
        <p:spPr bwMode="auto">
          <a:xfrm>
            <a:off x="1774825" y="6669088"/>
            <a:ext cx="8642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20" name="Text Box 69"/>
          <p:cNvSpPr txBox="1">
            <a:spLocks noChangeArrowheads="1"/>
          </p:cNvSpPr>
          <p:nvPr/>
        </p:nvSpPr>
        <p:spPr bwMode="auto">
          <a:xfrm>
            <a:off x="6383338" y="6345239"/>
            <a:ext cx="165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a:t>Kıyas düzlemi</a:t>
            </a:r>
          </a:p>
        </p:txBody>
      </p:sp>
      <p:sp>
        <p:nvSpPr>
          <p:cNvPr id="8221" name="Line 70"/>
          <p:cNvSpPr>
            <a:spLocks noChangeShapeType="1"/>
          </p:cNvSpPr>
          <p:nvPr/>
        </p:nvSpPr>
        <p:spPr bwMode="auto">
          <a:xfrm>
            <a:off x="1992313" y="623728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22" name="Line 71"/>
          <p:cNvSpPr>
            <a:spLocks noChangeShapeType="1"/>
          </p:cNvSpPr>
          <p:nvPr/>
        </p:nvSpPr>
        <p:spPr bwMode="auto">
          <a:xfrm flipV="1">
            <a:off x="1992313" y="551815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23" name="Text Box 72"/>
          <p:cNvSpPr txBox="1">
            <a:spLocks noChangeArrowheads="1"/>
          </p:cNvSpPr>
          <p:nvPr/>
        </p:nvSpPr>
        <p:spPr bwMode="auto">
          <a:xfrm>
            <a:off x="1898650" y="5876925"/>
            <a:ext cx="19364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A</a:t>
            </a:r>
            <a:r>
              <a:rPr lang="tr-TR" altLang="tr-TR"/>
              <a:t>=850.240 m.</a:t>
            </a:r>
          </a:p>
        </p:txBody>
      </p:sp>
      <p:sp>
        <p:nvSpPr>
          <p:cNvPr id="8224" name="Line 73"/>
          <p:cNvSpPr>
            <a:spLocks noChangeShapeType="1"/>
          </p:cNvSpPr>
          <p:nvPr/>
        </p:nvSpPr>
        <p:spPr bwMode="auto">
          <a:xfrm flipV="1">
            <a:off x="10128250" y="2420939"/>
            <a:ext cx="0"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25" name="Line 74"/>
          <p:cNvSpPr>
            <a:spLocks noChangeShapeType="1"/>
          </p:cNvSpPr>
          <p:nvPr/>
        </p:nvSpPr>
        <p:spPr bwMode="auto">
          <a:xfrm>
            <a:off x="10128250" y="4941888"/>
            <a:ext cx="0" cy="172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226" name="Text Box 75"/>
          <p:cNvSpPr txBox="1">
            <a:spLocks noChangeArrowheads="1"/>
          </p:cNvSpPr>
          <p:nvPr/>
        </p:nvSpPr>
        <p:spPr bwMode="auto">
          <a:xfrm>
            <a:off x="9336088" y="4437063"/>
            <a:ext cx="11381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H</a:t>
            </a:r>
            <a:r>
              <a:rPr lang="tr-TR" altLang="tr-TR" baseline="-25000"/>
              <a:t>B</a:t>
            </a:r>
            <a:r>
              <a:rPr lang="tr-TR" altLang="tr-TR"/>
              <a:t>= ? m.</a:t>
            </a:r>
          </a:p>
        </p:txBody>
      </p:sp>
      <p:sp>
        <p:nvSpPr>
          <p:cNvPr id="8227" name="Text Box 76"/>
          <p:cNvSpPr txBox="1">
            <a:spLocks noChangeArrowheads="1"/>
          </p:cNvSpPr>
          <p:nvPr/>
        </p:nvSpPr>
        <p:spPr bwMode="auto">
          <a:xfrm>
            <a:off x="1755775" y="1576388"/>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b="1" dirty="0">
                <a:solidFill>
                  <a:schemeClr val="accent5"/>
                </a:solidFill>
              </a:rPr>
              <a:t>ÖRNEK:</a:t>
            </a:r>
          </a:p>
        </p:txBody>
      </p:sp>
    </p:spTree>
    <p:extLst>
      <p:ext uri="{BB962C8B-B14F-4D97-AF65-F5344CB8AC3E}">
        <p14:creationId xmlns:p14="http://schemas.microsoft.com/office/powerpoint/2010/main" val="2537091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Group 2"/>
          <p:cNvGraphicFramePr>
            <a:graphicFrameLocks noGrp="1"/>
          </p:cNvGraphicFramePr>
          <p:nvPr/>
        </p:nvGraphicFramePr>
        <p:xfrm>
          <a:off x="1919288" y="1412875"/>
          <a:ext cx="8064500" cy="5029202"/>
        </p:xfrm>
        <a:graphic>
          <a:graphicData uri="http://schemas.openxmlformats.org/drawingml/2006/table">
            <a:tbl>
              <a:tblPr/>
              <a:tblGrid>
                <a:gridCol w="892175">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865187">
                  <a:extLst>
                    <a:ext uri="{9D8B030D-6E8A-4147-A177-3AD203B41FA5}">
                      <a16:colId xmlns:a16="http://schemas.microsoft.com/office/drawing/2014/main" val="20003"/>
                    </a:ext>
                  </a:extLst>
                </a:gridCol>
                <a:gridCol w="9588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1316038">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tblGrid>
              <a:tr h="30481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Alet Durağı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Gözleme Noktaları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Mira okumaları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Yükseklik Farkları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Noktaların Yükseklikleri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Not</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19">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Arial" charset="0"/>
                        </a:rPr>
                        <a:t>İ</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Çıkış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İniş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1.861</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1.312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400" b="1" i="0" u="none" strike="noStrike" cap="none" normalizeH="0" baseline="-30000" smtClean="0">
                          <a:ln>
                            <a:noFill/>
                          </a:ln>
                          <a:solidFill>
                            <a:schemeClr val="tx1"/>
                          </a:solidFill>
                          <a:effectLst/>
                          <a:latin typeface="Arial" charset="0"/>
                          <a:ea typeface="Times New Roman" pitchFamily="18" charset="0"/>
                          <a:cs typeface="Arial" charset="0"/>
                        </a:rPr>
                        <a:t>A</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2.103</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0.844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3.314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0.625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2.205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0.684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98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B</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1.924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0.402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Toplam</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1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Farklar</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8"/>
                  </a:ext>
                </a:extLst>
              </a:tr>
              <a:tr h="304819">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ea typeface="Times New Roman" pitchFamily="18" charset="0"/>
                        <a:cs typeface="Arial" charset="0"/>
                        <a:sym typeface="Symbol" pitchFamily="18"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10678" name="Group 86"/>
          <p:cNvGrpSpPr>
            <a:grpSpLocks/>
          </p:cNvGrpSpPr>
          <p:nvPr/>
        </p:nvGrpSpPr>
        <p:grpSpPr bwMode="auto">
          <a:xfrm>
            <a:off x="4008438" y="209550"/>
            <a:ext cx="4405312" cy="1924050"/>
            <a:chOff x="1565" y="132"/>
            <a:chExt cx="2775" cy="1212"/>
          </a:xfrm>
        </p:grpSpPr>
        <p:sp>
          <p:nvSpPr>
            <p:cNvPr id="9303" name="Freeform 87"/>
            <p:cNvSpPr>
              <a:spLocks/>
            </p:cNvSpPr>
            <p:nvPr/>
          </p:nvSpPr>
          <p:spPr bwMode="auto">
            <a:xfrm rot="-661189">
              <a:off x="1565" y="285"/>
              <a:ext cx="589" cy="1013"/>
            </a:xfrm>
            <a:custGeom>
              <a:avLst/>
              <a:gdLst>
                <a:gd name="T0" fmla="*/ 0 w 589"/>
                <a:gd name="T1" fmla="*/ 1013 h 1013"/>
                <a:gd name="T2" fmla="*/ 408 w 589"/>
                <a:gd name="T3" fmla="*/ 151 h 1013"/>
                <a:gd name="T4" fmla="*/ 589 w 589"/>
                <a:gd name="T5" fmla="*/ 106 h 1013"/>
                <a:gd name="T6" fmla="*/ 0 60000 65536"/>
                <a:gd name="T7" fmla="*/ 0 60000 65536"/>
                <a:gd name="T8" fmla="*/ 0 60000 65536"/>
              </a:gdLst>
              <a:ahLst/>
              <a:cxnLst>
                <a:cxn ang="T6">
                  <a:pos x="T0" y="T1"/>
                </a:cxn>
                <a:cxn ang="T7">
                  <a:pos x="T2" y="T3"/>
                </a:cxn>
                <a:cxn ang="T8">
                  <a:pos x="T4" y="T5"/>
                </a:cxn>
              </a:cxnLst>
              <a:rect l="0" t="0" r="r" b="b"/>
              <a:pathLst>
                <a:path w="589" h="1013">
                  <a:moveTo>
                    <a:pt x="0" y="1013"/>
                  </a:moveTo>
                  <a:cubicBezTo>
                    <a:pt x="155" y="657"/>
                    <a:pt x="310" y="302"/>
                    <a:pt x="408" y="151"/>
                  </a:cubicBezTo>
                  <a:cubicBezTo>
                    <a:pt x="506" y="0"/>
                    <a:pt x="547" y="53"/>
                    <a:pt x="589" y="106"/>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304" name="Text Box 88"/>
            <p:cNvSpPr txBox="1">
              <a:spLocks noChangeArrowheads="1"/>
            </p:cNvSpPr>
            <p:nvPr/>
          </p:nvSpPr>
          <p:spPr bwMode="auto">
            <a:xfrm>
              <a:off x="2051" y="132"/>
              <a:ext cx="22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G - İ = </a:t>
              </a:r>
              <a:r>
                <a:rPr lang="tr-TR" altLang="tr-TR" b="1"/>
                <a:t>+</a:t>
              </a:r>
              <a:r>
                <a:rPr lang="tr-TR" altLang="tr-TR"/>
                <a:t> ise </a:t>
              </a:r>
              <a:r>
                <a:rPr lang="tr-TR" altLang="tr-TR">
                  <a:solidFill>
                    <a:srgbClr val="FF0000"/>
                  </a:solidFill>
                </a:rPr>
                <a:t>çıkış</a:t>
              </a:r>
              <a:r>
                <a:rPr lang="tr-TR" altLang="tr-TR"/>
                <a:t> , </a:t>
              </a:r>
              <a:r>
                <a:rPr lang="tr-TR" altLang="tr-TR" b="1"/>
                <a:t>–</a:t>
              </a:r>
              <a:r>
                <a:rPr lang="tr-TR" altLang="tr-TR"/>
                <a:t> ise </a:t>
              </a:r>
              <a:r>
                <a:rPr lang="tr-TR" altLang="tr-TR">
                  <a:solidFill>
                    <a:srgbClr val="FF0000"/>
                  </a:solidFill>
                </a:rPr>
                <a:t>iniş</a:t>
              </a:r>
            </a:p>
          </p:txBody>
        </p:sp>
        <p:sp>
          <p:nvSpPr>
            <p:cNvPr id="9305" name="Line 89"/>
            <p:cNvSpPr>
              <a:spLocks noChangeShapeType="1"/>
            </p:cNvSpPr>
            <p:nvPr/>
          </p:nvSpPr>
          <p:spPr bwMode="auto">
            <a:xfrm flipV="1">
              <a:off x="2245" y="391"/>
              <a:ext cx="136" cy="95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306" name="Line 90"/>
            <p:cNvSpPr>
              <a:spLocks noChangeShapeType="1"/>
            </p:cNvSpPr>
            <p:nvPr/>
          </p:nvSpPr>
          <p:spPr bwMode="auto">
            <a:xfrm flipH="1">
              <a:off x="2925" y="346"/>
              <a:ext cx="136" cy="95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9307" name="Line 91"/>
            <p:cNvSpPr>
              <a:spLocks noChangeShapeType="1"/>
            </p:cNvSpPr>
            <p:nvPr/>
          </p:nvSpPr>
          <p:spPr bwMode="auto">
            <a:xfrm flipH="1">
              <a:off x="3470" y="391"/>
              <a:ext cx="363" cy="95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Tree>
    <p:extLst>
      <p:ext uri="{BB962C8B-B14F-4D97-AF65-F5344CB8AC3E}">
        <p14:creationId xmlns:p14="http://schemas.microsoft.com/office/powerpoint/2010/main" val="3350159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0678"/>
                                        </p:tgtEl>
                                        <p:attrNameLst>
                                          <p:attrName>style.visibility</p:attrName>
                                        </p:attrNameLst>
                                      </p:cBhvr>
                                      <p:to>
                                        <p:strVal val="visible"/>
                                      </p:to>
                                    </p:set>
                                    <p:animEffect transition="in" filter="wipe(left)">
                                      <p:cBhvr>
                                        <p:cTn id="7" dur="10000"/>
                                        <p:tgtEl>
                                          <p:spTgt spid="110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nodeType="clickEffect">
                                  <p:stCondLst>
                                    <p:cond delay="0"/>
                                  </p:stCondLst>
                                  <p:childTnLst>
                                    <p:anim calcmode="lin" valueType="num">
                                      <p:cBhvr additive="base">
                                        <p:cTn id="11" dur="500"/>
                                        <p:tgtEl>
                                          <p:spTgt spid="110678"/>
                                        </p:tgtEl>
                                        <p:attrNameLst>
                                          <p:attrName>ppt_x</p:attrName>
                                        </p:attrNameLst>
                                      </p:cBhvr>
                                      <p:tavLst>
                                        <p:tav tm="0">
                                          <p:val>
                                            <p:strVal val="ppt_x"/>
                                          </p:val>
                                        </p:tav>
                                        <p:tav tm="100000">
                                          <p:val>
                                            <p:strVal val="ppt_x"/>
                                          </p:val>
                                        </p:tav>
                                      </p:tavLst>
                                    </p:anim>
                                    <p:anim calcmode="lin" valueType="num">
                                      <p:cBhvr additive="base">
                                        <p:cTn id="12" dur="500"/>
                                        <p:tgtEl>
                                          <p:spTgt spid="110678"/>
                                        </p:tgtEl>
                                        <p:attrNameLst>
                                          <p:attrName>ppt_y</p:attrName>
                                        </p:attrNameLst>
                                      </p:cBhvr>
                                      <p:tavLst>
                                        <p:tav tm="0">
                                          <p:val>
                                            <p:strVal val="ppt_y"/>
                                          </p:val>
                                        </p:tav>
                                        <p:tav tm="100000">
                                          <p:val>
                                            <p:strVal val="1+ppt_h/2"/>
                                          </p:val>
                                        </p:tav>
                                      </p:tavLst>
                                    </p:anim>
                                    <p:set>
                                      <p:cBhvr>
                                        <p:cTn id="13" dur="1" fill="hold">
                                          <p:stCondLst>
                                            <p:cond delay="499"/>
                                          </p:stCondLst>
                                        </p:cTn>
                                        <p:tgtEl>
                                          <p:spTgt spid="1106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653" name="Group 109"/>
          <p:cNvGraphicFramePr>
            <a:graphicFrameLocks noGrp="1"/>
          </p:cNvGraphicFramePr>
          <p:nvPr/>
        </p:nvGraphicFramePr>
        <p:xfrm>
          <a:off x="1919288" y="1412875"/>
          <a:ext cx="8064500" cy="5029202"/>
        </p:xfrm>
        <a:graphic>
          <a:graphicData uri="http://schemas.openxmlformats.org/drawingml/2006/table">
            <a:tbl>
              <a:tblPr/>
              <a:tblGrid>
                <a:gridCol w="892175">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865187">
                  <a:extLst>
                    <a:ext uri="{9D8B030D-6E8A-4147-A177-3AD203B41FA5}">
                      <a16:colId xmlns:a16="http://schemas.microsoft.com/office/drawing/2014/main" val="20003"/>
                    </a:ext>
                  </a:extLst>
                </a:gridCol>
                <a:gridCol w="9588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1316038">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tblGrid>
              <a:tr h="30481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Alet Durağı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Gözleme Noktaları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Mira okumaları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Yükseklik Farkları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Noktaların Yükseklikleri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Not</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19">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Arial" charset="0"/>
                        </a:rPr>
                        <a:t>İ</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Çıkış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İniş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1.861</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1.312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0.549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400" b="1" i="0" u="none" strike="noStrike" cap="none" normalizeH="0" baseline="-30000" smtClean="0">
                          <a:ln>
                            <a:noFill/>
                          </a:ln>
                          <a:solidFill>
                            <a:schemeClr val="tx1"/>
                          </a:solidFill>
                          <a:effectLst/>
                          <a:latin typeface="Arial" charset="0"/>
                          <a:ea typeface="Times New Roman" pitchFamily="18" charset="0"/>
                          <a:cs typeface="Arial" charset="0"/>
                        </a:rPr>
                        <a:t>A</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2.103</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0.844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1.259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3.314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0.625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2.689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2.205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0.684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1.521</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98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B</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1.924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0.402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1.522</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Toplam</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1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Farklar</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8"/>
                  </a:ext>
                </a:extLst>
              </a:tr>
              <a:tr h="304819">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ea typeface="Times New Roman" pitchFamily="18" charset="0"/>
                        <a:cs typeface="Arial" charset="0"/>
                        <a:sym typeface="Symbol" pitchFamily="18"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08636" name="Group 92"/>
          <p:cNvGrpSpPr>
            <a:grpSpLocks/>
          </p:cNvGrpSpPr>
          <p:nvPr/>
        </p:nvGrpSpPr>
        <p:grpSpPr bwMode="auto">
          <a:xfrm>
            <a:off x="3840164" y="152400"/>
            <a:ext cx="4537075" cy="2268538"/>
            <a:chOff x="1459" y="96"/>
            <a:chExt cx="2858" cy="1429"/>
          </a:xfrm>
        </p:grpSpPr>
        <p:sp>
          <p:nvSpPr>
            <p:cNvPr id="10328" name="Freeform 93"/>
            <p:cNvSpPr>
              <a:spLocks/>
            </p:cNvSpPr>
            <p:nvPr/>
          </p:nvSpPr>
          <p:spPr bwMode="auto">
            <a:xfrm>
              <a:off x="1459" y="96"/>
              <a:ext cx="2858" cy="1248"/>
            </a:xfrm>
            <a:custGeom>
              <a:avLst/>
              <a:gdLst>
                <a:gd name="T0" fmla="*/ 2555 w 2858"/>
                <a:gd name="T1" fmla="*/ 1248 h 1248"/>
                <a:gd name="T2" fmla="*/ 2646 w 2858"/>
                <a:gd name="T3" fmla="*/ 204 h 1248"/>
                <a:gd name="T4" fmla="*/ 1285 w 2858"/>
                <a:gd name="T5" fmla="*/ 23 h 1248"/>
                <a:gd name="T6" fmla="*/ 196 w 2858"/>
                <a:gd name="T7" fmla="*/ 68 h 1248"/>
                <a:gd name="T8" fmla="*/ 106 w 2858"/>
                <a:gd name="T9" fmla="*/ 204 h 1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8" h="1248">
                  <a:moveTo>
                    <a:pt x="2555" y="1248"/>
                  </a:moveTo>
                  <a:cubicBezTo>
                    <a:pt x="2706" y="828"/>
                    <a:pt x="2858" y="408"/>
                    <a:pt x="2646" y="204"/>
                  </a:cubicBezTo>
                  <a:cubicBezTo>
                    <a:pt x="2434" y="0"/>
                    <a:pt x="1693" y="46"/>
                    <a:pt x="1285" y="23"/>
                  </a:cubicBezTo>
                  <a:cubicBezTo>
                    <a:pt x="877" y="0"/>
                    <a:pt x="392" y="38"/>
                    <a:pt x="196" y="68"/>
                  </a:cubicBezTo>
                  <a:cubicBezTo>
                    <a:pt x="0" y="98"/>
                    <a:pt x="53" y="151"/>
                    <a:pt x="106" y="204"/>
                  </a:cubicBezTo>
                </a:path>
              </a:pathLst>
            </a:custGeom>
            <a:noFill/>
            <a:ln w="3810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329" name="Text Box 94"/>
            <p:cNvSpPr txBox="1">
              <a:spLocks noChangeArrowheads="1"/>
            </p:cNvSpPr>
            <p:nvPr/>
          </p:nvSpPr>
          <p:spPr bwMode="auto">
            <a:xfrm>
              <a:off x="1507" y="222"/>
              <a:ext cx="22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a:t>NY + çıkış – iniş = YeniNY</a:t>
              </a:r>
            </a:p>
          </p:txBody>
        </p:sp>
        <p:sp>
          <p:nvSpPr>
            <p:cNvPr id="10330" name="Line 95"/>
            <p:cNvSpPr>
              <a:spLocks noChangeShapeType="1"/>
            </p:cNvSpPr>
            <p:nvPr/>
          </p:nvSpPr>
          <p:spPr bwMode="auto">
            <a:xfrm flipH="1" flipV="1">
              <a:off x="2200" y="482"/>
              <a:ext cx="816" cy="8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331" name="Line 96"/>
            <p:cNvSpPr>
              <a:spLocks noChangeShapeType="1"/>
            </p:cNvSpPr>
            <p:nvPr/>
          </p:nvSpPr>
          <p:spPr bwMode="auto">
            <a:xfrm flipH="1" flipV="1">
              <a:off x="2789" y="482"/>
              <a:ext cx="681" cy="90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0332" name="Line 97"/>
            <p:cNvSpPr>
              <a:spLocks noChangeShapeType="1"/>
            </p:cNvSpPr>
            <p:nvPr/>
          </p:nvSpPr>
          <p:spPr bwMode="auto">
            <a:xfrm>
              <a:off x="3243" y="436"/>
              <a:ext cx="771" cy="1089"/>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108652" name="Text Box 108"/>
          <p:cNvSpPr txBox="1">
            <a:spLocks noChangeArrowheads="1"/>
          </p:cNvSpPr>
          <p:nvPr/>
        </p:nvSpPr>
        <p:spPr bwMode="auto">
          <a:xfrm>
            <a:off x="7680325" y="2276476"/>
            <a:ext cx="1009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b="1">
                <a:solidFill>
                  <a:srgbClr val="9B0110"/>
                </a:solidFill>
              </a:rPr>
              <a:t>850.789</a:t>
            </a:r>
          </a:p>
        </p:txBody>
      </p:sp>
    </p:spTree>
    <p:extLst>
      <p:ext uri="{BB962C8B-B14F-4D97-AF65-F5344CB8AC3E}">
        <p14:creationId xmlns:p14="http://schemas.microsoft.com/office/powerpoint/2010/main" val="3303483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8636"/>
                                        </p:tgtEl>
                                        <p:attrNameLst>
                                          <p:attrName>style.visibility</p:attrName>
                                        </p:attrNameLst>
                                      </p:cBhvr>
                                      <p:to>
                                        <p:strVal val="visible"/>
                                      </p:to>
                                    </p:set>
                                    <p:animEffect transition="in" filter="wipe(up)">
                                      <p:cBhvr>
                                        <p:cTn id="7" dur="2000"/>
                                        <p:tgtEl>
                                          <p:spTgt spid="108636"/>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0"/>
                                  </p:stCondLst>
                                  <p:childTnLst>
                                    <p:set>
                                      <p:cBhvr>
                                        <p:cTn id="10" dur="1" fill="hold">
                                          <p:stCondLst>
                                            <p:cond delay="0"/>
                                          </p:stCondLst>
                                        </p:cTn>
                                        <p:tgtEl>
                                          <p:spTgt spid="108652"/>
                                        </p:tgtEl>
                                        <p:attrNameLst>
                                          <p:attrName>style.visibility</p:attrName>
                                        </p:attrNameLst>
                                      </p:cBhvr>
                                      <p:to>
                                        <p:strVal val="visible"/>
                                      </p:to>
                                    </p:set>
                                    <p:animEffect transition="in" filter="fade">
                                      <p:cBhvr>
                                        <p:cTn id="11" dur="800" decel="100000"/>
                                        <p:tgtEl>
                                          <p:spTgt spid="108652"/>
                                        </p:tgtEl>
                                      </p:cBhvr>
                                    </p:animEffect>
                                    <p:anim calcmode="lin" valueType="num">
                                      <p:cBhvr>
                                        <p:cTn id="12" dur="800" decel="100000" fill="hold"/>
                                        <p:tgtEl>
                                          <p:spTgt spid="108652"/>
                                        </p:tgtEl>
                                        <p:attrNameLst>
                                          <p:attrName>style.rotation</p:attrName>
                                        </p:attrNameLst>
                                      </p:cBhvr>
                                      <p:tavLst>
                                        <p:tav tm="0">
                                          <p:val>
                                            <p:fltVal val="-90"/>
                                          </p:val>
                                        </p:tav>
                                        <p:tav tm="100000">
                                          <p:val>
                                            <p:fltVal val="0"/>
                                          </p:val>
                                        </p:tav>
                                      </p:tavLst>
                                    </p:anim>
                                    <p:anim calcmode="lin" valueType="num">
                                      <p:cBhvr>
                                        <p:cTn id="13" dur="800" decel="100000" fill="hold"/>
                                        <p:tgtEl>
                                          <p:spTgt spid="108652"/>
                                        </p:tgtEl>
                                        <p:attrNameLst>
                                          <p:attrName>ppt_x</p:attrName>
                                        </p:attrNameLst>
                                      </p:cBhvr>
                                      <p:tavLst>
                                        <p:tav tm="0">
                                          <p:val>
                                            <p:strVal val="#ppt_x+0.4"/>
                                          </p:val>
                                        </p:tav>
                                        <p:tav tm="100000">
                                          <p:val>
                                            <p:strVal val="#ppt_x-0.05"/>
                                          </p:val>
                                        </p:tav>
                                      </p:tavLst>
                                    </p:anim>
                                    <p:anim calcmode="lin" valueType="num">
                                      <p:cBhvr>
                                        <p:cTn id="14" dur="800" decel="100000" fill="hold"/>
                                        <p:tgtEl>
                                          <p:spTgt spid="10865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0865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086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5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74" name="Group 106"/>
          <p:cNvGraphicFramePr>
            <a:graphicFrameLocks noGrp="1"/>
          </p:cNvGraphicFramePr>
          <p:nvPr/>
        </p:nvGraphicFramePr>
        <p:xfrm>
          <a:off x="1919288" y="1412875"/>
          <a:ext cx="8064500" cy="5029202"/>
        </p:xfrm>
        <a:graphic>
          <a:graphicData uri="http://schemas.openxmlformats.org/drawingml/2006/table">
            <a:tbl>
              <a:tblPr/>
              <a:tblGrid>
                <a:gridCol w="892175">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865187">
                  <a:extLst>
                    <a:ext uri="{9D8B030D-6E8A-4147-A177-3AD203B41FA5}">
                      <a16:colId xmlns:a16="http://schemas.microsoft.com/office/drawing/2014/main" val="20003"/>
                    </a:ext>
                  </a:extLst>
                </a:gridCol>
                <a:gridCol w="9588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1316038">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tblGrid>
              <a:tr h="304819">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Alet Durağı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Gözleme Noktaları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Mira okumaları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Yükseklik Farkları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Noktaların Yükseklikleri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Not</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19">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Arial" charset="0"/>
                        </a:rPr>
                        <a:t>İ</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Çıkış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İniş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1.861</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1.312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0.549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850.789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400" b="1" i="0" u="none" strike="noStrike" cap="none" normalizeH="0" baseline="-30000" smtClean="0">
                          <a:ln>
                            <a:noFill/>
                          </a:ln>
                          <a:solidFill>
                            <a:schemeClr val="tx1"/>
                          </a:solidFill>
                          <a:effectLst/>
                          <a:latin typeface="Arial" charset="0"/>
                          <a:ea typeface="Times New Roman" pitchFamily="18" charset="0"/>
                          <a:cs typeface="Arial" charset="0"/>
                        </a:rPr>
                        <a:t>A</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2.103</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0.844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1.259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852.048</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3.314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0.625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2.689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854.737</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2.205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0.684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1.521</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856.258</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98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B</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1.924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0.402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1.522</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857.780</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1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Toplam</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15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Farklar</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8"/>
                  </a:ext>
                </a:extLst>
              </a:tr>
              <a:tr h="304819">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ea typeface="Times New Roman" pitchFamily="18" charset="0"/>
                        <a:cs typeface="Arial" charset="0"/>
                        <a:sym typeface="Symbol" pitchFamily="18"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22076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5"/>
                </a:solidFill>
              </a:rPr>
              <a:t>DÜZLEM ÖLÇMESİ</a:t>
            </a:r>
            <a:endParaRPr lang="tr-TR" b="1" dirty="0">
              <a:solidFill>
                <a:schemeClr val="accent5"/>
              </a:solidFill>
            </a:endParaRPr>
          </a:p>
        </p:txBody>
      </p:sp>
      <p:sp>
        <p:nvSpPr>
          <p:cNvPr id="4" name="Rectangle 93"/>
          <p:cNvSpPr>
            <a:spLocks noChangeArrowheads="1"/>
          </p:cNvSpPr>
          <p:nvPr/>
        </p:nvSpPr>
        <p:spPr bwMode="auto">
          <a:xfrm>
            <a:off x="989215" y="2487209"/>
            <a:ext cx="10133214"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just" eaLnBrk="1" hangingPunct="1">
              <a:lnSpc>
                <a:spcPct val="120000"/>
              </a:lnSpc>
            </a:pPr>
            <a:r>
              <a:rPr lang="tr-TR" altLang="tr-TR" sz="2800" b="0" dirty="0">
                <a:latin typeface="Times New Roman" panose="02020603050405020304" pitchFamily="18" charset="0"/>
              </a:rPr>
              <a:t>	Yeryüzünün küreselliği göz önüne alınmaksızın nispeten </a:t>
            </a:r>
            <a:r>
              <a:rPr lang="tr-TR" altLang="tr-TR" sz="2800" b="0" u="sng" dirty="0">
                <a:latin typeface="Times New Roman" panose="02020603050405020304" pitchFamily="18" charset="0"/>
              </a:rPr>
              <a:t>küçük arazi parçaları üzerinde</a:t>
            </a:r>
            <a:r>
              <a:rPr lang="tr-TR" altLang="tr-TR" sz="2800" b="0" dirty="0">
                <a:latin typeface="Times New Roman" panose="02020603050405020304" pitchFamily="18" charset="0"/>
              </a:rPr>
              <a:t> yapılan ölçmelere </a:t>
            </a:r>
            <a:r>
              <a:rPr lang="tr-TR" altLang="tr-TR" sz="2800" dirty="0">
                <a:solidFill>
                  <a:srgbClr val="FF0000"/>
                </a:solidFill>
                <a:latin typeface="Times New Roman" panose="02020603050405020304" pitchFamily="18" charset="0"/>
              </a:rPr>
              <a:t>Düzlem Ölçmesi</a:t>
            </a:r>
            <a:r>
              <a:rPr lang="tr-TR" altLang="tr-TR" sz="2800" b="0" dirty="0">
                <a:latin typeface="Times New Roman" panose="02020603050405020304" pitchFamily="18" charset="0"/>
              </a:rPr>
              <a:t> denir. </a:t>
            </a:r>
          </a:p>
          <a:p>
            <a:pPr algn="just" eaLnBrk="1" hangingPunct="1">
              <a:lnSpc>
                <a:spcPct val="120000"/>
              </a:lnSpc>
            </a:pPr>
            <a:r>
              <a:rPr lang="tr-TR" altLang="tr-TR" sz="2800" b="0" dirty="0">
                <a:latin typeface="Times New Roman" panose="02020603050405020304" pitchFamily="18" charset="0"/>
              </a:rPr>
              <a:t>	Bu ölçme şeklinde </a:t>
            </a:r>
            <a:r>
              <a:rPr lang="tr-TR" altLang="tr-TR" sz="2800" b="0" u="sng" dirty="0">
                <a:latin typeface="Times New Roman" panose="02020603050405020304" pitchFamily="18" charset="0"/>
              </a:rPr>
              <a:t>yatay </a:t>
            </a:r>
            <a:r>
              <a:rPr lang="tr-TR" altLang="tr-TR" sz="2800" b="0" u="sng" dirty="0" err="1">
                <a:latin typeface="Times New Roman" panose="02020603050405020304" pitchFamily="18" charset="0"/>
              </a:rPr>
              <a:t>izdüşüm</a:t>
            </a:r>
            <a:r>
              <a:rPr lang="tr-TR" altLang="tr-TR" sz="2800" b="0" u="sng" dirty="0">
                <a:latin typeface="Times New Roman" panose="02020603050405020304" pitchFamily="18" charset="0"/>
              </a:rPr>
              <a:t> düzlemi</a:t>
            </a:r>
            <a:r>
              <a:rPr lang="tr-TR" altLang="tr-TR" sz="2800" b="0" dirty="0">
                <a:latin typeface="Times New Roman" panose="02020603050405020304" pitchFamily="18" charset="0"/>
              </a:rPr>
              <a:t> kullanılır. Arazi yüzeyi üzerindeki noktalardan yatay </a:t>
            </a:r>
            <a:r>
              <a:rPr lang="tr-TR" altLang="tr-TR" sz="2800" b="0" dirty="0" err="1">
                <a:latin typeface="Times New Roman" panose="02020603050405020304" pitchFamily="18" charset="0"/>
              </a:rPr>
              <a:t>izdüşüm</a:t>
            </a:r>
            <a:r>
              <a:rPr lang="tr-TR" altLang="tr-TR" sz="2800" b="0" dirty="0">
                <a:latin typeface="Times New Roman" panose="02020603050405020304" pitchFamily="18" charset="0"/>
              </a:rPr>
              <a:t> düzlemine </a:t>
            </a:r>
            <a:r>
              <a:rPr lang="tr-TR" altLang="tr-TR" sz="2800" b="0" u="sng" dirty="0">
                <a:latin typeface="Times New Roman" panose="02020603050405020304" pitchFamily="18" charset="0"/>
              </a:rPr>
              <a:t>inilen dikler birbirine paraleldir</a:t>
            </a:r>
            <a:r>
              <a:rPr lang="tr-TR" altLang="tr-TR" sz="2800" b="0" dirty="0">
                <a:latin typeface="Times New Roman" panose="02020603050405020304" pitchFamily="18" charset="0"/>
              </a:rPr>
              <a:t>. </a:t>
            </a:r>
          </a:p>
          <a:p>
            <a:pPr algn="just" eaLnBrk="1" hangingPunct="1">
              <a:lnSpc>
                <a:spcPct val="120000"/>
              </a:lnSpc>
            </a:pPr>
            <a:r>
              <a:rPr lang="tr-TR" altLang="tr-TR" sz="2800" b="0" dirty="0">
                <a:latin typeface="Times New Roman" panose="02020603050405020304" pitchFamily="18" charset="0"/>
              </a:rPr>
              <a:t>	</a:t>
            </a:r>
          </a:p>
        </p:txBody>
      </p:sp>
    </p:spTree>
    <p:extLst>
      <p:ext uri="{BB962C8B-B14F-4D97-AF65-F5344CB8AC3E}">
        <p14:creationId xmlns:p14="http://schemas.microsoft.com/office/powerpoint/2010/main" val="1016432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Group 2"/>
          <p:cNvGraphicFramePr>
            <a:graphicFrameLocks noGrp="1"/>
          </p:cNvGraphicFramePr>
          <p:nvPr/>
        </p:nvGraphicFramePr>
        <p:xfrm>
          <a:off x="1919288" y="1412875"/>
          <a:ext cx="8064500" cy="5334000"/>
        </p:xfrm>
        <a:graphic>
          <a:graphicData uri="http://schemas.openxmlformats.org/drawingml/2006/table">
            <a:tbl>
              <a:tblPr/>
              <a:tblGrid>
                <a:gridCol w="892175">
                  <a:extLst>
                    <a:ext uri="{9D8B030D-6E8A-4147-A177-3AD203B41FA5}">
                      <a16:colId xmlns:a16="http://schemas.microsoft.com/office/drawing/2014/main" val="20000"/>
                    </a:ext>
                  </a:extLst>
                </a:gridCol>
                <a:gridCol w="1054100">
                  <a:extLst>
                    <a:ext uri="{9D8B030D-6E8A-4147-A177-3AD203B41FA5}">
                      <a16:colId xmlns:a16="http://schemas.microsoft.com/office/drawing/2014/main" val="20001"/>
                    </a:ext>
                  </a:extLst>
                </a:gridCol>
                <a:gridCol w="911225">
                  <a:extLst>
                    <a:ext uri="{9D8B030D-6E8A-4147-A177-3AD203B41FA5}">
                      <a16:colId xmlns:a16="http://schemas.microsoft.com/office/drawing/2014/main" val="20002"/>
                    </a:ext>
                  </a:extLst>
                </a:gridCol>
                <a:gridCol w="865187">
                  <a:extLst>
                    <a:ext uri="{9D8B030D-6E8A-4147-A177-3AD203B41FA5}">
                      <a16:colId xmlns:a16="http://schemas.microsoft.com/office/drawing/2014/main" val="20003"/>
                    </a:ext>
                  </a:extLst>
                </a:gridCol>
                <a:gridCol w="9588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1316038">
                  <a:extLst>
                    <a:ext uri="{9D8B030D-6E8A-4147-A177-3AD203B41FA5}">
                      <a16:colId xmlns:a16="http://schemas.microsoft.com/office/drawing/2014/main" val="20006"/>
                    </a:ext>
                  </a:extLst>
                </a:gridCol>
                <a:gridCol w="1295400">
                  <a:extLst>
                    <a:ext uri="{9D8B030D-6E8A-4147-A177-3AD203B41FA5}">
                      <a16:colId xmlns:a16="http://schemas.microsoft.com/office/drawing/2014/main" val="20007"/>
                    </a:ext>
                  </a:extLst>
                </a:gridCol>
              </a:tblGrid>
              <a:tr h="274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Alet Durağı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Gözleme Noktaları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Mira okumaları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Yükseklik Farkları</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Noktaların Yükseklikleri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Not</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Geri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Arial" charset="0"/>
                        </a:rPr>
                        <a:t>İ</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leri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Çıkış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İniş (-)</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A</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1.861</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1.312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0.549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850.789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H</a:t>
                      </a:r>
                      <a:r>
                        <a:rPr kumimoji="0" lang="tr-TR" sz="1400" b="1" i="0" u="none" strike="noStrike" cap="none" normalizeH="0" baseline="-30000" smtClean="0">
                          <a:ln>
                            <a:noFill/>
                          </a:ln>
                          <a:solidFill>
                            <a:schemeClr val="tx1"/>
                          </a:solidFill>
                          <a:effectLst/>
                          <a:latin typeface="Arial" charset="0"/>
                          <a:ea typeface="Times New Roman" pitchFamily="18" charset="0"/>
                          <a:cs typeface="Arial" charset="0"/>
                        </a:rPr>
                        <a:t>A</a:t>
                      </a: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=850.240</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2.103</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0.844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1.259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852.048</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III</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3.314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0.625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2.689</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854.737</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IV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2.205</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0.684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1.521</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856.258</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V</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tr-TR" sz="12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B</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1.924</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2503CF"/>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2503CF"/>
                          </a:solidFill>
                          <a:effectLst/>
                          <a:latin typeface="Arial" charset="0"/>
                          <a:ea typeface="Times New Roman" pitchFamily="18" charset="0"/>
                          <a:cs typeface="Arial" charset="0"/>
                        </a:rPr>
                        <a:t>0.402</a:t>
                      </a:r>
                      <a:endParaRPr kumimoji="0" lang="tr-TR" sz="2800" b="1" i="0" u="none" strike="noStrike" cap="none" normalizeH="0" baseline="0" smtClean="0">
                        <a:ln>
                          <a:noFill/>
                        </a:ln>
                        <a:solidFill>
                          <a:srgbClr val="2503CF"/>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1.522</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857.780</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H</a:t>
                      </a:r>
                      <a:r>
                        <a:rPr kumimoji="0" lang="tr-TR" sz="1400" b="1" i="0" u="none" strike="noStrike" cap="none" normalizeH="0" baseline="-30000" smtClean="0">
                          <a:ln>
                            <a:noFill/>
                          </a:ln>
                          <a:solidFill>
                            <a:srgbClr val="9B0110"/>
                          </a:solidFill>
                          <a:effectLst/>
                          <a:latin typeface="Arial" charset="0"/>
                          <a:ea typeface="Times New Roman" pitchFamily="18" charset="0"/>
                          <a:cs typeface="Arial" charset="0"/>
                        </a:rPr>
                        <a:t>B</a:t>
                      </a: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-H</a:t>
                      </a:r>
                      <a:r>
                        <a:rPr kumimoji="0" lang="tr-TR" sz="1400" b="1" i="0" u="none" strike="noStrike" cap="none" normalizeH="0" baseline="-30000" smtClean="0">
                          <a:ln>
                            <a:noFill/>
                          </a:ln>
                          <a:solidFill>
                            <a:srgbClr val="9B0110"/>
                          </a:solidFill>
                          <a:effectLst/>
                          <a:latin typeface="Arial" charset="0"/>
                          <a:ea typeface="Times New Roman" pitchFamily="18" charset="0"/>
                          <a:cs typeface="Arial" charset="0"/>
                        </a:rPr>
                        <a:t>A</a:t>
                      </a: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 857.780</a:t>
                      </a:r>
                      <a:endParaRPr kumimoji="0" lang="tr-TR" sz="12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850.240</a:t>
                      </a:r>
                      <a:endParaRPr kumimoji="0" lang="tr-TR" sz="12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7.540 m.</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Toplam</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11.407</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3.867</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7.540</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0</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ea typeface="Times New Roman" pitchFamily="18" charset="0"/>
                          <a:cs typeface="Arial" charset="0"/>
                        </a:rPr>
                        <a:t>Farklar</a:t>
                      </a:r>
                      <a:endParaRPr kumimoji="0" lang="tr-TR" sz="2800" b="1"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+7.540</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9B011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7.540</a:t>
                      </a:r>
                      <a:endParaRPr kumimoji="0" lang="tr-TR" sz="2800" b="1" i="0" u="none" strike="noStrike" cap="none" normalizeH="0" baseline="0" smtClean="0">
                        <a:ln>
                          <a:noFill/>
                        </a:ln>
                        <a:solidFill>
                          <a:srgbClr val="9B0110"/>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tr-TR" sz="32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val="10008"/>
                  </a:ext>
                </a:extLst>
              </a:tr>
              <a:tr h="274638">
                <a:tc gridSpan="8">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sym typeface="Symbol" pitchFamily="18" charset="2"/>
                        </a:rPr>
                        <a:t></a:t>
                      </a: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∆h = </a:t>
                      </a: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sym typeface="Symbol" pitchFamily="18" charset="2"/>
                        </a:rPr>
                        <a:t> </a:t>
                      </a: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g - </a:t>
                      </a: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sym typeface="Symbol" pitchFamily="18" charset="2"/>
                        </a:rPr>
                        <a:t> </a:t>
                      </a:r>
                      <a:r>
                        <a:rPr kumimoji="0" lang="tr-TR" sz="1400" b="1" i="0" u="none" strike="noStrike" cap="none" normalizeH="0" baseline="0" smtClean="0">
                          <a:ln>
                            <a:noFill/>
                          </a:ln>
                          <a:solidFill>
                            <a:srgbClr val="9B0110"/>
                          </a:solidFill>
                          <a:effectLst/>
                          <a:latin typeface="Arial" charset="0"/>
                          <a:ea typeface="Times New Roman" pitchFamily="18" charset="0"/>
                          <a:cs typeface="Arial" charset="0"/>
                        </a:rPr>
                        <a:t>i  = 7.540 m.</a:t>
                      </a:r>
                      <a:endParaRPr kumimoji="0" lang="tr-TR" sz="1400" b="1" i="0" u="none" strike="noStrike" cap="none" normalizeH="0" baseline="0" smtClean="0">
                        <a:ln>
                          <a:noFill/>
                        </a:ln>
                        <a:solidFill>
                          <a:srgbClr val="9B0110"/>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bl>
          </a:graphicData>
        </a:graphic>
      </p:graphicFrame>
      <p:grpSp>
        <p:nvGrpSpPr>
          <p:cNvPr id="106594" name="Group 98"/>
          <p:cNvGrpSpPr>
            <a:grpSpLocks/>
          </p:cNvGrpSpPr>
          <p:nvPr/>
        </p:nvGrpSpPr>
        <p:grpSpPr bwMode="auto">
          <a:xfrm>
            <a:off x="4511676" y="5661025"/>
            <a:ext cx="2447925" cy="431800"/>
            <a:chOff x="1882" y="3566"/>
            <a:chExt cx="1542" cy="272"/>
          </a:xfrm>
        </p:grpSpPr>
        <p:sp>
          <p:nvSpPr>
            <p:cNvPr id="12378" name="Line 99"/>
            <p:cNvSpPr>
              <a:spLocks noChangeShapeType="1"/>
            </p:cNvSpPr>
            <p:nvPr/>
          </p:nvSpPr>
          <p:spPr bwMode="auto">
            <a:xfrm>
              <a:off x="1882" y="3566"/>
              <a:ext cx="136" cy="2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79" name="Line 100"/>
            <p:cNvSpPr>
              <a:spLocks noChangeShapeType="1"/>
            </p:cNvSpPr>
            <p:nvPr/>
          </p:nvSpPr>
          <p:spPr bwMode="auto">
            <a:xfrm>
              <a:off x="2971" y="3566"/>
              <a:ext cx="136" cy="27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80" name="Line 101"/>
            <p:cNvSpPr>
              <a:spLocks noChangeShapeType="1"/>
            </p:cNvSpPr>
            <p:nvPr/>
          </p:nvSpPr>
          <p:spPr bwMode="auto">
            <a:xfrm flipH="1">
              <a:off x="2109" y="3657"/>
              <a:ext cx="181"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81" name="Line 102"/>
            <p:cNvSpPr>
              <a:spLocks noChangeShapeType="1"/>
            </p:cNvSpPr>
            <p:nvPr/>
          </p:nvSpPr>
          <p:spPr bwMode="auto">
            <a:xfrm flipH="1">
              <a:off x="3243" y="3657"/>
              <a:ext cx="181"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grpSp>
        <p:nvGrpSpPr>
          <p:cNvPr id="106599" name="Group 103"/>
          <p:cNvGrpSpPr>
            <a:grpSpLocks/>
          </p:cNvGrpSpPr>
          <p:nvPr/>
        </p:nvGrpSpPr>
        <p:grpSpPr bwMode="auto">
          <a:xfrm>
            <a:off x="4800600" y="5300664"/>
            <a:ext cx="5651500" cy="1368425"/>
            <a:chOff x="2064" y="3339"/>
            <a:chExt cx="3560" cy="862"/>
          </a:xfrm>
        </p:grpSpPr>
        <p:sp>
          <p:nvSpPr>
            <p:cNvPr id="12376" name="Freeform 104"/>
            <p:cNvSpPr>
              <a:spLocks/>
            </p:cNvSpPr>
            <p:nvPr/>
          </p:nvSpPr>
          <p:spPr bwMode="auto">
            <a:xfrm>
              <a:off x="2064" y="3339"/>
              <a:ext cx="2857" cy="862"/>
            </a:xfrm>
            <a:custGeom>
              <a:avLst/>
              <a:gdLst>
                <a:gd name="T0" fmla="*/ 0 w 2857"/>
                <a:gd name="T1" fmla="*/ 681 h 862"/>
                <a:gd name="T2" fmla="*/ 90 w 2857"/>
                <a:gd name="T3" fmla="*/ 817 h 862"/>
                <a:gd name="T4" fmla="*/ 1406 w 2857"/>
                <a:gd name="T5" fmla="*/ 862 h 862"/>
                <a:gd name="T6" fmla="*/ 1134 w 2857"/>
                <a:gd name="T7" fmla="*/ 681 h 862"/>
                <a:gd name="T8" fmla="*/ 1406 w 2857"/>
                <a:gd name="T9" fmla="*/ 862 h 862"/>
                <a:gd name="T10" fmla="*/ 2857 w 2857"/>
                <a:gd name="T11" fmla="*/ 0 h 8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7" h="862">
                  <a:moveTo>
                    <a:pt x="0" y="681"/>
                  </a:moveTo>
                  <a:lnTo>
                    <a:pt x="90" y="817"/>
                  </a:lnTo>
                  <a:lnTo>
                    <a:pt x="1406" y="862"/>
                  </a:lnTo>
                  <a:lnTo>
                    <a:pt x="1134" y="681"/>
                  </a:lnTo>
                  <a:lnTo>
                    <a:pt x="1406" y="862"/>
                  </a:lnTo>
                  <a:lnTo>
                    <a:pt x="2857" y="0"/>
                  </a:lnTo>
                </a:path>
              </a:pathLst>
            </a:custGeom>
            <a:noFill/>
            <a:ln w="38100" cmpd="sng">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377" name="Text Box 105"/>
            <p:cNvSpPr txBox="1">
              <a:spLocks noChangeArrowheads="1"/>
            </p:cNvSpPr>
            <p:nvPr/>
          </p:nvSpPr>
          <p:spPr bwMode="auto">
            <a:xfrm>
              <a:off x="4274" y="3655"/>
              <a:ext cx="135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tr-TR" altLang="tr-TR" sz="2000"/>
                <a:t>Bu 3 ü aynı ise</a:t>
              </a:r>
            </a:p>
            <a:p>
              <a:pPr eaLnBrk="1" hangingPunct="1"/>
              <a:r>
                <a:rPr lang="tr-TR" altLang="tr-TR" sz="2000"/>
                <a:t>Hesaplar doğrudur.</a:t>
              </a:r>
            </a:p>
          </p:txBody>
        </p:sp>
      </p:grpSp>
    </p:spTree>
    <p:extLst>
      <p:ext uri="{BB962C8B-B14F-4D97-AF65-F5344CB8AC3E}">
        <p14:creationId xmlns:p14="http://schemas.microsoft.com/office/powerpoint/2010/main" val="1950654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06594"/>
                                        </p:tgtEl>
                                        <p:attrNameLst>
                                          <p:attrName>style.visibility</p:attrName>
                                        </p:attrNameLst>
                                      </p:cBhvr>
                                      <p:to>
                                        <p:strVal val="visible"/>
                                      </p:to>
                                    </p:set>
                                    <p:animEffect transition="in" filter="randombar(horizontal)">
                                      <p:cBhvr>
                                        <p:cTn id="7" dur="500"/>
                                        <p:tgtEl>
                                          <p:spTgt spid="106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6599"/>
                                        </p:tgtEl>
                                        <p:attrNameLst>
                                          <p:attrName>style.visibility</p:attrName>
                                        </p:attrNameLst>
                                      </p:cBhvr>
                                      <p:to>
                                        <p:strVal val="visible"/>
                                      </p:to>
                                    </p:set>
                                    <p:animEffect transition="in" filter="wipe(left)">
                                      <p:cBhvr>
                                        <p:cTn id="12" dur="3000"/>
                                        <p:tgtEl>
                                          <p:spTgt spid="106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80"/>
          <p:cNvSpPr>
            <a:spLocks noChangeArrowheads="1"/>
          </p:cNvSpPr>
          <p:nvPr/>
        </p:nvSpPr>
        <p:spPr bwMode="auto">
          <a:xfrm>
            <a:off x="906088" y="1318290"/>
            <a:ext cx="10474036" cy="582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just" eaLnBrk="1" hangingPunct="1">
              <a:lnSpc>
                <a:spcPct val="120000"/>
              </a:lnSpc>
            </a:pPr>
            <a:r>
              <a:rPr lang="tr-TR" altLang="tr-TR" sz="2400" b="0" dirty="0">
                <a:latin typeface="Times New Roman" panose="02020603050405020304" pitchFamily="18" charset="0"/>
              </a:rPr>
              <a:t>	</a:t>
            </a:r>
            <a:r>
              <a:rPr lang="tr-TR" altLang="tr-TR" sz="2800" b="0" dirty="0">
                <a:latin typeface="Times New Roman" panose="02020603050405020304" pitchFamily="18" charset="0"/>
              </a:rPr>
              <a:t>Yeryüzündeki noktaların yatay ve düşey durumlarının saptanması için yapılan ölçmelerde mutlaka bir </a:t>
            </a:r>
            <a:r>
              <a:rPr lang="tr-TR" altLang="tr-TR" sz="2800" b="0" dirty="0" err="1">
                <a:latin typeface="Times New Roman" panose="02020603050405020304" pitchFamily="18" charset="0"/>
              </a:rPr>
              <a:t>izdüşüm</a:t>
            </a:r>
            <a:r>
              <a:rPr lang="tr-TR" altLang="tr-TR" sz="2800" b="0" dirty="0">
                <a:latin typeface="Times New Roman" panose="02020603050405020304" pitchFamily="18" charset="0"/>
              </a:rPr>
              <a:t> düzleminin bulunması gerekmektedir.</a:t>
            </a:r>
          </a:p>
          <a:p>
            <a:pPr algn="just" eaLnBrk="1" hangingPunct="1">
              <a:lnSpc>
                <a:spcPct val="120000"/>
              </a:lnSpc>
            </a:pPr>
            <a:r>
              <a:rPr lang="tr-TR" altLang="tr-TR" sz="2800" b="0" dirty="0">
                <a:latin typeface="Times New Roman" panose="02020603050405020304" pitchFamily="18" charset="0"/>
              </a:rPr>
              <a:t>	</a:t>
            </a:r>
            <a:r>
              <a:rPr lang="tr-TR" altLang="tr-TR" sz="2800" b="0" dirty="0" err="1">
                <a:latin typeface="Times New Roman" panose="02020603050405020304" pitchFamily="18" charset="0"/>
              </a:rPr>
              <a:t>İzdüşüm</a:t>
            </a:r>
            <a:r>
              <a:rPr lang="tr-TR" altLang="tr-TR" sz="2800" b="0" dirty="0">
                <a:latin typeface="Times New Roman" panose="02020603050405020304" pitchFamily="18" charset="0"/>
              </a:rPr>
              <a:t> düzlemi ise karalar altında uzatıldığı varsayılan denizlerin durgun yüzeyleri olarak tanımlanmaktadır. Buna, </a:t>
            </a:r>
            <a:r>
              <a:rPr lang="tr-TR" altLang="tr-TR" sz="2800" dirty="0">
                <a:solidFill>
                  <a:srgbClr val="FF3300"/>
                </a:solidFill>
                <a:latin typeface="Times New Roman" panose="02020603050405020304" pitchFamily="18" charset="0"/>
              </a:rPr>
              <a:t>başlangıç düzlemi</a:t>
            </a:r>
            <a:r>
              <a:rPr lang="tr-TR" altLang="tr-TR" sz="2800" b="0" dirty="0">
                <a:solidFill>
                  <a:srgbClr val="FF3300"/>
                </a:solidFill>
                <a:latin typeface="Times New Roman" panose="02020603050405020304" pitchFamily="18" charset="0"/>
              </a:rPr>
              <a:t>, </a:t>
            </a:r>
            <a:r>
              <a:rPr lang="tr-TR" altLang="tr-TR" sz="2800" dirty="0">
                <a:solidFill>
                  <a:srgbClr val="FF3300"/>
                </a:solidFill>
                <a:latin typeface="Times New Roman" panose="02020603050405020304" pitchFamily="18" charset="0"/>
              </a:rPr>
              <a:t>sıfır düzlemi</a:t>
            </a:r>
            <a:r>
              <a:rPr lang="tr-TR" altLang="tr-TR" sz="2800" b="0" dirty="0">
                <a:latin typeface="Times New Roman" panose="02020603050405020304" pitchFamily="18" charset="0"/>
              </a:rPr>
              <a:t> veya </a:t>
            </a:r>
            <a:r>
              <a:rPr lang="tr-TR" altLang="tr-TR" sz="2800" dirty="0">
                <a:solidFill>
                  <a:srgbClr val="FF3300"/>
                </a:solidFill>
                <a:latin typeface="Times New Roman" panose="02020603050405020304" pitchFamily="18" charset="0"/>
              </a:rPr>
              <a:t>kıyas düzlemi</a:t>
            </a:r>
            <a:r>
              <a:rPr lang="tr-TR" altLang="tr-TR" sz="2800" b="0" dirty="0">
                <a:latin typeface="Times New Roman" panose="02020603050405020304" pitchFamily="18" charset="0"/>
              </a:rPr>
              <a:t> denilmektedir.</a:t>
            </a:r>
          </a:p>
          <a:p>
            <a:pPr eaLnBrk="1" hangingPunct="1">
              <a:lnSpc>
                <a:spcPct val="120000"/>
              </a:lnSpc>
            </a:pPr>
            <a:r>
              <a:rPr lang="tr-TR" altLang="tr-TR" sz="2800" b="0" dirty="0">
                <a:latin typeface="Times New Roman" panose="02020603050405020304" pitchFamily="18" charset="0"/>
              </a:rPr>
              <a:t>	Düzlem ölçmelerinde </a:t>
            </a:r>
            <a:r>
              <a:rPr lang="tr-TR" altLang="tr-TR" sz="2800" dirty="0">
                <a:solidFill>
                  <a:srgbClr val="0D6D12"/>
                </a:solidFill>
                <a:latin typeface="Times New Roman" panose="02020603050405020304" pitchFamily="18" charset="0"/>
              </a:rPr>
              <a:t>yatay </a:t>
            </a:r>
            <a:r>
              <a:rPr lang="tr-TR" altLang="tr-TR" sz="2800" dirty="0" err="1">
                <a:solidFill>
                  <a:srgbClr val="0D6D12"/>
                </a:solidFill>
                <a:latin typeface="Times New Roman" panose="02020603050405020304" pitchFamily="18" charset="0"/>
              </a:rPr>
              <a:t>izdüşüm</a:t>
            </a:r>
            <a:r>
              <a:rPr lang="tr-TR" altLang="tr-TR" sz="2800" dirty="0">
                <a:solidFill>
                  <a:srgbClr val="0D6D12"/>
                </a:solidFill>
                <a:latin typeface="Times New Roman" panose="02020603050405020304" pitchFamily="18" charset="0"/>
              </a:rPr>
              <a:t> düzlemi</a:t>
            </a:r>
            <a:r>
              <a:rPr lang="tr-TR" altLang="tr-TR" sz="2800" dirty="0">
                <a:latin typeface="Times New Roman" panose="02020603050405020304" pitchFamily="18" charset="0"/>
              </a:rPr>
              <a:t>,</a:t>
            </a:r>
            <a:r>
              <a:rPr lang="tr-TR" altLang="tr-TR" sz="2800" b="0" dirty="0">
                <a:latin typeface="Times New Roman" panose="02020603050405020304" pitchFamily="18" charset="0"/>
              </a:rPr>
              <a:t> </a:t>
            </a:r>
            <a:r>
              <a:rPr lang="tr-TR" altLang="tr-TR" sz="2800" b="0" dirty="0" err="1">
                <a:latin typeface="Times New Roman" panose="02020603050405020304" pitchFamily="18" charset="0"/>
              </a:rPr>
              <a:t>Geodezik</a:t>
            </a:r>
            <a:r>
              <a:rPr lang="tr-TR" altLang="tr-TR" sz="2800" b="0" dirty="0">
                <a:latin typeface="Times New Roman" panose="02020603050405020304" pitchFamily="18" charset="0"/>
              </a:rPr>
              <a:t> ölçmelerde ise </a:t>
            </a:r>
            <a:r>
              <a:rPr lang="tr-TR" altLang="tr-TR" sz="2800" dirty="0">
                <a:solidFill>
                  <a:srgbClr val="0D6D12"/>
                </a:solidFill>
                <a:latin typeface="Times New Roman" panose="02020603050405020304" pitchFamily="18" charset="0"/>
              </a:rPr>
              <a:t>küresel </a:t>
            </a:r>
            <a:r>
              <a:rPr lang="tr-TR" altLang="tr-TR" sz="2800" dirty="0" err="1">
                <a:solidFill>
                  <a:srgbClr val="0D6D12"/>
                </a:solidFill>
                <a:latin typeface="Times New Roman" panose="02020603050405020304" pitchFamily="18" charset="0"/>
              </a:rPr>
              <a:t>izdüşüm</a:t>
            </a:r>
            <a:r>
              <a:rPr lang="tr-TR" altLang="tr-TR" sz="2800" dirty="0">
                <a:solidFill>
                  <a:srgbClr val="0D6D12"/>
                </a:solidFill>
                <a:latin typeface="Times New Roman" panose="02020603050405020304" pitchFamily="18" charset="0"/>
              </a:rPr>
              <a:t> düzlemi</a:t>
            </a:r>
            <a:r>
              <a:rPr lang="tr-TR" altLang="tr-TR" sz="2800" b="0" dirty="0">
                <a:latin typeface="Times New Roman" panose="02020603050405020304" pitchFamily="18" charset="0"/>
              </a:rPr>
              <a:t> kullanılır.</a:t>
            </a:r>
          </a:p>
          <a:p>
            <a:pPr eaLnBrk="1" hangingPunct="1">
              <a:lnSpc>
                <a:spcPct val="120000"/>
              </a:lnSpc>
            </a:pPr>
            <a:endParaRPr lang="tr-TR" altLang="tr-TR" sz="2800" b="0" dirty="0">
              <a:latin typeface="Times New Roman" panose="02020603050405020304" pitchFamily="18" charset="0"/>
            </a:endParaRPr>
          </a:p>
          <a:p>
            <a:pPr algn="just" eaLnBrk="1" hangingPunct="1"/>
            <a:endParaRPr lang="tr-TR" altLang="tr-TR" sz="2800" b="0" dirty="0">
              <a:latin typeface="Times New Roman" panose="02020603050405020304" pitchFamily="18" charset="0"/>
            </a:endParaRPr>
          </a:p>
          <a:p>
            <a:pPr eaLnBrk="1" hangingPunct="1">
              <a:spcBef>
                <a:spcPct val="50000"/>
              </a:spcBef>
              <a:buSzPct val="85000"/>
              <a:buFontTx/>
              <a:buBlip>
                <a:blip r:embed="rId2"/>
              </a:buBlip>
            </a:pPr>
            <a:endParaRPr lang="tr-TR" altLang="tr-TR" sz="2800" b="0" dirty="0"/>
          </a:p>
        </p:txBody>
      </p:sp>
    </p:spTree>
    <p:extLst>
      <p:ext uri="{BB962C8B-B14F-4D97-AF65-F5344CB8AC3E}">
        <p14:creationId xmlns:p14="http://schemas.microsoft.com/office/powerpoint/2010/main" val="280457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üzlem ölç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74" y="1291331"/>
            <a:ext cx="7416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4015046" y="706556"/>
            <a:ext cx="5336772" cy="584775"/>
          </a:xfrm>
          <a:prstGeom prst="rect">
            <a:avLst/>
          </a:prstGeom>
          <a:noFill/>
        </p:spPr>
        <p:txBody>
          <a:bodyPr wrap="square" rtlCol="0">
            <a:spAutoFit/>
          </a:bodyPr>
          <a:lstStyle/>
          <a:p>
            <a:r>
              <a:rPr lang="tr-TR" sz="3200" b="1" dirty="0" smtClean="0">
                <a:solidFill>
                  <a:schemeClr val="accent5"/>
                </a:solidFill>
              </a:rPr>
              <a:t>DÜZLEM ÖLÇMESİ</a:t>
            </a:r>
            <a:endParaRPr lang="tr-TR" sz="3200" b="1" dirty="0">
              <a:solidFill>
                <a:schemeClr val="accent5"/>
              </a:solidFill>
            </a:endParaRPr>
          </a:p>
        </p:txBody>
      </p:sp>
    </p:spTree>
    <p:extLst>
      <p:ext uri="{BB962C8B-B14F-4D97-AF65-F5344CB8AC3E}">
        <p14:creationId xmlns:p14="http://schemas.microsoft.com/office/powerpoint/2010/main" val="134434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5"/>
                </a:solidFill>
              </a:rPr>
              <a:t>GEODEZİK ÖLÇME </a:t>
            </a:r>
            <a:endParaRPr lang="tr-TR" b="1" dirty="0">
              <a:solidFill>
                <a:schemeClr val="accent5"/>
              </a:solidFill>
            </a:endParaRPr>
          </a:p>
        </p:txBody>
      </p:sp>
      <p:sp>
        <p:nvSpPr>
          <p:cNvPr id="4" name="Rectangle 19"/>
          <p:cNvSpPr>
            <a:spLocks noChangeArrowheads="1"/>
          </p:cNvSpPr>
          <p:nvPr/>
        </p:nvSpPr>
        <p:spPr bwMode="auto">
          <a:xfrm>
            <a:off x="781396" y="2496676"/>
            <a:ext cx="10573789"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just" eaLnBrk="1" hangingPunct="1">
              <a:lnSpc>
                <a:spcPct val="120000"/>
              </a:lnSpc>
            </a:pPr>
            <a:r>
              <a:rPr lang="tr-TR" altLang="tr-TR" sz="2400" b="0" dirty="0">
                <a:latin typeface="Times New Roman" panose="02020603050405020304" pitchFamily="18" charset="0"/>
              </a:rPr>
              <a:t>	</a:t>
            </a:r>
            <a:r>
              <a:rPr lang="tr-TR" altLang="tr-TR" sz="2800" b="0" dirty="0">
                <a:latin typeface="Times New Roman" panose="02020603050405020304" pitchFamily="18" charset="0"/>
              </a:rPr>
              <a:t>Yeryüzünün küreselliği göz önüne alınarak </a:t>
            </a:r>
            <a:r>
              <a:rPr lang="tr-TR" altLang="tr-TR" sz="2800" b="0" u="sng" dirty="0">
                <a:latin typeface="Times New Roman" panose="02020603050405020304" pitchFamily="18" charset="0"/>
              </a:rPr>
              <a:t>büyük arazi parçaları üzerinde</a:t>
            </a:r>
            <a:r>
              <a:rPr lang="tr-TR" altLang="tr-TR" sz="2800" b="0" dirty="0">
                <a:latin typeface="Times New Roman" panose="02020603050405020304" pitchFamily="18" charset="0"/>
              </a:rPr>
              <a:t> yapılan ölçmelere </a:t>
            </a:r>
            <a:r>
              <a:rPr lang="tr-TR" altLang="tr-TR" sz="2800" dirty="0" err="1">
                <a:solidFill>
                  <a:schemeClr val="accent5"/>
                </a:solidFill>
                <a:latin typeface="Times New Roman" panose="02020603050405020304" pitchFamily="18" charset="0"/>
              </a:rPr>
              <a:t>Geodezik</a:t>
            </a:r>
            <a:r>
              <a:rPr lang="tr-TR" altLang="tr-TR" sz="2800" dirty="0">
                <a:solidFill>
                  <a:schemeClr val="accent5"/>
                </a:solidFill>
                <a:latin typeface="Times New Roman" panose="02020603050405020304" pitchFamily="18" charset="0"/>
              </a:rPr>
              <a:t> Ölçme</a:t>
            </a:r>
            <a:r>
              <a:rPr lang="tr-TR" altLang="tr-TR" sz="2800" b="0" dirty="0">
                <a:solidFill>
                  <a:schemeClr val="accent5"/>
                </a:solidFill>
                <a:latin typeface="Times New Roman" panose="02020603050405020304" pitchFamily="18" charset="0"/>
              </a:rPr>
              <a:t> </a:t>
            </a:r>
            <a:r>
              <a:rPr lang="tr-TR" altLang="tr-TR" sz="2800" b="0" dirty="0">
                <a:latin typeface="Times New Roman" panose="02020603050405020304" pitchFamily="18" charset="0"/>
              </a:rPr>
              <a:t>denir.</a:t>
            </a:r>
          </a:p>
          <a:p>
            <a:pPr algn="just" eaLnBrk="1" hangingPunct="1">
              <a:lnSpc>
                <a:spcPct val="120000"/>
              </a:lnSpc>
            </a:pPr>
            <a:r>
              <a:rPr lang="tr-TR" altLang="tr-TR" sz="2800" b="0" dirty="0">
                <a:latin typeface="Times New Roman" panose="02020603050405020304" pitchFamily="18" charset="0"/>
              </a:rPr>
              <a:t>	Bu ölçmede yeryüzünün gerçek şekli göz önüne alınır, küreselliği ihmal edilmez.</a:t>
            </a:r>
          </a:p>
          <a:p>
            <a:pPr algn="just" eaLnBrk="1" hangingPunct="1">
              <a:lnSpc>
                <a:spcPct val="120000"/>
              </a:lnSpc>
            </a:pPr>
            <a:r>
              <a:rPr lang="tr-TR" altLang="tr-TR" sz="2800" b="0" dirty="0">
                <a:latin typeface="Times New Roman" panose="02020603050405020304" pitchFamily="18" charset="0"/>
              </a:rPr>
              <a:t>	Yerküre tam bir küre olmadığı gibi tam bir elipsoit de değildir.</a:t>
            </a:r>
          </a:p>
          <a:p>
            <a:pPr algn="just" eaLnBrk="1" hangingPunct="1">
              <a:lnSpc>
                <a:spcPct val="120000"/>
              </a:lnSpc>
            </a:pPr>
            <a:r>
              <a:rPr lang="tr-TR" altLang="tr-TR" sz="2800" b="0" dirty="0">
                <a:latin typeface="Times New Roman" panose="02020603050405020304" pitchFamily="18" charset="0"/>
              </a:rPr>
              <a:t>	Kutuplardan basık özel bir elipsoit şeklindedir. Bu nedenle yerküre </a:t>
            </a:r>
            <a:r>
              <a:rPr lang="tr-TR" altLang="tr-TR" sz="2800" dirty="0">
                <a:solidFill>
                  <a:schemeClr val="accent5"/>
                </a:solidFill>
                <a:latin typeface="Times New Roman" panose="02020603050405020304" pitchFamily="18" charset="0"/>
              </a:rPr>
              <a:t>Geoit</a:t>
            </a:r>
            <a:r>
              <a:rPr lang="tr-TR" altLang="tr-TR" sz="2800" dirty="0">
                <a:latin typeface="Times New Roman" panose="02020603050405020304" pitchFamily="18" charset="0"/>
              </a:rPr>
              <a:t> </a:t>
            </a:r>
            <a:r>
              <a:rPr lang="tr-TR" altLang="tr-TR" sz="2800" b="0" dirty="0">
                <a:latin typeface="Times New Roman" panose="02020603050405020304" pitchFamily="18" charset="0"/>
              </a:rPr>
              <a:t>olarak da adlandırılmaktadır. </a:t>
            </a:r>
          </a:p>
        </p:txBody>
      </p:sp>
    </p:spTree>
    <p:extLst>
      <p:ext uri="{BB962C8B-B14F-4D97-AF65-F5344CB8AC3E}">
        <p14:creationId xmlns:p14="http://schemas.microsoft.com/office/powerpoint/2010/main" val="271007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Geodezik ölç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759" y="1291966"/>
            <a:ext cx="748823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3765666" y="648393"/>
            <a:ext cx="5153975" cy="707886"/>
          </a:xfrm>
          <a:prstGeom prst="rect">
            <a:avLst/>
          </a:prstGeom>
          <a:noFill/>
        </p:spPr>
        <p:txBody>
          <a:bodyPr wrap="none" rtlCol="0">
            <a:spAutoFit/>
          </a:bodyPr>
          <a:lstStyle/>
          <a:p>
            <a:r>
              <a:rPr lang="tr-TR" sz="4000" b="1" dirty="0" smtClean="0">
                <a:solidFill>
                  <a:schemeClr val="accent5"/>
                </a:solidFill>
              </a:rPr>
              <a:t>GEODEZİK ÖLÇME </a:t>
            </a:r>
            <a:endParaRPr lang="tr-TR" sz="4000" b="1" dirty="0">
              <a:solidFill>
                <a:schemeClr val="accent5"/>
              </a:solidFill>
            </a:endParaRPr>
          </a:p>
        </p:txBody>
      </p:sp>
    </p:spTree>
    <p:extLst>
      <p:ext uri="{BB962C8B-B14F-4D97-AF65-F5344CB8AC3E}">
        <p14:creationId xmlns:p14="http://schemas.microsoft.com/office/powerpoint/2010/main" val="6569483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162</TotalTime>
  <Words>2086</Words>
  <Application>Microsoft Office PowerPoint</Application>
  <PresentationFormat>Geniş ekran</PresentationFormat>
  <Paragraphs>525</Paragraphs>
  <Slides>50</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50</vt:i4>
      </vt:variant>
    </vt:vector>
  </HeadingPairs>
  <TitlesOfParts>
    <vt:vector size="57" baseType="lpstr">
      <vt:lpstr>Arial</vt:lpstr>
      <vt:lpstr>Calibri</vt:lpstr>
      <vt:lpstr>Garamond</vt:lpstr>
      <vt:lpstr>Symbol</vt:lpstr>
      <vt:lpstr>Times New Roman</vt:lpstr>
      <vt:lpstr>Organik</vt:lpstr>
      <vt:lpstr>Bit Eşlem Resmi</vt:lpstr>
      <vt:lpstr>MÜHENDİSLİKTE ÖLÇME BİLGİSİ </vt:lpstr>
      <vt:lpstr>PowerPoint Sunusu</vt:lpstr>
      <vt:lpstr>PowerPoint Sunusu</vt:lpstr>
      <vt:lpstr>PowerPoint Sunusu</vt:lpstr>
      <vt:lpstr>DÜZLEM ÖLÇMESİ</vt:lpstr>
      <vt:lpstr>PowerPoint Sunusu</vt:lpstr>
      <vt:lpstr>PowerPoint Sunusu</vt:lpstr>
      <vt:lpstr>GEODEZİK ÖLÇME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MÜHENDİSLİKTE ÖLÇME BİLGİSİ</dc:title>
  <dc:creator>sevba</dc:creator>
  <cp:lastModifiedBy>m.sevba yılmaz</cp:lastModifiedBy>
  <cp:revision>10</cp:revision>
  <dcterms:created xsi:type="dcterms:W3CDTF">2020-01-19T08:40:01Z</dcterms:created>
  <dcterms:modified xsi:type="dcterms:W3CDTF">2020-01-21T18:20:32Z</dcterms:modified>
</cp:coreProperties>
</file>