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/>
              <a:t>MÜHENDİSLİKTE ÖLÇME BİLGİSİ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590207"/>
          </a:xfrm>
        </p:spPr>
        <p:txBody>
          <a:bodyPr>
            <a:normAutofit/>
          </a:bodyPr>
          <a:lstStyle/>
          <a:p>
            <a:r>
              <a:rPr lang="tr-TR" dirty="0"/>
              <a:t>YAN NOKTA HESABI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>
                <a:solidFill>
                  <a:schemeClr val="accent4">
                    <a:lumMod val="75000"/>
                  </a:schemeClr>
                </a:solidFill>
              </a:rPr>
              <a:t>12.HAFTA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9FD4E-CD8F-492A-A9BD-E9B230FD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Yan Nokta Hesabı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513EDE-A3FD-458A-AE47-58D2A7A7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2375083"/>
          </a:xfrm>
        </p:spPr>
        <p:txBody>
          <a:bodyPr/>
          <a:lstStyle/>
          <a:p>
            <a:r>
              <a:rPr lang="tr-TR" dirty="0"/>
              <a:t>Bir işlem doğrusu üzerine dik düşülmüş olan noktalara </a:t>
            </a:r>
            <a:r>
              <a:rPr lang="tr-TR" u="sng" dirty="0"/>
              <a:t>yan nokta </a:t>
            </a:r>
            <a:r>
              <a:rPr lang="tr-TR" dirty="0"/>
              <a:t>adı verilir.</a:t>
            </a:r>
          </a:p>
          <a:p>
            <a:r>
              <a:rPr lang="tr-TR" dirty="0"/>
              <a:t> Yan nokta koordinatlarının hesabı, özellikle koordinatlara yapılan çizim ve alan hesaplarında önemlidir.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20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DF92B8-7497-4455-BA2E-71B76E05C7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4616" y="1054452"/>
            <a:ext cx="3975652" cy="508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/>
              <a:t>AB doğrusu üzerine dik düşülmüş olan P noktasının koordinatlarının hesabı için:</a:t>
            </a:r>
          </a:p>
          <a:p>
            <a:r>
              <a:rPr lang="tr-TR" sz="2000" dirty="0"/>
              <a:t>Önce P noktasının dik ayağı olan C küçük noktasının koordinatları hesaplanır.</a:t>
            </a:r>
          </a:p>
          <a:p>
            <a:r>
              <a:rPr lang="tr-TR" sz="2000" dirty="0"/>
              <a:t>Sonra C noktasının ordinatlarına (</a:t>
            </a:r>
            <a:r>
              <a:rPr lang="tr-TR" sz="2000" dirty="0" err="1"/>
              <a:t>yp-yc</a:t>
            </a:r>
            <a:r>
              <a:rPr lang="tr-TR" sz="2000" dirty="0"/>
              <a:t>) eklenip, </a:t>
            </a:r>
          </a:p>
          <a:p>
            <a:r>
              <a:rPr lang="tr-TR" sz="2000" dirty="0"/>
              <a:t>Apsislerinden (</a:t>
            </a:r>
            <a:r>
              <a:rPr lang="tr-TR" sz="2000" dirty="0" err="1"/>
              <a:t>xp</a:t>
            </a:r>
            <a:r>
              <a:rPr lang="tr-TR" sz="2000" dirty="0"/>
              <a:t>-xc) çıkarılarak P noktasının koordinatları bulunur.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6EC48B8-F3B2-42F0-920E-7C0E0D7C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268" y="723548"/>
            <a:ext cx="5853506" cy="5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>
                <a:extLst>
                  <a:ext uri="{FF2B5EF4-FFF2-40B4-BE49-F238E27FC236}">
                    <a16:creationId xmlns:a16="http://schemas.microsoft.com/office/drawing/2014/main" id="{0DE77D89-CB61-4273-8957-CF1A781527D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95399" y="1035464"/>
                <a:ext cx="9743661" cy="50340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u="sng" dirty="0"/>
                  <a:t>C ve P noktalarının koordinat farkları AMB ve PNC benzer üçgenleri yardımı ile bulunur.</a:t>
                </a:r>
              </a:p>
              <a:p>
                <a:endParaRPr lang="tr-TR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tr-TR" dirty="0"/>
                  <a:t> </a:t>
                </a:r>
              </a:p>
              <a:p>
                <a:pPr marL="0" indent="0">
                  <a:buNone/>
                </a:pPr>
                <a:r>
                  <a:rPr lang="tr-TR" sz="2000" dirty="0"/>
                  <a:t>Veya bu denklemlerin her iki tarafını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/>
                  <a:t> ile çarparak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/>
                  <a:t>  bulunur.                        ……………………………………….  </a:t>
                </a:r>
                <a:r>
                  <a:rPr lang="tr-TR" sz="2000" b="1" dirty="0"/>
                  <a:t>(formül 9)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>
                <a:extLst>
                  <a:ext uri="{FF2B5EF4-FFF2-40B4-BE49-F238E27FC236}">
                    <a16:creationId xmlns:a16="http://schemas.microsoft.com/office/drawing/2014/main" id="{0DE77D89-CB61-4273-8957-CF1A78152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95399" y="1035464"/>
                <a:ext cx="9743661" cy="5034032"/>
              </a:xfrm>
              <a:blipFill>
                <a:blip r:embed="rId2"/>
                <a:stretch>
                  <a:fillRect l="-938" t="-969" r="-6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1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>
                <a:extLst>
                  <a:ext uri="{FF2B5EF4-FFF2-40B4-BE49-F238E27FC236}">
                    <a16:creationId xmlns:a16="http://schemas.microsoft.com/office/drawing/2014/main" id="{22D8DB24-26CC-47F1-B446-E6972DD3B7C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89112" y="702365"/>
                <a:ext cx="10866783" cy="549965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tr-TR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tr-TR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   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b="1" dirty="0"/>
                  <a:t>                        </a:t>
                </a:r>
                <a:r>
                  <a:rPr lang="tr-TR" sz="1800" b="1" dirty="0"/>
                  <a:t>                          ……………………..……</a:t>
                </a:r>
                <a:r>
                  <a:rPr lang="tr-TR" b="1" dirty="0"/>
                  <a:t> (</a:t>
                </a:r>
                <a:r>
                  <a:rPr lang="tr-TR" sz="1800" b="1" dirty="0"/>
                  <a:t>formül 3</a:t>
                </a:r>
                <a:r>
                  <a:rPr lang="tr-TR" b="1" dirty="0"/>
                  <a:t>)</a:t>
                </a:r>
              </a:p>
              <a:p>
                <a:pPr marL="0" indent="0">
                  <a:buNone/>
                </a:pPr>
                <a:r>
                  <a:rPr lang="tr-TR" sz="2000" b="1" dirty="0"/>
                  <a:t>Formül 9 ‘ da yerine koyularak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tr-TR" sz="2000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tr-TR" sz="2000" dirty="0"/>
                  <a:t> </a:t>
                </a:r>
                <a:r>
                  <a:rPr lang="tr-TR" sz="2000" b="1" dirty="0"/>
                  <a:t>ile  gösterilirse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000" b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Cambria Math" panose="02040503050406030204" pitchFamily="18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1800" b="1" dirty="0"/>
                  <a:t>              ………………….……(formül 10)</a:t>
                </a:r>
              </a:p>
              <a:p>
                <a:pPr marL="0" indent="0">
                  <a:buNone/>
                </a:pPr>
                <a:r>
                  <a:rPr lang="tr-TR" sz="2000" b="1" dirty="0"/>
                  <a:t>olur. Buna göre P noktasının koordinatları </a:t>
                </a:r>
              </a:p>
              <a:p>
                <a:pPr marL="0" indent="0" algn="ctr">
                  <a:buNone/>
                </a:pPr>
                <a:r>
                  <a:rPr lang="tr-T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tr-TR" sz="1800" dirty="0"/>
              </a:p>
              <a:p>
                <a:pPr marL="0" lvl="0" indent="0" algn="ctr">
                  <a:buClr>
                    <a:srgbClr val="83992A"/>
                  </a:buClr>
                  <a:buNone/>
                </a:pPr>
                <a:r>
                  <a:rPr lang="tr-TR" sz="18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18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180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18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180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tr-TR" sz="18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</a:t>
                </a:r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…………………….. (formül 11)</a:t>
                </a:r>
              </a:p>
              <a:p>
                <a:pPr marL="0" lvl="0" indent="0">
                  <a:buClr>
                    <a:srgbClr val="83992A"/>
                  </a:buClr>
                  <a:buNone/>
                </a:pPr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Daha önce formül 4 gördüğümüz gibi </a:t>
                </a:r>
                <a14:m>
                  <m:oMath xmlns:m="http://schemas.openxmlformats.org/officeDocument/2006/math">
                    <m:r>
                      <a:rPr lang="tr-TR" sz="1800" b="1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tr-TR" sz="1800" b="1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800" b="1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</m:t>
                    </m:r>
                    <m:r>
                      <a:rPr lang="tr-TR" sz="1800" b="1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18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tr-TR" sz="18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1800" b="1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tr-TR" sz="18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18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‘</a:t>
                </a:r>
                <a:r>
                  <a:rPr lang="tr-TR" sz="18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dir</a:t>
                </a:r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tr-TR" sz="1800" b="1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18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’</a:t>
                </a:r>
                <a:r>
                  <a:rPr lang="tr-TR" sz="18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nin</a:t>
                </a:r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değerleri formül 10 ile bulunmuştur. Bu değerler formül 11’de yerine yazılırsa </a:t>
                </a: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1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1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tr-TR" sz="180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1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18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18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 algn="ctr">
                  <a:buClr>
                    <a:srgbClr val="83992A"/>
                  </a:buClr>
                  <a:buNone/>
                </a:pPr>
                <a:r>
                  <a:rPr lang="tr-TR" sz="18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1800" b="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b="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18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sz="18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18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1800" b="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sz="18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18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tr-TR" sz="1800" b="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sz="1800" b="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18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</a:t>
                </a:r>
                <a:r>
                  <a:rPr lang="tr-TR" sz="18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.………………. (formül 12)</a:t>
                </a:r>
              </a:p>
            </p:txBody>
          </p:sp>
        </mc:Choice>
        <mc:Fallback xmlns="">
          <p:sp>
            <p:nvSpPr>
              <p:cNvPr id="4" name="İçerik Yer Tutucusu 3">
                <a:extLst>
                  <a:ext uri="{FF2B5EF4-FFF2-40B4-BE49-F238E27FC236}">
                    <a16:creationId xmlns:a16="http://schemas.microsoft.com/office/drawing/2014/main" id="{22D8DB24-26CC-47F1-B446-E6972DD3B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9112" y="702365"/>
                <a:ext cx="10866783" cy="5499652"/>
              </a:xfr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1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82CA289-C331-43C2-91CF-4A75053458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8240" y="911543"/>
            <a:ext cx="10073640" cy="5138737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Örnek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6009D13-1610-44AC-A9A1-57D0A1DD5E45}"/>
                  </a:ext>
                </a:extLst>
              </p:cNvPr>
              <p:cNvSpPr txBox="1"/>
              <p:nvPr/>
            </p:nvSpPr>
            <p:spPr>
              <a:xfrm>
                <a:off x="838929" y="1554480"/>
                <a:ext cx="32149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/>
                  <a:t>Şekil 74.2c  de verilmiş olan ölçülere göre 1den 6 ya kadar numaralı noktaların koordinatlarını hesaplayalım. A ve B noktalarının koordinatları </a:t>
                </a:r>
              </a:p>
              <a:p>
                <a:endParaRPr lang="tr-T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000" dirty="0">
                    <a:ea typeface="Cambria Math" panose="02040503050406030204" pitchFamily="18" charset="0"/>
                  </a:rPr>
                  <a:t>1113,55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000" dirty="0">
                    <a:ea typeface="Cambria Math" panose="02040503050406030204" pitchFamily="18" charset="0"/>
                  </a:rPr>
                  <a:t>2175,12</a:t>
                </a:r>
              </a:p>
              <a:p>
                <a:endParaRPr lang="tr-TR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000" dirty="0">
                    <a:ea typeface="Cambria Math" panose="02040503050406030204" pitchFamily="18" charset="0"/>
                  </a:rPr>
                  <a:t>1148,60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000" dirty="0">
                    <a:ea typeface="Cambria Math" panose="02040503050406030204" pitchFamily="18" charset="0"/>
                  </a:rPr>
                  <a:t>2188,15</a:t>
                </a:r>
              </a:p>
              <a:p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6009D13-1610-44AC-A9A1-57D0A1DD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29" y="1554480"/>
                <a:ext cx="3214911" cy="3447098"/>
              </a:xfrm>
              <a:prstGeom prst="rect">
                <a:avLst/>
              </a:prstGeom>
              <a:blipFill>
                <a:blip r:embed="rId2"/>
                <a:stretch>
                  <a:fillRect l="-2087" t="-8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sim 1">
            <a:extLst>
              <a:ext uri="{FF2B5EF4-FFF2-40B4-BE49-F238E27FC236}">
                <a16:creationId xmlns:a16="http://schemas.microsoft.com/office/drawing/2014/main" id="{D3C7DB9E-B339-4589-B050-F3F946B880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-60000">
            <a:off x="5013597" y="861810"/>
            <a:ext cx="6249129" cy="57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2A5D1668-0C8F-4A6F-80DA-07ED80B8312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31520" y="789623"/>
                <a:ext cx="10850880" cy="54740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/>
                  <a:t>Hesap şu sıraya göre yapılır:</a:t>
                </a:r>
              </a:p>
              <a:p>
                <a:pPr marL="457200" indent="-457200">
                  <a:buAutoNum type="alphaLcParenR"/>
                </a:pPr>
                <a:r>
                  <a:rPr lang="tr-TR" dirty="0"/>
                  <a:t>(8) inci sütuna A noktası ile hesaplanacak olan yan noktaların ve B noktasının numaraları yazılır. A ve B noktalarının koordinatları (6) ve (7) </a:t>
                </a:r>
                <a:r>
                  <a:rPr lang="tr-TR" dirty="0" err="1"/>
                  <a:t>nci</a:t>
                </a:r>
                <a:r>
                  <a:rPr lang="tr-TR" dirty="0"/>
                  <a:t> sütunlara yazılarak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farkları bulunur. Bu farklar yardımıyla AB=S kenarı Pisagor’a göre hesaplanarak (1) sütuna yazılır.</a:t>
                </a:r>
              </a:p>
              <a:p>
                <a:pPr marL="457200" indent="-457200">
                  <a:buAutoNum type="alphaLcParenR"/>
                </a:pPr>
                <a:r>
                  <a:rPr lang="tr-TR" dirty="0"/>
                  <a:t>Hesapla bulunarak (1)</a:t>
                </a:r>
                <a:r>
                  <a:rPr lang="tr-TR" dirty="0" err="1"/>
                  <a:t>nci</a:t>
                </a:r>
                <a:r>
                  <a:rPr lang="tr-TR" dirty="0"/>
                  <a:t> sütuna yazılan AB uzunluğunun altına aynı kenarın ölçülerek bulunan uzunluğu yazılır ve bu iki uzunluk birbirine bölünerek S:s değeri bulunur.</a:t>
                </a:r>
              </a:p>
              <a:p>
                <a:pPr marL="457200" indent="-457200">
                  <a:buAutoNum type="alphaLcParenR"/>
                </a:pPr>
                <a:r>
                  <a:rPr lang="tr-TR" dirty="0"/>
                  <a:t>Küçük noktaların dik ayaklarının aralarındaki uzunluklar (3)</a:t>
                </a:r>
                <a:r>
                  <a:rPr lang="tr-TR" dirty="0" err="1"/>
                  <a:t>ncü</a:t>
                </a:r>
                <a:r>
                  <a:rPr lang="tr-TR" dirty="0"/>
                  <a:t> sütuna ve yan noktaların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dirty="0"/>
                  <a:t> farkları (5) </a:t>
                </a:r>
                <a:r>
                  <a:rPr lang="tr-TR" dirty="0" err="1"/>
                  <a:t>nci</a:t>
                </a:r>
                <a:r>
                  <a:rPr lang="tr-TR" dirty="0"/>
                  <a:t> sütuna yazılır.</a:t>
                </a:r>
              </a:p>
              <a:p>
                <a:pPr marL="457200" indent="-457200">
                  <a:buAutoNum type="alphaLcParenR"/>
                </a:pPr>
                <a:r>
                  <a:rPr lang="tr-TR" dirty="0"/>
                  <a:t>(3) </a:t>
                </a:r>
                <a:r>
                  <a:rPr lang="tr-TR" dirty="0" err="1"/>
                  <a:t>ncü</a:t>
                </a:r>
                <a:r>
                  <a:rPr lang="tr-TR" dirty="0"/>
                  <a:t> sütundaki uzunluklar S:s ile çarpılarak (4) </a:t>
                </a:r>
                <a:r>
                  <a:rPr lang="tr-TR" dirty="0" err="1"/>
                  <a:t>ncü</a:t>
                </a:r>
                <a:r>
                  <a:rPr lang="tr-TR" dirty="0"/>
                  <a:t> sütuna yazılırlar.</a:t>
                </a:r>
              </a:p>
              <a:p>
                <a:pPr marL="457200" indent="-457200">
                  <a:buAutoNum type="alphaLcParenR"/>
                </a:pPr>
                <a:r>
                  <a:rPr lang="tr-TR" dirty="0"/>
                  <a:t>(6) ve (7) </a:t>
                </a:r>
                <a:r>
                  <a:rPr lang="tr-TR" dirty="0" err="1"/>
                  <a:t>nci</a:t>
                </a:r>
                <a:r>
                  <a:rPr lang="tr-TR" dirty="0"/>
                  <a:t> sütunun altındaki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ve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değerleri S ile bölünerek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dirty="0"/>
                  <a:t> değerleri bulunur. </a:t>
                </a:r>
                <a:r>
                  <a:rPr lang="tr-TR" dirty="0">
                    <a:solidFill>
                      <a:srgbClr val="FF0000"/>
                    </a:solidFill>
                  </a:rPr>
                  <a:t>Bunların işaretlerine dikkat edilmelidir.  Ayrıca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kontrolü yapılır.</a:t>
                </a:r>
              </a:p>
              <a:p>
                <a:pPr marL="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2A5D1668-0C8F-4A6F-80DA-07ED80B83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31520" y="789623"/>
                <a:ext cx="10850880" cy="5474017"/>
              </a:xfrm>
              <a:blipFill>
                <a:blip r:embed="rId2"/>
                <a:stretch>
                  <a:fillRect l="-1011" t="-891" r="-6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6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3DB90C88-2C40-48E8-9769-C4B154F6436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99160" y="820103"/>
                <a:ext cx="10546080" cy="532161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tr-TR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f) </a:t>
                </a:r>
                <a:r>
                  <a:rPr lang="tr-TR" sz="2000" dirty="0">
                    <a:solidFill>
                      <a:schemeClr val="tx1"/>
                    </a:solidFill>
                  </a:rPr>
                  <a:t>(4)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ncü</a:t>
                </a:r>
                <a:r>
                  <a:rPr lang="tr-TR" sz="2000" dirty="0">
                    <a:solidFill>
                      <a:schemeClr val="tx1"/>
                    </a:solidFill>
                  </a:rPr>
                  <a:t> sütundaki düzeltilmiş olan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kenarları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değeri ile çarpılarak (6)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ncı</a:t>
                </a:r>
                <a:r>
                  <a:rPr lang="tr-TR" sz="2000" dirty="0">
                    <a:solidFill>
                      <a:schemeClr val="tx1"/>
                    </a:solidFill>
                  </a:rPr>
                  <a:t> sütuna,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değeri ile çarpılarak (7)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nci</a:t>
                </a:r>
                <a:r>
                  <a:rPr lang="tr-TR" sz="2000" dirty="0">
                    <a:solidFill>
                      <a:schemeClr val="tx1"/>
                    </a:solidFill>
                  </a:rPr>
                  <a:t> sütuna yazılırlar. Bulunan değerlerle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  ve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tr-T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ile kontrolleri yapılır.</a:t>
                </a:r>
              </a:p>
              <a:p>
                <a:pPr marL="0" indent="0" algn="just">
                  <a:buNone/>
                </a:pPr>
                <a:r>
                  <a:rPr lang="tr-TR" sz="2000" dirty="0">
                    <a:solidFill>
                      <a:schemeClr val="accent1"/>
                    </a:solidFill>
                  </a:rPr>
                  <a:t>g) </a:t>
                </a:r>
                <a:r>
                  <a:rPr lang="tr-TR" sz="2000" dirty="0">
                    <a:solidFill>
                      <a:schemeClr val="tx1"/>
                    </a:solidFill>
                  </a:rPr>
                  <a:t>(5)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nci</a:t>
                </a:r>
                <a:r>
                  <a:rPr lang="tr-TR" sz="2000" dirty="0">
                    <a:solidFill>
                      <a:schemeClr val="tx1"/>
                    </a:solidFill>
                  </a:rPr>
                  <a:t> sütundaki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>
                    <a:solidFill>
                      <a:schemeClr val="accent1"/>
                    </a:solidFill>
                  </a:rPr>
                  <a:t> </a:t>
                </a:r>
                <a:r>
                  <a:rPr lang="tr-TR" sz="2000" dirty="0">
                    <a:solidFill>
                      <a:schemeClr val="tx1"/>
                    </a:solidFill>
                  </a:rPr>
                  <a:t>değerleri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değeri ile çarpılarak (6)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ncı</a:t>
                </a:r>
                <a:r>
                  <a:rPr lang="tr-TR" sz="2000" dirty="0">
                    <a:solidFill>
                      <a:schemeClr val="tx1"/>
                    </a:solidFill>
                  </a:rPr>
                  <a:t> sütuna,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değerleri ile çarpılarak (7)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nci</a:t>
                </a:r>
                <a:r>
                  <a:rPr lang="tr-TR" sz="2000" dirty="0">
                    <a:solidFill>
                      <a:schemeClr val="tx1"/>
                    </a:solidFill>
                  </a:rPr>
                  <a:t> sütuna yazılırlar. Burada işaretlere özellikle dikkat edilmelidir. Bulunan değerlerle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.∆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.∆</m:t>
                        </m:r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ile kontrolleri yapılır. </a:t>
                </a:r>
              </a:p>
              <a:p>
                <a:pPr marL="0" indent="0">
                  <a:buNone/>
                </a:pPr>
                <a:r>
                  <a:rPr lang="tr-TR" sz="2000" dirty="0">
                    <a:solidFill>
                      <a:schemeClr val="accent1"/>
                    </a:solidFill>
                  </a:rPr>
                  <a:t>h)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000" dirty="0">
                    <a:solidFill>
                      <a:schemeClr val="accent1"/>
                    </a:solidFill>
                  </a:rPr>
                  <a:t> </a:t>
                </a:r>
                <a:r>
                  <a:rPr lang="tr-TR" sz="2000" dirty="0">
                    <a:solidFill>
                      <a:schemeClr val="tx1"/>
                    </a:solidFill>
                  </a:rPr>
                  <a:t>lere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.∆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ler</a:t>
                </a:r>
                <a:r>
                  <a:rPr lang="tr-TR" sz="2000" dirty="0">
                    <a:solidFill>
                      <a:schemeClr val="tx1"/>
                    </a:solidFill>
                  </a:rPr>
                  <a:t> eklenerek bir sonraki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 err="1">
                    <a:solidFill>
                      <a:schemeClr val="tx1"/>
                    </a:solidFill>
                  </a:rPr>
                  <a:t>ler</a:t>
                </a:r>
                <a:r>
                  <a:rPr lang="tr-TR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lere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.∆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ler</a:t>
                </a:r>
                <a:r>
                  <a:rPr lang="tr-TR" sz="2000" dirty="0">
                    <a:solidFill>
                      <a:schemeClr val="tx1"/>
                    </a:solidFill>
                  </a:rPr>
                  <a:t> eklenerek bir sonraki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ler</a:t>
                </a:r>
                <a:r>
                  <a:rPr lang="tr-TR" sz="2000" dirty="0">
                    <a:solidFill>
                      <a:schemeClr val="tx1"/>
                    </a:solidFill>
                  </a:rPr>
                  <a:t> hesaplanır. Son noktanın bulunan koordinatları ile verilen koordinatlarının birbirine eşit olması gerekir.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3DB90C88-2C40-48E8-9769-C4B154F6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99160" y="820103"/>
                <a:ext cx="10546080" cy="5321617"/>
              </a:xfrm>
              <a:blipFill>
                <a:blip r:embed="rId2"/>
                <a:stretch>
                  <a:fillRect l="-925" r="-5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13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9F31BB-17F6-48A7-B871-564727FB4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" t="2974" r="103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15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649</Words>
  <Application>Microsoft Office PowerPoint</Application>
  <PresentationFormat>Geniş ekran</PresentationFormat>
  <Paragraphs>49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Organik</vt:lpstr>
      <vt:lpstr>MÜHENDİSLİKTE ÖLÇME BİLGİSİ </vt:lpstr>
      <vt:lpstr>Yan Nokta Hesabı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Fatma AKÇAKOCA</cp:lastModifiedBy>
  <cp:revision>29</cp:revision>
  <dcterms:created xsi:type="dcterms:W3CDTF">2020-01-21T18:18:14Z</dcterms:created>
  <dcterms:modified xsi:type="dcterms:W3CDTF">2020-01-23T04:30:46Z</dcterms:modified>
</cp:coreProperties>
</file>