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785093" y="1700074"/>
            <a:ext cx="6630278" cy="1502690"/>
          </a:xfrm>
        </p:spPr>
        <p:txBody>
          <a:bodyPr/>
          <a:lstStyle/>
          <a:p>
            <a:r>
              <a:rPr lang="tr-TR" sz="4800" b="1" dirty="0"/>
              <a:t>MÜHENDİSLİKTE ÖLÇME BİLGİSİ 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532018"/>
          </a:xfrm>
        </p:spPr>
        <p:txBody>
          <a:bodyPr>
            <a:normAutofit/>
          </a:bodyPr>
          <a:lstStyle/>
          <a:p>
            <a:r>
              <a:rPr lang="tr-TR" dirty="0"/>
              <a:t>KAPALI POLİGON HESABI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3836277" y="4798512"/>
            <a:ext cx="4942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chemeClr val="accent4">
                    <a:lumMod val="75000"/>
                  </a:schemeClr>
                </a:solidFill>
              </a:rPr>
              <a:t>Prof. Dr. Engin YURTSEVEN 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5175139" y="3021876"/>
            <a:ext cx="2042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chemeClr val="accent4">
                    <a:lumMod val="75000"/>
                  </a:schemeClr>
                </a:solidFill>
              </a:rPr>
              <a:t>15.HAFTA</a:t>
            </a:r>
          </a:p>
        </p:txBody>
      </p:sp>
    </p:spTree>
    <p:extLst>
      <p:ext uri="{BB962C8B-B14F-4D97-AF65-F5344CB8AC3E}">
        <p14:creationId xmlns:p14="http://schemas.microsoft.com/office/powerpoint/2010/main" val="1799267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1D0941C-AE89-400B-A00E-C29ABB988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Kapalı Poligon Hesabı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3550B65-F1C6-4E4A-BDCE-84942A76B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dirty="0"/>
              <a:t>Kapalı poligon hesabı bağlı poligon hesabında olduğu gibi yapılır. Fakat burada poligon güzergahı başladığı noktada son bulduğu için kontrol formülleri değişiklik gösterir.</a:t>
            </a:r>
          </a:p>
        </p:txBody>
      </p:sp>
    </p:spTree>
    <p:extLst>
      <p:ext uri="{BB962C8B-B14F-4D97-AF65-F5344CB8AC3E}">
        <p14:creationId xmlns:p14="http://schemas.microsoft.com/office/powerpoint/2010/main" val="3809110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5D5498B5-1E39-421E-8289-92429A49C70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5828" t="31560" r="50000" b="14119"/>
          <a:stretch/>
        </p:blipFill>
        <p:spPr>
          <a:xfrm>
            <a:off x="927652" y="1179442"/>
            <a:ext cx="3952631" cy="42672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Metin kutusu 4">
                <a:extLst>
                  <a:ext uri="{FF2B5EF4-FFF2-40B4-BE49-F238E27FC236}">
                    <a16:creationId xmlns:a16="http://schemas.microsoft.com/office/drawing/2014/main" id="{7201C0EB-2018-42A4-B5D9-B0129818E5A4}"/>
                  </a:ext>
                </a:extLst>
              </p:cNvPr>
              <p:cNvSpPr txBox="1"/>
              <p:nvPr/>
            </p:nvSpPr>
            <p:spPr>
              <a:xfrm>
                <a:off x="5738191" y="821246"/>
                <a:ext cx="4823792" cy="4890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dirty="0"/>
                  <a:t>6 numaralı semt kontrol formülünde, kapalı poligonun başlangıç ve son semti aynı olacağı için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tr-T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tr-TR" dirty="0"/>
                  <a:t> dır. Buna göre formül :</a:t>
                </a:r>
              </a:p>
              <a:p>
                <a:endParaRPr lang="tr-TR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tr-T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tr-T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tr-T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tr-T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tr-T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tr-T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tr-T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200</m:t>
                          </m:r>
                        </m:e>
                        <m:sup>
                          <m:r>
                            <a:rPr lang="tr-T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p>
                      </m:sSup>
                    </m:oMath>
                  </m:oMathPara>
                </a14:m>
                <a:endParaRPr lang="tr-TR" dirty="0"/>
              </a:p>
              <a:p>
                <a:r>
                  <a:rPr lang="tr-TR" dirty="0"/>
                  <a:t>şeklini alır.</a:t>
                </a:r>
              </a:p>
              <a:p>
                <a:r>
                  <a:rPr lang="tr-TR" dirty="0"/>
                  <a:t>Kapalı poligon bir çokgen olduğu için açı kontrolü, iç veya dış açıların toplamı şeklinde de yapılabilir. </a:t>
                </a:r>
              </a:p>
              <a:p>
                <a:r>
                  <a:rPr lang="tr-TR" dirty="0"/>
                  <a:t>Kapalı poligonda iç açılar toplamı </a:t>
                </a:r>
              </a:p>
              <a:p>
                <a:endParaRPr lang="tr-TR" dirty="0"/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tr-T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tr-T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tr-TR" b="0" i="1" smtClean="0">
                                <a:latin typeface="Cambria Math" panose="02040503050406030204" pitchFamily="18" charset="0"/>
                              </a:rPr>
                              <m:t>ç</m:t>
                            </m:r>
                          </m:sub>
                        </m:sSub>
                      </m:e>
                    </m:d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tr-T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200</m:t>
                        </m:r>
                      </m:e>
                      <m:sup>
                        <m:r>
                          <a:rPr lang="tr-T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p>
                    </m:sSup>
                  </m:oMath>
                </a14:m>
                <a:r>
                  <a:rPr lang="tr-TR" dirty="0"/>
                  <a:t> </a:t>
                </a:r>
              </a:p>
              <a:p>
                <a:pPr algn="ctr"/>
                <a:endParaRPr lang="tr-TR" dirty="0"/>
              </a:p>
              <a:p>
                <a:r>
                  <a:rPr lang="tr-TR" dirty="0"/>
                  <a:t>Dış açılar için </a:t>
                </a:r>
              </a:p>
              <a:p>
                <a:endParaRPr lang="tr-TR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tr-T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tr-T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tr-T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𝑑𝚤</m:t>
                              </m:r>
                              <m:r>
                                <a:rPr lang="tr-TR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ş</m:t>
                              </m:r>
                            </m:sub>
                          </m:sSub>
                        </m:e>
                      </m:d>
                      <m:r>
                        <a:rPr lang="tr-T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tr-T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tr-T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tr-T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tr-T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tr-T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tr-T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200</m:t>
                          </m:r>
                        </m:e>
                        <m:sup>
                          <m:r>
                            <a:rPr lang="tr-T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p>
                      </m:sSup>
                    </m:oMath>
                  </m:oMathPara>
                </a14:m>
                <a:endParaRPr lang="tr-TR" dirty="0"/>
              </a:p>
              <a:p>
                <a:endParaRPr lang="tr-TR" dirty="0"/>
              </a:p>
              <a:p>
                <a:r>
                  <a:rPr lang="tr-TR" dirty="0"/>
                  <a:t>n: poligon güzergahı nokta sayısı</a:t>
                </a:r>
              </a:p>
            </p:txBody>
          </p:sp>
        </mc:Choice>
        <mc:Fallback>
          <p:sp>
            <p:nvSpPr>
              <p:cNvPr id="5" name="Metin kutusu 4">
                <a:extLst>
                  <a:ext uri="{FF2B5EF4-FFF2-40B4-BE49-F238E27FC236}">
                    <a16:creationId xmlns:a16="http://schemas.microsoft.com/office/drawing/2014/main" id="{7201C0EB-2018-42A4-B5D9-B0129818E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191" y="821246"/>
                <a:ext cx="4823792" cy="4890441"/>
              </a:xfrm>
              <a:prstGeom prst="rect">
                <a:avLst/>
              </a:prstGeom>
              <a:blipFill>
                <a:blip r:embed="rId3"/>
                <a:stretch>
                  <a:fillRect l="-1010" t="-748" b="-1122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ikdörtgen 5">
            <a:extLst>
              <a:ext uri="{FF2B5EF4-FFF2-40B4-BE49-F238E27FC236}">
                <a16:creationId xmlns:a16="http://schemas.microsoft.com/office/drawing/2014/main" id="{E008CDFE-6A2A-4A81-ADFE-E546DCAF9DE1}"/>
              </a:ext>
            </a:extLst>
          </p:cNvPr>
          <p:cNvSpPr/>
          <p:nvPr/>
        </p:nvSpPr>
        <p:spPr>
          <a:xfrm>
            <a:off x="7174310" y="1983671"/>
            <a:ext cx="1951551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56AA194D-0436-454C-A480-9710600931D1}"/>
              </a:ext>
            </a:extLst>
          </p:cNvPr>
          <p:cNvSpPr/>
          <p:nvPr/>
        </p:nvSpPr>
        <p:spPr>
          <a:xfrm>
            <a:off x="7063408" y="3555738"/>
            <a:ext cx="2173356" cy="4199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ACCCF147-03A5-4DAA-9EEA-872C95105879}"/>
              </a:ext>
            </a:extLst>
          </p:cNvPr>
          <p:cNvSpPr/>
          <p:nvPr/>
        </p:nvSpPr>
        <p:spPr>
          <a:xfrm>
            <a:off x="6950765" y="4721929"/>
            <a:ext cx="2398643" cy="4199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7694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BCD44768-4F58-444B-B4EA-9A05C346A9CA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1033669" y="1510541"/>
                <a:ext cx="10124661" cy="3816833"/>
              </a:xfrm>
            </p:spPr>
            <p:txBody>
              <a:bodyPr/>
              <a:lstStyle/>
              <a:p>
                <a:pPr marL="0" lvl="0" indent="0">
                  <a:buClr>
                    <a:srgbClr val="83992A"/>
                  </a:buClr>
                  <a:buNone/>
                </a:pPr>
                <a:r>
                  <a:rPr lang="tr-TR" dirty="0"/>
                  <a:t>Koordinat kontrol formülünde , kapalı poligonun başlangıç ve son noktası aynı olduğu için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tr-TR" sz="2200" i="1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tr-TR" sz="2200" i="1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tr-TR" sz="2200" b="0" i="1" smtClean="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tr-TR" dirty="0"/>
                  <a:t> 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tr-TR" sz="2200" i="1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tr-TR" sz="2200" i="1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tr-TR" sz="2200" b="0" i="1" smtClean="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tr-TR" dirty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 dır. </a:t>
                </a:r>
              </a:p>
              <a:p>
                <a:pPr marL="0" lvl="0" indent="0">
                  <a:buClr>
                    <a:srgbClr val="83992A"/>
                  </a:buClr>
                  <a:buNone/>
                </a:pPr>
                <a:r>
                  <a:rPr lang="tr-TR" dirty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Buna göre kapalı poligon için koordinat kontrol formülü:</a:t>
                </a:r>
              </a:p>
              <a:p>
                <a:pPr marL="0" lvl="0" indent="0" algn="ctr">
                  <a:buClr>
                    <a:srgbClr val="83992A"/>
                  </a:buClr>
                  <a:buNone/>
                </a:pPr>
                <a14:m>
                  <m:oMath xmlns:m="http://schemas.openxmlformats.org/officeDocument/2006/math">
                    <m:r>
                      <a:rPr lang="tr-TR" sz="2200" b="0" i="1" smtClean="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tr-TR" sz="2200" i="1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tr-TR" dirty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,    </a:t>
                </a:r>
                <a14:m>
                  <m:oMath xmlns:m="http://schemas.openxmlformats.org/officeDocument/2006/math">
                    <m:r>
                      <a:rPr lang="tr-TR" sz="2200" b="0" i="0" smtClean="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tr-TR" sz="2200" i="1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sz="2200" i="1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tr-TR" sz="2200" b="0" i="1" smtClean="0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tr-TR" dirty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 </a:t>
                </a:r>
              </a:p>
              <a:p>
                <a:pPr marL="0" lvl="0" indent="0" algn="just">
                  <a:buClr>
                    <a:srgbClr val="83992A"/>
                  </a:buClr>
                  <a:buNone/>
                </a:pPr>
                <a:r>
                  <a:rPr lang="tr-TR" dirty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Hata sınırı içerisinde kalan farklar, kenar uzunlukları ile orantılı olarak koordinat farklarına dağıtılır.</a:t>
                </a:r>
              </a:p>
              <a:p>
                <a:pPr marL="0" lvl="0" indent="0">
                  <a:buClr>
                    <a:srgbClr val="83992A"/>
                  </a:buClr>
                  <a:buNone/>
                </a:pPr>
                <a:endParaRPr lang="tr-TR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mc:Choice>
        <mc:Fallback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BCD44768-4F58-444B-B4EA-9A05C346A9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033669" y="1510541"/>
                <a:ext cx="10124661" cy="3816833"/>
              </a:xfrm>
              <a:blipFill>
                <a:blip r:embed="rId2"/>
                <a:stretch>
                  <a:fillRect l="-964" t="-1278" r="-964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3592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4F2DABA-F3E9-4F93-BD18-98838DEAD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44" t="4059" r="30063" b="31401"/>
          <a:stretch/>
        </p:blipFill>
        <p:spPr>
          <a:xfrm>
            <a:off x="887896" y="1215887"/>
            <a:ext cx="3790121" cy="44262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Metin kutusu 3">
                <a:extLst>
                  <a:ext uri="{FF2B5EF4-FFF2-40B4-BE49-F238E27FC236}">
                    <a16:creationId xmlns:a16="http://schemas.microsoft.com/office/drawing/2014/main" id="{9B0B3544-8346-47B7-B090-E23B574DCF0E}"/>
                  </a:ext>
                </a:extLst>
              </p:cNvPr>
              <p:cNvSpPr txBox="1"/>
              <p:nvPr/>
            </p:nvSpPr>
            <p:spPr>
              <a:xfrm>
                <a:off x="5035826" y="914399"/>
                <a:ext cx="3008244" cy="5293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2000" b="1" dirty="0"/>
                  <a:t>Örnek :</a:t>
                </a:r>
              </a:p>
              <a:p>
                <a:r>
                  <a:rPr lang="tr-TR" sz="2000" b="1" dirty="0"/>
                  <a:t>Verilenler </a:t>
                </a:r>
              </a:p>
              <a:p>
                <a:endParaRPr lang="tr-TR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=315.665</m:t>
                      </m:r>
                    </m:oMath>
                  </m:oMathPara>
                </a14:m>
                <a:endParaRPr lang="tr-TR" sz="20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tr-TR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tr-TR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205.359</m:t>
                      </m:r>
                    </m:oMath>
                  </m:oMathPara>
                </a14:m>
                <a:endParaRPr lang="tr-TR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tr-TR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289.921</m:t>
                      </m:r>
                    </m:oMath>
                  </m:oMathPara>
                </a14:m>
                <a:endParaRPr lang="tr-TR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tr-TR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305.056</m:t>
                      </m:r>
                    </m:oMath>
                  </m:oMathPara>
                </a14:m>
                <a:endParaRPr lang="tr-TR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tr-TR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180.185</m:t>
                      </m:r>
                    </m:oMath>
                  </m:oMathPara>
                </a14:m>
                <a:endParaRPr lang="tr-TR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tr-TR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303.804</m:t>
                      </m:r>
                    </m:oMath>
                  </m:oMathPara>
                </a14:m>
                <a:endParaRPr lang="tr-TR" sz="2000" dirty="0"/>
              </a:p>
              <a:p>
                <a:pPr/>
                <a:endParaRPr lang="tr-TR" sz="2000" dirty="0"/>
              </a:p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tr-T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tr-T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tr-T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=38.08</m:t>
                    </m:r>
                  </m:oMath>
                </a14:m>
                <a:r>
                  <a:rPr lang="tr-TR" sz="2000" dirty="0"/>
                  <a:t> 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59.49</m:t>
                      </m:r>
                    </m:oMath>
                  </m:oMathPara>
                </a14:m>
                <a:endParaRPr lang="tr-TR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tr-TR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57.43</m:t>
                      </m:r>
                    </m:oMath>
                  </m:oMathPara>
                </a14:m>
                <a:endParaRPr lang="tr-TR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tr-TR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47.10</m:t>
                      </m:r>
                    </m:oMath>
                  </m:oMathPara>
                </a14:m>
                <a:endParaRPr lang="tr-TR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tr-TR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37.91</m:t>
                      </m:r>
                    </m:oMath>
                  </m:oMathPara>
                </a14:m>
                <a:endParaRPr lang="tr-TR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tr-TR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75.73</m:t>
                      </m:r>
                    </m:oMath>
                  </m:oMathPara>
                </a14:m>
                <a:endParaRPr lang="tr-TR" sz="2000" dirty="0"/>
              </a:p>
              <a:p>
                <a:pPr/>
                <a:endParaRPr lang="tr-TR" b="1" dirty="0"/>
              </a:p>
            </p:txBody>
          </p:sp>
        </mc:Choice>
        <mc:Fallback>
          <p:sp>
            <p:nvSpPr>
              <p:cNvPr id="4" name="Metin kutusu 3">
                <a:extLst>
                  <a:ext uri="{FF2B5EF4-FFF2-40B4-BE49-F238E27FC236}">
                    <a16:creationId xmlns:a16="http://schemas.microsoft.com/office/drawing/2014/main" id="{9B0B3544-8346-47B7-B090-E23B574DC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826" y="914399"/>
                <a:ext cx="3008244" cy="5293757"/>
              </a:xfrm>
              <a:prstGeom prst="rect">
                <a:avLst/>
              </a:prstGeom>
              <a:blipFill>
                <a:blip r:embed="rId3"/>
                <a:stretch>
                  <a:fillRect l="-2024" t="-576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Metin kutusu 4">
                <a:extLst>
                  <a:ext uri="{FF2B5EF4-FFF2-40B4-BE49-F238E27FC236}">
                    <a16:creationId xmlns:a16="http://schemas.microsoft.com/office/drawing/2014/main" id="{B935247D-239F-4CE7-A884-FB965D194181}"/>
                  </a:ext>
                </a:extLst>
              </p:cNvPr>
              <p:cNvSpPr txBox="1"/>
              <p:nvPr/>
            </p:nvSpPr>
            <p:spPr>
              <a:xfrm>
                <a:off x="7275443" y="1351721"/>
                <a:ext cx="3366053" cy="196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600" b="0" dirty="0">
                    <a:latin typeface="Cambria Math" panose="02040503050406030204" pitchFamily="18" charset="0"/>
                  </a:rPr>
                  <a:t>101 numaralı noktanın koordinatı </a:t>
                </a:r>
              </a:p>
              <a:p>
                <a:endParaRPr lang="tr-TR" sz="1600" b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tr-TR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=10935.19 </m:t>
                    </m:r>
                  </m:oMath>
                </a14:m>
                <a:r>
                  <a:rPr lang="tr-TR" dirty="0"/>
                  <a:t> </a:t>
                </a:r>
                <a14:m>
                  <m:oMath xmlns:m="http://schemas.openxmlformats.org/officeDocument/2006/math"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tr-T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=10158.34</m:t>
                    </m:r>
                  </m:oMath>
                </a14:m>
                <a:endParaRPr lang="tr-TR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tr-T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tr-TR" b="0" i="1" smtClean="0">
                              <a:latin typeface="Cambria Math" panose="02040503050406030204" pitchFamily="18" charset="0"/>
                            </a:rPr>
                            <m:t>100−101</m:t>
                          </m:r>
                        </m:e>
                      </m:d>
                      <m:r>
                        <a:rPr lang="tr-T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tr-T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tr-T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339.791</m:t>
                          </m:r>
                        </m:e>
                        <m:sup>
                          <m:r>
                            <a:rPr lang="tr-T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p>
                      </m:sSup>
                    </m:oMath>
                  </m:oMathPara>
                </a14:m>
                <a:endParaRPr lang="tr-TR" dirty="0"/>
              </a:p>
              <a:p>
                <a:endParaRPr lang="tr-TR" dirty="0"/>
              </a:p>
              <a:p>
                <a:r>
                  <a:rPr lang="tr-TR" dirty="0"/>
                  <a:t>olarak verilmiştir. Noktaların koordinatlarını hesaplayınız.</a:t>
                </a:r>
              </a:p>
            </p:txBody>
          </p:sp>
        </mc:Choice>
        <mc:Fallback>
          <p:sp>
            <p:nvSpPr>
              <p:cNvPr id="5" name="Metin kutusu 4">
                <a:extLst>
                  <a:ext uri="{FF2B5EF4-FFF2-40B4-BE49-F238E27FC236}">
                    <a16:creationId xmlns:a16="http://schemas.microsoft.com/office/drawing/2014/main" id="{B935247D-239F-4CE7-A884-FB965D194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443" y="1351721"/>
                <a:ext cx="3366053" cy="1969770"/>
              </a:xfrm>
              <a:prstGeom prst="rect">
                <a:avLst/>
              </a:prstGeom>
              <a:blipFill>
                <a:blip r:embed="rId4"/>
                <a:stretch>
                  <a:fillRect l="-1447" t="-1238" b="-4025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630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D99B9AC-F318-4958-85D5-75C12D775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95" t="9275" r="2473" b="5894"/>
          <a:stretch/>
        </p:blipFill>
        <p:spPr>
          <a:xfrm>
            <a:off x="742121" y="675860"/>
            <a:ext cx="10747513" cy="55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61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50</TotalTime>
  <Words>235</Words>
  <Application>Microsoft Office PowerPoint</Application>
  <PresentationFormat>Geniş ekran</PresentationFormat>
  <Paragraphs>46</Paragraphs>
  <Slides>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</vt:i4>
      </vt:variant>
    </vt:vector>
  </HeadingPairs>
  <TitlesOfParts>
    <vt:vector size="10" baseType="lpstr">
      <vt:lpstr>Arial</vt:lpstr>
      <vt:lpstr>Cambria Math</vt:lpstr>
      <vt:lpstr>Garamond</vt:lpstr>
      <vt:lpstr>Organik</vt:lpstr>
      <vt:lpstr>MÜHENDİSLİKTE ÖLÇME BİLGİSİ </vt:lpstr>
      <vt:lpstr>Kapalı Poligon Hesabı 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MÜHENDİSLİKTE ÖLÇME BİLGİSİ</dc:title>
  <dc:creator>m.sevba yılmaz</dc:creator>
  <cp:lastModifiedBy>Fatma AKÇAKOCA</cp:lastModifiedBy>
  <cp:revision>11</cp:revision>
  <dcterms:created xsi:type="dcterms:W3CDTF">2020-01-21T18:18:14Z</dcterms:created>
  <dcterms:modified xsi:type="dcterms:W3CDTF">2020-01-23T04:28:58Z</dcterms:modified>
</cp:coreProperties>
</file>