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78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A1AD5-8DFB-4373-AFD2-35493EC5C149}" type="datetimeFigureOut">
              <a:rPr lang="tr-TR" smtClean="0"/>
              <a:t>03.10.2019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C5EE-1B87-485D-A471-CAB96D54C4FA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122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A1AD5-8DFB-4373-AFD2-35493EC5C149}" type="datetimeFigureOut">
              <a:rPr lang="tr-TR" smtClean="0"/>
              <a:t>03.10.2019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C5EE-1B87-485D-A471-CAB96D54C4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7720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A1AD5-8DFB-4373-AFD2-35493EC5C149}" type="datetimeFigureOut">
              <a:rPr lang="tr-TR" smtClean="0"/>
              <a:t>03.10.2019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C5EE-1B87-485D-A471-CAB96D54C4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1189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A1AD5-8DFB-4373-AFD2-35493EC5C149}" type="datetimeFigureOut">
              <a:rPr lang="tr-TR" smtClean="0"/>
              <a:t>03.10.2019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C5EE-1B87-485D-A471-CAB96D54C4FA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103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A1AD5-8DFB-4373-AFD2-35493EC5C149}" type="datetimeFigureOut">
              <a:rPr lang="tr-TR" smtClean="0"/>
              <a:t>03.10.2019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C5EE-1B87-485D-A471-CAB96D54C4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6257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A1AD5-8DFB-4373-AFD2-35493EC5C149}" type="datetimeFigureOut">
              <a:rPr lang="tr-TR" smtClean="0"/>
              <a:t>03.10.2019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C5EE-1B87-485D-A471-CAB96D54C4FA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9937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A1AD5-8DFB-4373-AFD2-35493EC5C149}" type="datetimeFigureOut">
              <a:rPr lang="tr-TR" smtClean="0"/>
              <a:t>03.10.2019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C5EE-1B87-485D-A471-CAB96D54C4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710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A1AD5-8DFB-4373-AFD2-35493EC5C149}" type="datetimeFigureOut">
              <a:rPr lang="tr-TR" smtClean="0"/>
              <a:t>03.10.2019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C5EE-1B87-485D-A471-CAB96D54C4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1806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A1AD5-8DFB-4373-AFD2-35493EC5C149}" type="datetimeFigureOut">
              <a:rPr lang="tr-TR" smtClean="0"/>
              <a:t>03.10.2019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C5EE-1B87-485D-A471-CAB96D54C4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0390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A1AD5-8DFB-4373-AFD2-35493EC5C149}" type="datetimeFigureOut">
              <a:rPr lang="tr-TR" smtClean="0"/>
              <a:t>03.10.2019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C5EE-1B87-485D-A471-CAB96D54C4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7613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A1AD5-8DFB-4373-AFD2-35493EC5C149}" type="datetimeFigureOut">
              <a:rPr lang="tr-TR" smtClean="0"/>
              <a:t>03.10.2019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C5EE-1B87-485D-A471-CAB96D54C4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9827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A1AD5-8DFB-4373-AFD2-35493EC5C149}" type="datetimeFigureOut">
              <a:rPr lang="tr-TR" smtClean="0"/>
              <a:t>03.10.2019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C5EE-1B87-485D-A471-CAB96D54C4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2762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A1AD5-8DFB-4373-AFD2-35493EC5C149}" type="datetimeFigureOut">
              <a:rPr lang="tr-TR" smtClean="0"/>
              <a:t>03.10.2019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C5EE-1B87-485D-A471-CAB96D54C4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2377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A1AD5-8DFB-4373-AFD2-35493EC5C149}" type="datetimeFigureOut">
              <a:rPr lang="tr-TR" smtClean="0"/>
              <a:t>03.10.2019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C5EE-1B87-485D-A471-CAB96D54C4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6051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A1AD5-8DFB-4373-AFD2-35493EC5C149}" type="datetimeFigureOut">
              <a:rPr lang="tr-TR" smtClean="0"/>
              <a:t>03.10.2019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C5EE-1B87-485D-A471-CAB96D54C4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5599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A1AD5-8DFB-4373-AFD2-35493EC5C149}" type="datetimeFigureOut">
              <a:rPr lang="tr-TR" smtClean="0"/>
              <a:t>03.10.2019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C5EE-1B87-485D-A471-CAB96D54C4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448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A1AD5-8DFB-4373-AFD2-35493EC5C149}" type="datetimeFigureOut">
              <a:rPr lang="tr-TR" smtClean="0"/>
              <a:t>03.10.2019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C5EE-1B87-485D-A471-CAB96D54C4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6586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CCA1AD5-8DFB-4373-AFD2-35493EC5C149}" type="datetimeFigureOut">
              <a:rPr lang="tr-TR" smtClean="0"/>
              <a:t>03.10.2019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951C5EE-1B87-485D-A471-CAB96D54C4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99891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65476" y="861816"/>
            <a:ext cx="8534400" cy="5218142"/>
          </a:xfrm>
        </p:spPr>
        <p:txBody>
          <a:bodyPr>
            <a:normAutofit/>
          </a:bodyPr>
          <a:lstStyle/>
          <a:p>
            <a:r>
              <a:rPr lang="tr-TR" smtClean="0"/>
              <a:t>Instrumentation</a:t>
            </a: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8093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8" y="747332"/>
            <a:ext cx="11211516" cy="1609483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5534" y="2356815"/>
            <a:ext cx="6748426" cy="399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83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68969" y="717157"/>
            <a:ext cx="11036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Goldman–Fox scissors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and the double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curved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LaGrange scissors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are variations on the iris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scissors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that can be used for the same purpose.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21" y="2823411"/>
            <a:ext cx="6170499" cy="292492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135" y="2823411"/>
            <a:ext cx="5666098" cy="292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14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597" y="1812758"/>
            <a:ext cx="7787266" cy="3899409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210062" y="693639"/>
            <a:ext cx="26420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Suture</a:t>
            </a:r>
            <a:r>
              <a:rPr lang="tr-TR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scissors</a:t>
            </a:r>
            <a:endParaRPr lang="tr-TR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57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4823" y="685354"/>
            <a:ext cx="8534400" cy="1507067"/>
          </a:xfrm>
        </p:spPr>
        <p:txBody>
          <a:bodyPr/>
          <a:lstStyle/>
          <a:p>
            <a:r>
              <a:rPr lang="tr-TR" dirty="0" err="1"/>
              <a:t>Tissue</a:t>
            </a:r>
            <a:r>
              <a:rPr lang="tr-TR" dirty="0"/>
              <a:t> </a:t>
            </a:r>
            <a:r>
              <a:rPr lang="tr-TR" dirty="0" err="1"/>
              <a:t>forceps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737936" y="2192421"/>
            <a:ext cx="98017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Tissue forceps are hinged instruments that can either be locking or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non-locking.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2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65221" y="781325"/>
            <a:ext cx="109888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delicate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Adson 1X2 tissue forceps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is used most commonly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oral surgery for gentle tissue handling, e.g., when stabilizing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mucogingival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flaps during suturing.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21" y="3160294"/>
            <a:ext cx="10910998" cy="240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30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72716" y="879175"/>
            <a:ext cx="1102092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‘1X2’ refers to the one small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sharp point on the one end that fits between the two sharp points on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other end. </a:t>
            </a:r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It causes less tissue trauma compared with the plain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Adson forceps and the Adson–Brown forceps, which has multiple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teeth.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72716" y="3835204"/>
            <a:ext cx="1076425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 Adson forceps is only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120 mm long. If longer forceps are needed, e.g., to reach the caudal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part of the oral cavity, a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Gerald 1X2 tissue forceps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which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measures 170–180 mm, can be used.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45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638" y="2213811"/>
            <a:ext cx="10881675" cy="1668345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3251898" y="4399365"/>
            <a:ext cx="37273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Gerald 1X2 </a:t>
            </a:r>
            <a:r>
              <a:rPr lang="tr-TR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tissue</a:t>
            </a:r>
            <a:r>
              <a:rPr lang="tr-T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forceps</a:t>
            </a:r>
            <a:endParaRPr lang="tr-T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50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60420" y="586134"/>
            <a:ext cx="1150218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Allis tissue forceps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is an example of a locking tissue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forceps with a middle hinge. It can only be used on firm tissue that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is to be excised, e.g., a large mass of gingival enlargement.</a:t>
            </a:r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It should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be placed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on friable tumors, wound edges or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mucogingival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flaps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because it is very traumatic as a result of the crushing action.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208" y="3567333"/>
            <a:ext cx="6748426" cy="302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5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87959" y="540974"/>
            <a:ext cx="8534400" cy="1507067"/>
          </a:xfrm>
        </p:spPr>
        <p:txBody>
          <a:bodyPr/>
          <a:lstStyle/>
          <a:p>
            <a:r>
              <a:rPr lang="tr-TR" dirty="0" err="1"/>
              <a:t>Periosteal</a:t>
            </a:r>
            <a:r>
              <a:rPr lang="tr-TR" dirty="0"/>
              <a:t> </a:t>
            </a:r>
            <a:r>
              <a:rPr lang="tr-TR" dirty="0" err="1"/>
              <a:t>elevators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401053" y="2437946"/>
            <a:ext cx="113578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Periosteal elevators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(also occasionally referred to as ‘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periosteals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’) are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used to elevate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mucoperiosteal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flaps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01053" y="3973704"/>
            <a:ext cx="106198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Many periosteal elevators are double-ended. One end is slightly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curved and rounded, while the other end typically is pointed or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square.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31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36884" y="769567"/>
            <a:ext cx="106359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Molt periosteal elevator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# 9 , which is popular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both in human and veterinary oral surgery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84" y="2595024"/>
            <a:ext cx="11686469" cy="838335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336884" y="4304710"/>
            <a:ext cx="115021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pointed end of the Molt periosteal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elevator is used in a prying motion to elevate the dental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papilla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between two teeth.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62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76462" y="296286"/>
            <a:ext cx="1105301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Asepsis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the complete absence of any bacteria, viruses, fungi, mold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or parasites capable of causing infection</a:t>
            </a:r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Disinfection: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application of a chemical agent to destroy or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inhibit the growth of microorganisms on the surface of an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instrument or surgical device</a:t>
            </a:r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Sanitization: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cleansing an object or area free from any dirt or dust,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thereby reducing the number of microorganisms present on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contaminated surfaces to levels presumed safe by public health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Standards</a:t>
            </a:r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Sterilization: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 free an object or instrument of all living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microorganisms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204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36884" y="730513"/>
            <a:ext cx="110048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animals with thin or friable gingiva, it is safer to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insert the instrument under a small increment of tissue, after which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it is gently rotated over 45–90 degrees, lifting the tissue up and sideways.</a:t>
            </a:r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This minimizes the risk of slipping and tearing the gingiva,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which can easily occur if the push stroke technique is used. The instrument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is held in a pen grip or modified pen grip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14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08" y="4876801"/>
            <a:ext cx="11311554" cy="588691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102986" y="1046566"/>
            <a:ext cx="6484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24G </a:t>
            </a:r>
            <a:r>
              <a:rPr lang="tr-TR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periosteal</a:t>
            </a:r>
            <a:r>
              <a:rPr lang="tr-TR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elevator</a:t>
            </a:r>
            <a:endParaRPr lang="tr-TR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61301" y="2227956"/>
            <a:ext cx="113777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is a delicate instrument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and its rounded end allows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mucoperiosteal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flaps to be elevated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atraumatically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even in very small animals with friable gingiva.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0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25" y="4152180"/>
            <a:ext cx="11630527" cy="834322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583714" y="886145"/>
            <a:ext cx="47900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Mead</a:t>
            </a:r>
            <a:r>
              <a:rPr lang="tr-TR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# 3 </a:t>
            </a:r>
            <a:r>
              <a:rPr lang="tr-TR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periosteal</a:t>
            </a:r>
            <a:r>
              <a:rPr lang="tr-TR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elevator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890336" y="2032610"/>
            <a:ext cx="105557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is a sturdy, double-ended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periosteal elevator most suitable for thick attached gingiva and hard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palatal mucosa.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84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48426" cy="449929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861" y="2358703"/>
            <a:ext cx="6748426" cy="4499297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7026477" y="486854"/>
            <a:ext cx="48607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# 24G periosteal elevator held in the pen grip and modified pen grip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69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9623" y="460764"/>
            <a:ext cx="8534400" cy="1507067"/>
          </a:xfrm>
        </p:spPr>
        <p:txBody>
          <a:bodyPr/>
          <a:lstStyle/>
          <a:p>
            <a:r>
              <a:rPr lang="tr-TR" dirty="0" err="1"/>
              <a:t>Retractors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609599" y="2465747"/>
            <a:ext cx="1050757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Once a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mucoperiosteal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flap is elevated and bone is exposed, the flap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is reflected or retracted using a periosteal elevator, in order to protect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it during osseous surgery or sectioning of a tooth.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8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555" y="1663094"/>
            <a:ext cx="10111898" cy="110940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48" y="4203878"/>
            <a:ext cx="7898087" cy="2321839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564425" y="639971"/>
            <a:ext cx="2624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Seldin </a:t>
            </a:r>
            <a:r>
              <a:rPr lang="tr-TR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retractor</a:t>
            </a:r>
            <a:endParaRPr lang="tr-TR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64425" y="3272405"/>
            <a:ext cx="5884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Cawood</a:t>
            </a:r>
            <a:r>
              <a:rPr lang="tr-TR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–Minnesota </a:t>
            </a:r>
            <a:r>
              <a:rPr lang="tr-TR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retractor</a:t>
            </a:r>
            <a:endParaRPr lang="tr-TR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18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397" y="1426798"/>
            <a:ext cx="6748426" cy="2496445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261955" y="501134"/>
            <a:ext cx="24641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Senn</a:t>
            </a:r>
            <a:r>
              <a:rPr lang="tr-TR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retractor</a:t>
            </a:r>
            <a:endParaRPr lang="tr-TR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54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133" y="1340018"/>
            <a:ext cx="7031813" cy="4787144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657725" y="501182"/>
            <a:ext cx="111332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89-mm (left) and a 140-mm (right)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pediatric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Gelpi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perineal retractor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4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95454" y="444721"/>
            <a:ext cx="8534400" cy="1507067"/>
          </a:xfrm>
        </p:spPr>
        <p:txBody>
          <a:bodyPr/>
          <a:lstStyle/>
          <a:p>
            <a:r>
              <a:rPr lang="tr-TR" dirty="0" err="1"/>
              <a:t>Needle</a:t>
            </a:r>
            <a:r>
              <a:rPr lang="tr-TR" dirty="0"/>
              <a:t> </a:t>
            </a:r>
            <a:r>
              <a:rPr lang="tr-TR" dirty="0" err="1"/>
              <a:t>holders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524" y="1843502"/>
            <a:ext cx="6748426" cy="4157578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7464950" y="3453214"/>
            <a:ext cx="3865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 err="1" smtClean="0">
                <a:solidFill>
                  <a:srgbClr val="FF0000"/>
                </a:solidFill>
              </a:rPr>
              <a:t>Halsey</a:t>
            </a:r>
            <a:r>
              <a:rPr lang="tr-TR" sz="2800" dirty="0" smtClean="0">
                <a:solidFill>
                  <a:srgbClr val="FF0000"/>
                </a:solidFill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</a:rPr>
              <a:t>needle</a:t>
            </a:r>
            <a:r>
              <a:rPr lang="tr-TR" sz="2800" dirty="0" smtClean="0">
                <a:solidFill>
                  <a:srgbClr val="FF0000"/>
                </a:solidFill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</a:rPr>
              <a:t>holder</a:t>
            </a:r>
            <a:endParaRPr lang="tr-T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60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50" y="2004714"/>
            <a:ext cx="8074550" cy="4293129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194662" y="1094692"/>
            <a:ext cx="4296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 err="1" smtClean="0">
                <a:solidFill>
                  <a:srgbClr val="FF0000"/>
                </a:solidFill>
              </a:rPr>
              <a:t>DeBakey</a:t>
            </a:r>
            <a:r>
              <a:rPr lang="tr-TR" sz="2800" dirty="0" smtClean="0">
                <a:solidFill>
                  <a:srgbClr val="FF0000"/>
                </a:solidFill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</a:rPr>
              <a:t>needle</a:t>
            </a:r>
            <a:r>
              <a:rPr lang="tr-TR" sz="2800" dirty="0" smtClean="0">
                <a:solidFill>
                  <a:srgbClr val="FF0000"/>
                </a:solidFill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</a:rPr>
              <a:t>holder</a:t>
            </a:r>
            <a:endParaRPr lang="tr-T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40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07749" y="268259"/>
            <a:ext cx="8534400" cy="1507067"/>
          </a:xfrm>
        </p:spPr>
        <p:txBody>
          <a:bodyPr/>
          <a:lstStyle/>
          <a:p>
            <a:r>
              <a:rPr lang="tr-TR" dirty="0"/>
              <a:t>Basic oral </a:t>
            </a:r>
            <a:r>
              <a:rPr lang="tr-TR" dirty="0" err="1"/>
              <a:t>surgery</a:t>
            </a:r>
            <a:r>
              <a:rPr lang="tr-TR" dirty="0"/>
              <a:t> </a:t>
            </a:r>
            <a:r>
              <a:rPr lang="tr-TR" dirty="0" err="1"/>
              <a:t>instruments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498218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92" y="1989223"/>
            <a:ext cx="9646991" cy="2781696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709710" y="934271"/>
            <a:ext cx="4267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Castroviejo</a:t>
            </a:r>
            <a:r>
              <a:rPr lang="tr-TR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needle</a:t>
            </a:r>
            <a:r>
              <a:rPr lang="tr-TR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holder</a:t>
            </a:r>
            <a:endParaRPr lang="tr-TR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16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818" y="1858619"/>
            <a:ext cx="6748426" cy="3910781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308484" y="950313"/>
            <a:ext cx="45079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Olson-Hegar</a:t>
            </a:r>
            <a:r>
              <a:rPr lang="tr-TR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needle</a:t>
            </a:r>
            <a:r>
              <a:rPr lang="tr-TR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holder</a:t>
            </a:r>
            <a:endParaRPr lang="tr-TR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52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6908" y="215845"/>
            <a:ext cx="8534400" cy="941136"/>
          </a:xfrm>
        </p:spPr>
        <p:txBody>
          <a:bodyPr/>
          <a:lstStyle/>
          <a:p>
            <a:r>
              <a:rPr lang="tr-TR" dirty="0" err="1"/>
              <a:t>Scalpel</a:t>
            </a:r>
            <a:r>
              <a:rPr lang="tr-TR" dirty="0"/>
              <a:t> </a:t>
            </a:r>
            <a:r>
              <a:rPr lang="tr-TR" dirty="0" err="1"/>
              <a:t>handles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blades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471" y="1156981"/>
            <a:ext cx="7700508" cy="4072594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336883" y="5375248"/>
            <a:ext cx="111492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Scalpel handles used in oral surgery: (A) No. 3; (B) No. 5;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(C) No. B3; (D) No. 7. </a:t>
            </a:r>
            <a:r>
              <a:rPr lang="en-US" dirty="0" smtClean="0"/>
              <a:t>(A, C and D courtesy of Swann-Morton Limited, </a:t>
            </a:r>
            <a:r>
              <a:rPr lang="en-US" dirty="0" err="1" smtClean="0"/>
              <a:t>Owlerton</a:t>
            </a:r>
            <a:endParaRPr lang="en-US" dirty="0" smtClean="0"/>
          </a:p>
          <a:p>
            <a:r>
              <a:rPr lang="en-US" dirty="0" smtClean="0"/>
              <a:t>Green, Sheffield, UK; B courtesy of Hu-</a:t>
            </a:r>
            <a:r>
              <a:rPr lang="en-US" dirty="0" err="1" smtClean="0"/>
              <a:t>Friedy</a:t>
            </a:r>
            <a:r>
              <a:rPr lang="en-US" dirty="0" smtClean="0"/>
              <a:t> Mfg. Inc., Chicago, IL.)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2417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706" y="208546"/>
            <a:ext cx="4886793" cy="4894043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673768" y="5427657"/>
            <a:ext cx="105717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Scalpel blades used in oral surgery: (A) # 15; (B) # 15c; (C) # 11;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(D) # 10</a:t>
            </a:r>
            <a:r>
              <a:rPr lang="en-US" dirty="0" smtClean="0"/>
              <a:t>. (Courtesy of Swann-Morton Limited, </a:t>
            </a:r>
            <a:r>
              <a:rPr lang="en-US" dirty="0" err="1" smtClean="0"/>
              <a:t>Owlerton</a:t>
            </a:r>
            <a:r>
              <a:rPr lang="en-US" dirty="0" smtClean="0"/>
              <a:t> Green, Sheffield, UK.)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8886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332" y="920827"/>
            <a:ext cx="8363309" cy="5575969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705853" y="320388"/>
            <a:ext cx="104915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no. 5 scalpel held in the (A) pen grip and (B) modified pen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grip.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04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781" y="642886"/>
            <a:ext cx="8364437" cy="557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8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79412" y="428679"/>
            <a:ext cx="8534400" cy="1507067"/>
          </a:xfrm>
        </p:spPr>
        <p:txBody>
          <a:bodyPr/>
          <a:lstStyle/>
          <a:p>
            <a:r>
              <a:rPr lang="tr-TR" dirty="0" err="1"/>
              <a:t>Scissors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267117" y="1935746"/>
            <a:ext cx="1119739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Scissors incise tissues by a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shearing action between the two blades and therefore cause more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tissue trauma than scalpel blades.</a:t>
            </a:r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 minimize the crushing of tissues,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only sharp scissors should be used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Scissors used for soft tissue surgery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not be used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for cutting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sutures</a:t>
            </a:r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67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1075" y="316385"/>
            <a:ext cx="3342357" cy="1507067"/>
          </a:xfrm>
        </p:spPr>
        <p:txBody>
          <a:bodyPr/>
          <a:lstStyle/>
          <a:p>
            <a:r>
              <a:rPr lang="tr-TR" dirty="0" err="1"/>
              <a:t>Scissors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657725" y="1823452"/>
            <a:ext cx="108444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Metzenbaum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scissors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are used for blunt as well as sharp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dissection in undermining soft tissue, and for cutting.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332" y="3128546"/>
            <a:ext cx="8160099" cy="352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34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lim">
  <a:themeElements>
    <a:clrScheme name="Dilim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ili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41</TotalTime>
  <Words>517</Words>
  <Application>Microsoft Office PowerPoint</Application>
  <PresentationFormat>Geniş ekran</PresentationFormat>
  <Paragraphs>70</Paragraphs>
  <Slides>31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5" baseType="lpstr">
      <vt:lpstr>Arial</vt:lpstr>
      <vt:lpstr>Century Gothic</vt:lpstr>
      <vt:lpstr>Wingdings 3</vt:lpstr>
      <vt:lpstr>Dilim</vt:lpstr>
      <vt:lpstr>Instrumentation      </vt:lpstr>
      <vt:lpstr>PowerPoint Sunusu</vt:lpstr>
      <vt:lpstr>Basic oral surgery instruments</vt:lpstr>
      <vt:lpstr>Scalpel handles and blades</vt:lpstr>
      <vt:lpstr>PowerPoint Sunusu</vt:lpstr>
      <vt:lpstr>PowerPoint Sunusu</vt:lpstr>
      <vt:lpstr>PowerPoint Sunusu</vt:lpstr>
      <vt:lpstr>Scissors</vt:lpstr>
      <vt:lpstr>Scissors</vt:lpstr>
      <vt:lpstr>PowerPoint Sunusu</vt:lpstr>
      <vt:lpstr>PowerPoint Sunusu</vt:lpstr>
      <vt:lpstr>PowerPoint Sunusu</vt:lpstr>
      <vt:lpstr>Tissue forceps</vt:lpstr>
      <vt:lpstr>PowerPoint Sunusu</vt:lpstr>
      <vt:lpstr>PowerPoint Sunusu</vt:lpstr>
      <vt:lpstr>PowerPoint Sunusu</vt:lpstr>
      <vt:lpstr>PowerPoint Sunusu</vt:lpstr>
      <vt:lpstr>Periosteal elevators</vt:lpstr>
      <vt:lpstr>PowerPoint Sunusu</vt:lpstr>
      <vt:lpstr>PowerPoint Sunusu</vt:lpstr>
      <vt:lpstr>PowerPoint Sunusu</vt:lpstr>
      <vt:lpstr>PowerPoint Sunusu</vt:lpstr>
      <vt:lpstr>PowerPoint Sunusu</vt:lpstr>
      <vt:lpstr>Retractors</vt:lpstr>
      <vt:lpstr>PowerPoint Sunusu</vt:lpstr>
      <vt:lpstr>PowerPoint Sunusu</vt:lpstr>
      <vt:lpstr>PowerPoint Sunusu</vt:lpstr>
      <vt:lpstr>Needle holders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Instrumentation, patient positioning and aseptic technique      </dc:title>
  <dc:creator>Murat</dc:creator>
  <cp:lastModifiedBy>çalışkan</cp:lastModifiedBy>
  <cp:revision>28</cp:revision>
  <dcterms:created xsi:type="dcterms:W3CDTF">2019-10-03T10:59:59Z</dcterms:created>
  <dcterms:modified xsi:type="dcterms:W3CDTF">2019-10-03T20:01:43Z</dcterms:modified>
</cp:coreProperties>
</file>