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  <p:sldId id="266" r:id="rId12"/>
    <p:sldId id="275" r:id="rId13"/>
    <p:sldId id="276" r:id="rId14"/>
    <p:sldId id="267" r:id="rId15"/>
    <p:sldId id="277" r:id="rId16"/>
    <p:sldId id="278" r:id="rId17"/>
    <p:sldId id="279" r:id="rId18"/>
    <p:sldId id="280" r:id="rId19"/>
    <p:sldId id="268" r:id="rId20"/>
    <p:sldId id="269" r:id="rId21"/>
    <p:sldId id="270" r:id="rId22"/>
    <p:sldId id="271" r:id="rId23"/>
    <p:sldId id="272" r:id="rId24"/>
    <p:sldId id="281" r:id="rId25"/>
    <p:sldId id="282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95F-0648-4D32-801F-3B56A7791083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B3E8D91-229D-4F30-90EE-0CF2CE869C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406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95F-0648-4D32-801F-3B56A7791083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3E8D91-229D-4F30-90EE-0CF2CE869C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043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95F-0648-4D32-801F-3B56A7791083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3E8D91-229D-4F30-90EE-0CF2CE869C22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0125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95F-0648-4D32-801F-3B56A7791083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3E8D91-229D-4F30-90EE-0CF2CE869C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0868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95F-0648-4D32-801F-3B56A7791083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3E8D91-229D-4F30-90EE-0CF2CE869C22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615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95F-0648-4D32-801F-3B56A7791083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3E8D91-229D-4F30-90EE-0CF2CE869C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883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95F-0648-4D32-801F-3B56A7791083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D91-229D-4F30-90EE-0CF2CE869C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2423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95F-0648-4D32-801F-3B56A7791083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D91-229D-4F30-90EE-0CF2CE869C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466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95F-0648-4D32-801F-3B56A7791083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D91-229D-4F30-90EE-0CF2CE869C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697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95F-0648-4D32-801F-3B56A7791083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3E8D91-229D-4F30-90EE-0CF2CE869C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865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95F-0648-4D32-801F-3B56A7791083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3E8D91-229D-4F30-90EE-0CF2CE869C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471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95F-0648-4D32-801F-3B56A7791083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3E8D91-229D-4F30-90EE-0CF2CE869C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1192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95F-0648-4D32-801F-3B56A7791083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D91-229D-4F30-90EE-0CF2CE869C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398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95F-0648-4D32-801F-3B56A7791083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D91-229D-4F30-90EE-0CF2CE869C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281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95F-0648-4D32-801F-3B56A7791083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D91-229D-4F30-90EE-0CF2CE869C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545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95F-0648-4D32-801F-3B56A7791083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3E8D91-229D-4F30-90EE-0CF2CE869C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037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2B95F-0648-4D32-801F-3B56A7791083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B3E8D91-229D-4F30-90EE-0CF2CE869C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594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21722" y="1315192"/>
            <a:ext cx="8915399" cy="2262781"/>
          </a:xfrm>
        </p:spPr>
        <p:txBody>
          <a:bodyPr/>
          <a:lstStyle/>
          <a:p>
            <a:r>
              <a:rPr lang="tr-TR" dirty="0" err="1" smtClean="0"/>
              <a:t>Gingivitis</a:t>
            </a: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err="1"/>
              <a:t>P</a:t>
            </a:r>
            <a:r>
              <a:rPr lang="tr-TR" dirty="0" err="1" smtClean="0"/>
              <a:t>eriodontitis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Murat ÇALIŞKAN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8163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84166" y="208473"/>
            <a:ext cx="8911687" cy="1280890"/>
          </a:xfrm>
        </p:spPr>
        <p:txBody>
          <a:bodyPr/>
          <a:lstStyle/>
          <a:p>
            <a:r>
              <a:rPr lang="tr-TR" dirty="0"/>
              <a:t>MANAGEMENT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34784" y="1029195"/>
            <a:ext cx="8915400" cy="37776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The approach to managing gingivitis </a:t>
            </a:r>
            <a:r>
              <a:rPr lang="en-US" sz="2400" dirty="0" smtClean="0"/>
              <a:t>includes</a:t>
            </a:r>
            <a:r>
              <a:rPr lang="tr-TR" sz="2400" dirty="0" smtClean="0"/>
              <a:t> </a:t>
            </a:r>
            <a:r>
              <a:rPr lang="en-US" sz="2400" dirty="0" smtClean="0"/>
              <a:t>treatment </a:t>
            </a:r>
            <a:r>
              <a:rPr lang="en-US" sz="2400" dirty="0"/>
              <a:t>and prevention. Marginal </a:t>
            </a:r>
            <a:r>
              <a:rPr lang="en-US" sz="2400" dirty="0" smtClean="0"/>
              <a:t>gingivitis,</a:t>
            </a:r>
            <a:r>
              <a:rPr lang="tr-TR" sz="2400" dirty="0" smtClean="0"/>
              <a:t> </a:t>
            </a:r>
            <a:r>
              <a:rPr lang="en-US" sz="2400" dirty="0" smtClean="0"/>
              <a:t>with </a:t>
            </a:r>
            <a:r>
              <a:rPr lang="en-US" sz="2400" dirty="0"/>
              <a:t>only </a:t>
            </a:r>
            <a:r>
              <a:rPr lang="en-US" sz="2400" dirty="0" err="1"/>
              <a:t>supragingival</a:t>
            </a:r>
            <a:r>
              <a:rPr lang="en-US" sz="2400" dirty="0"/>
              <a:t> plaque, can often </a:t>
            </a:r>
            <a:r>
              <a:rPr lang="en-US" sz="2400" dirty="0" smtClean="0"/>
              <a:t>be</a:t>
            </a:r>
            <a:r>
              <a:rPr lang="tr-TR" sz="2400" dirty="0" smtClean="0"/>
              <a:t> </a:t>
            </a:r>
            <a:r>
              <a:rPr lang="en-US" sz="2400" dirty="0" smtClean="0"/>
              <a:t>resolved </a:t>
            </a:r>
            <a:r>
              <a:rPr lang="en-US" sz="2400" dirty="0"/>
              <a:t>with daily tooth brushing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>
              <a:lnSpc>
                <a:spcPct val="150000"/>
              </a:lnSpc>
            </a:pPr>
            <a:r>
              <a:rPr lang="en-US" sz="2400" dirty="0"/>
              <a:t>If daily </a:t>
            </a:r>
            <a:r>
              <a:rPr lang="en-US" sz="2400" dirty="0" smtClean="0"/>
              <a:t>tooth</a:t>
            </a:r>
            <a:r>
              <a:rPr lang="tr-TR" sz="2400" dirty="0" smtClean="0"/>
              <a:t> </a:t>
            </a:r>
            <a:r>
              <a:rPr lang="en-US" sz="2400" dirty="0" smtClean="0"/>
              <a:t>brushing </a:t>
            </a:r>
            <a:r>
              <a:rPr lang="en-US" sz="2400" dirty="0"/>
              <a:t>does not resolve the gingivitis, there </a:t>
            </a:r>
            <a:r>
              <a:rPr lang="en-US" sz="2400" dirty="0" smtClean="0"/>
              <a:t>is</a:t>
            </a:r>
            <a:r>
              <a:rPr lang="tr-TR" sz="2400" dirty="0" smtClean="0"/>
              <a:t> </a:t>
            </a:r>
            <a:r>
              <a:rPr lang="en-US" sz="2400" dirty="0" smtClean="0"/>
              <a:t>probably </a:t>
            </a:r>
            <a:r>
              <a:rPr lang="en-US" sz="2400" dirty="0" err="1"/>
              <a:t>subgingival</a:t>
            </a:r>
            <a:r>
              <a:rPr lang="en-US" sz="2400" dirty="0"/>
              <a:t> plaque or calculus </a:t>
            </a:r>
            <a:r>
              <a:rPr lang="en-US" sz="2400" dirty="0" smtClean="0"/>
              <a:t>that</a:t>
            </a:r>
            <a:r>
              <a:rPr lang="tr-TR" sz="2400" dirty="0" smtClean="0"/>
              <a:t> </a:t>
            </a:r>
            <a:r>
              <a:rPr lang="en-US" sz="2400" dirty="0" smtClean="0"/>
              <a:t>needs </a:t>
            </a:r>
            <a:r>
              <a:rPr lang="en-US" sz="2400" dirty="0"/>
              <a:t>to be removed with professional cleaning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>
              <a:lnSpc>
                <a:spcPct val="150000"/>
              </a:lnSpc>
            </a:pPr>
            <a:r>
              <a:rPr lang="en-US" sz="2400" dirty="0"/>
              <a:t>Physical removal of </a:t>
            </a:r>
            <a:r>
              <a:rPr lang="en-US" sz="2400" dirty="0" err="1"/>
              <a:t>supragingival</a:t>
            </a:r>
            <a:r>
              <a:rPr lang="en-US" sz="2400" dirty="0"/>
              <a:t> </a:t>
            </a:r>
            <a:r>
              <a:rPr lang="en-US" sz="2400" dirty="0" smtClean="0"/>
              <a:t>and</a:t>
            </a:r>
            <a:r>
              <a:rPr lang="tr-TR" sz="2400" dirty="0" smtClean="0"/>
              <a:t> </a:t>
            </a:r>
            <a:r>
              <a:rPr lang="en-US" sz="2400" dirty="0" err="1" smtClean="0"/>
              <a:t>subgingival</a:t>
            </a:r>
            <a:r>
              <a:rPr lang="en-US" sz="2400" dirty="0" smtClean="0"/>
              <a:t> </a:t>
            </a:r>
            <a:r>
              <a:rPr lang="en-US" sz="2400" dirty="0"/>
              <a:t>plaque and calculus will result </a:t>
            </a:r>
            <a:r>
              <a:rPr lang="en-US" sz="2400" dirty="0" smtClean="0"/>
              <a:t>in</a:t>
            </a:r>
            <a:r>
              <a:rPr lang="tr-TR" sz="2400" dirty="0" smtClean="0"/>
              <a:t> </a:t>
            </a:r>
            <a:r>
              <a:rPr lang="en-US" sz="2400" dirty="0" smtClean="0"/>
              <a:t>resolution </a:t>
            </a:r>
            <a:r>
              <a:rPr lang="en-US" sz="2400" dirty="0"/>
              <a:t>of the gingivitis.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64806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97327" y="304800"/>
            <a:ext cx="8915400" cy="37776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Scaling of the teeth to remove plaque</a:t>
            </a:r>
            <a:r>
              <a:rPr lang="tr-TR" sz="2400" dirty="0" smtClean="0"/>
              <a:t> </a:t>
            </a:r>
            <a:r>
              <a:rPr lang="en-US" sz="2400" dirty="0" smtClean="0"/>
              <a:t>and calculus is done with mechanical and/or</a:t>
            </a:r>
            <a:r>
              <a:rPr lang="tr-TR" sz="2400" dirty="0" smtClean="0"/>
              <a:t>  </a:t>
            </a:r>
            <a:r>
              <a:rPr lang="en-US" sz="2400" dirty="0" smtClean="0"/>
              <a:t>hand scalers.</a:t>
            </a:r>
            <a:endParaRPr lang="tr-TR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Daily tooth brushing is the</a:t>
            </a:r>
            <a:r>
              <a:rPr lang="tr-TR" sz="2400" dirty="0" smtClean="0"/>
              <a:t> </a:t>
            </a:r>
            <a:r>
              <a:rPr lang="en-US" sz="2400" dirty="0" smtClean="0"/>
              <a:t>gold standard for plaque prevention. It is usually</a:t>
            </a:r>
            <a:r>
              <a:rPr lang="tr-TR" sz="2400" dirty="0" smtClean="0"/>
              <a:t> </a:t>
            </a:r>
            <a:r>
              <a:rPr lang="en-US" sz="2400" dirty="0" smtClean="0"/>
              <a:t>only necessary to brush the buccal and labial</a:t>
            </a:r>
            <a:r>
              <a:rPr lang="tr-TR" sz="2400" dirty="0" smtClean="0"/>
              <a:t> </a:t>
            </a:r>
            <a:r>
              <a:rPr lang="en-US" sz="2400" dirty="0" smtClean="0"/>
              <a:t>tooth surfaces</a:t>
            </a:r>
            <a:endParaRPr lang="tr-TR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Chlorhexidine is an excellent</a:t>
            </a:r>
            <a:r>
              <a:rPr lang="tr-TR" sz="2400" dirty="0" smtClean="0"/>
              <a:t> </a:t>
            </a:r>
            <a:r>
              <a:rPr lang="en-US" sz="2400" dirty="0" smtClean="0"/>
              <a:t>antimicrobial for decreasing plaque, and may be</a:t>
            </a:r>
            <a:r>
              <a:rPr lang="tr-TR" sz="2400" dirty="0" smtClean="0"/>
              <a:t> </a:t>
            </a:r>
            <a:r>
              <a:rPr lang="en-US" sz="2400" dirty="0" smtClean="0"/>
              <a:t>added to the home care regimen for certain</a:t>
            </a:r>
            <a:r>
              <a:rPr lang="tr-TR" sz="2400" dirty="0" smtClean="0"/>
              <a:t> </a:t>
            </a:r>
            <a:r>
              <a:rPr lang="en-US" sz="2400" dirty="0" smtClean="0"/>
              <a:t>patients</a:t>
            </a:r>
            <a:endParaRPr lang="tr-TR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Chewing on any hard object, that is</a:t>
            </a:r>
            <a:r>
              <a:rPr lang="tr-TR" sz="2400" dirty="0" smtClean="0"/>
              <a:t> </a:t>
            </a:r>
            <a:r>
              <a:rPr lang="en-US" sz="2400" dirty="0" smtClean="0"/>
              <a:t>either unbendable or that cannot be dented</a:t>
            </a:r>
            <a:r>
              <a:rPr lang="tr-TR" sz="2400" dirty="0" smtClean="0"/>
              <a:t> </a:t>
            </a:r>
            <a:r>
              <a:rPr lang="en-US" sz="2400" dirty="0" smtClean="0"/>
              <a:t>with a fingernail, may cause a tooth to fracture.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090187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PERİODONTİTİS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Periodontitis is present when plaque </a:t>
            </a:r>
            <a:r>
              <a:rPr lang="en-US" sz="2400" dirty="0" smtClean="0"/>
              <a:t>bacterial</a:t>
            </a:r>
            <a:r>
              <a:rPr lang="tr-TR" sz="2400" dirty="0" smtClean="0"/>
              <a:t> </a:t>
            </a:r>
            <a:r>
              <a:rPr lang="en-US" sz="2400" dirty="0" smtClean="0"/>
              <a:t>induced</a:t>
            </a:r>
            <a:r>
              <a:rPr lang="tr-TR" sz="2400" dirty="0" smtClean="0"/>
              <a:t> </a:t>
            </a:r>
            <a:r>
              <a:rPr lang="en-US" sz="2400" dirty="0" smtClean="0"/>
              <a:t>inflammation </a:t>
            </a:r>
            <a:r>
              <a:rPr lang="en-US" sz="2400" dirty="0"/>
              <a:t>has affected the </a:t>
            </a:r>
            <a:r>
              <a:rPr lang="en-US" sz="2400" dirty="0" smtClean="0"/>
              <a:t>gingiva</a:t>
            </a:r>
            <a:r>
              <a:rPr lang="tr-TR" sz="2400" dirty="0" smtClean="0"/>
              <a:t> </a:t>
            </a:r>
            <a:r>
              <a:rPr lang="en-US" sz="2400" dirty="0" smtClean="0"/>
              <a:t>(gingivitis</a:t>
            </a:r>
            <a:r>
              <a:rPr lang="en-US" sz="2400" dirty="0"/>
              <a:t>) as well as other tissues of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periodontium.</a:t>
            </a:r>
            <a:endParaRPr lang="tr-TR" sz="2400" dirty="0" smtClean="0"/>
          </a:p>
          <a:p>
            <a:pPr>
              <a:lnSpc>
                <a:spcPct val="150000"/>
              </a:lnSpc>
            </a:pPr>
            <a:r>
              <a:rPr lang="en-US" sz="2400" dirty="0"/>
              <a:t>The periodontium is made up </a:t>
            </a:r>
            <a:r>
              <a:rPr lang="en-US" sz="2400" dirty="0" smtClean="0"/>
              <a:t>of</a:t>
            </a:r>
            <a:r>
              <a:rPr lang="tr-TR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tissues that surround and support the </a:t>
            </a:r>
            <a:r>
              <a:rPr lang="en-US" sz="2400" dirty="0" smtClean="0"/>
              <a:t>tooth</a:t>
            </a:r>
            <a:r>
              <a:rPr lang="tr-TR" sz="2400" dirty="0" smtClean="0"/>
              <a:t> </a:t>
            </a:r>
            <a:r>
              <a:rPr lang="en-US" sz="2400" dirty="0" smtClean="0"/>
              <a:t>including the gingiva, cementum of the tooth,</a:t>
            </a:r>
            <a:r>
              <a:rPr lang="tr-TR" sz="2400" dirty="0" smtClean="0"/>
              <a:t> </a:t>
            </a:r>
            <a:r>
              <a:rPr lang="en-US" sz="2400" dirty="0" smtClean="0"/>
              <a:t>periodontal </a:t>
            </a:r>
            <a:r>
              <a:rPr lang="en-US" sz="2400" dirty="0"/>
              <a:t>ligament, and the alveolar </a:t>
            </a:r>
            <a:r>
              <a:rPr lang="en-US" sz="2400" dirty="0" smtClean="0"/>
              <a:t>and</a:t>
            </a:r>
            <a:r>
              <a:rPr lang="tr-TR" sz="2400" dirty="0" smtClean="0"/>
              <a:t> </a:t>
            </a:r>
            <a:r>
              <a:rPr lang="en-US" sz="2400" dirty="0" smtClean="0"/>
              <a:t>supporting </a:t>
            </a:r>
            <a:r>
              <a:rPr lang="en-US" sz="2400" dirty="0"/>
              <a:t>bone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010096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ETIOLOGY AND PATHOGENESIS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Periodontitis is an infectious </a:t>
            </a:r>
            <a:r>
              <a:rPr lang="en-US" sz="2400" dirty="0" smtClean="0"/>
              <a:t>disease</a:t>
            </a:r>
            <a:r>
              <a:rPr lang="tr-TR" sz="2400" dirty="0" smtClean="0"/>
              <a:t> </a:t>
            </a:r>
            <a:r>
              <a:rPr lang="en-US" sz="2400" dirty="0" smtClean="0"/>
              <a:t>caused </a:t>
            </a:r>
            <a:r>
              <a:rPr lang="en-US" sz="2400" dirty="0"/>
              <a:t>by plaque bacteria and the </a:t>
            </a:r>
            <a:r>
              <a:rPr lang="en-US" sz="2400" dirty="0" smtClean="0"/>
              <a:t>resulting</a:t>
            </a:r>
            <a:r>
              <a:rPr lang="tr-TR" sz="2400" dirty="0" smtClean="0"/>
              <a:t>  </a:t>
            </a:r>
            <a:r>
              <a:rPr lang="en-US" sz="2400" dirty="0" smtClean="0"/>
              <a:t>inflammatory </a:t>
            </a:r>
            <a:r>
              <a:rPr lang="en-US" sz="2400" dirty="0"/>
              <a:t>response in a susceptible individual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4823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988" y="1322650"/>
            <a:ext cx="8212024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092" y="781508"/>
            <a:ext cx="3487950" cy="1661133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096000" y="13760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Dental radiograph of a pathological fracture</a:t>
            </a:r>
          </a:p>
          <a:p>
            <a:r>
              <a:rPr lang="en-US" dirty="0" smtClean="0"/>
              <a:t>secondary to severe periodontal disease in a small</a:t>
            </a:r>
          </a:p>
          <a:p>
            <a:r>
              <a:rPr lang="en-US" dirty="0" smtClean="0"/>
              <a:t>breed dog. (Courtesy of Dr. Brook </a:t>
            </a:r>
            <a:r>
              <a:rPr lang="en-US" dirty="0" err="1" smtClean="0"/>
              <a:t>Niemiec</a:t>
            </a:r>
            <a:r>
              <a:rPr lang="en-US" dirty="0" smtClean="0"/>
              <a:t>.)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092" y="3648389"/>
            <a:ext cx="3487950" cy="207878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6096000" y="435674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Intraoral dental radiograph of right upper</a:t>
            </a:r>
          </a:p>
          <a:p>
            <a:r>
              <a:rPr lang="en-US" dirty="0" smtClean="0"/>
              <a:t>fourth premolar in dog with periodontal abscess</a:t>
            </a:r>
          </a:p>
          <a:p>
            <a:r>
              <a:rPr lang="en-US" dirty="0" smtClean="0"/>
              <a:t>from chronic periodontitis.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2735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328" y="944620"/>
            <a:ext cx="5112609" cy="244878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356" y="4353699"/>
            <a:ext cx="2426400" cy="1879453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7101444" y="1568849"/>
            <a:ext cx="4488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Dental picture of the case, removing</a:t>
            </a:r>
          </a:p>
          <a:p>
            <a:r>
              <a:rPr lang="en-US" dirty="0" smtClean="0"/>
              <a:t>exudates from the alveolus during periodontal</a:t>
            </a:r>
          </a:p>
          <a:p>
            <a:r>
              <a:rPr lang="en-US" dirty="0" smtClean="0"/>
              <a:t>abscess debridement.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5233060" y="51048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Periodontal</a:t>
            </a:r>
            <a:r>
              <a:rPr lang="tr-TR" dirty="0" smtClean="0"/>
              <a:t> </a:t>
            </a:r>
            <a:r>
              <a:rPr lang="en-US" dirty="0" smtClean="0"/>
              <a:t>probes, two</a:t>
            </a:r>
            <a:r>
              <a:rPr lang="tr-TR" dirty="0" smtClean="0"/>
              <a:t> </a:t>
            </a:r>
            <a:r>
              <a:rPr lang="en-US" dirty="0" smtClean="0"/>
              <a:t>of many</a:t>
            </a:r>
            <a:r>
              <a:rPr lang="tr-TR" dirty="0" smtClean="0"/>
              <a:t> </a:t>
            </a:r>
            <a:r>
              <a:rPr lang="en-US" dirty="0" smtClean="0"/>
              <a:t>varieties.</a:t>
            </a:r>
          </a:p>
          <a:p>
            <a:r>
              <a:rPr lang="en-US" dirty="0" smtClean="0"/>
              <a:t>(Courtesy</a:t>
            </a:r>
            <a:r>
              <a:rPr lang="tr-TR" dirty="0" smtClean="0"/>
              <a:t> </a:t>
            </a:r>
            <a:r>
              <a:rPr lang="en-US" dirty="0" smtClean="0"/>
              <a:t>of Dr. Brook</a:t>
            </a:r>
            <a:r>
              <a:rPr lang="tr-TR" dirty="0" smtClean="0"/>
              <a:t> </a:t>
            </a:r>
            <a:r>
              <a:rPr lang="en-US" dirty="0" err="1" smtClean="0"/>
              <a:t>Niemiec</a:t>
            </a:r>
            <a:r>
              <a:rPr lang="en-US" dirty="0" smtClean="0"/>
              <a:t>.)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0074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969" y="973777"/>
            <a:ext cx="3833345" cy="184649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6373091" y="134294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Periodontal probe in a deep pocket on the</a:t>
            </a:r>
          </a:p>
          <a:p>
            <a:r>
              <a:rPr lang="en-US" dirty="0" smtClean="0"/>
              <a:t>mandibular incisors of dog. Note the fairly</a:t>
            </a:r>
          </a:p>
          <a:p>
            <a:r>
              <a:rPr lang="en-US" dirty="0" smtClean="0"/>
              <a:t>normal appearing gingiva. This lesion would not</a:t>
            </a:r>
          </a:p>
          <a:p>
            <a:r>
              <a:rPr lang="en-US" dirty="0" smtClean="0"/>
              <a:t>have been identified without the probe.</a:t>
            </a:r>
          </a:p>
          <a:p>
            <a:r>
              <a:rPr lang="en-US" dirty="0" smtClean="0"/>
              <a:t>(Courtesy of Dr. Brook </a:t>
            </a:r>
            <a:r>
              <a:rPr lang="en-US" dirty="0" err="1" smtClean="0"/>
              <a:t>Niemiec</a:t>
            </a:r>
            <a:r>
              <a:rPr lang="en-US" dirty="0" smtClean="0"/>
              <a:t>.)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969" y="4177993"/>
            <a:ext cx="2502225" cy="199335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149933" y="483293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Significant</a:t>
            </a:r>
            <a:r>
              <a:rPr lang="tr-TR" dirty="0" smtClean="0"/>
              <a:t> </a:t>
            </a:r>
            <a:r>
              <a:rPr lang="en-US" dirty="0" smtClean="0"/>
              <a:t>periodontal</a:t>
            </a:r>
            <a:r>
              <a:rPr lang="tr-TR" dirty="0" smtClean="0"/>
              <a:t> </a:t>
            </a:r>
            <a:r>
              <a:rPr lang="en-US" dirty="0" smtClean="0"/>
              <a:t>pocket on the</a:t>
            </a:r>
            <a:r>
              <a:rPr lang="tr-TR" dirty="0" smtClean="0"/>
              <a:t> </a:t>
            </a:r>
            <a:r>
              <a:rPr lang="en-US" dirty="0" smtClean="0"/>
              <a:t>buccal aspect of</a:t>
            </a:r>
            <a:r>
              <a:rPr lang="tr-TR" dirty="0" smtClean="0"/>
              <a:t> </a:t>
            </a:r>
            <a:r>
              <a:rPr lang="en-US" dirty="0" smtClean="0"/>
              <a:t>the right maxillary</a:t>
            </a:r>
            <a:r>
              <a:rPr lang="tr-TR" dirty="0" smtClean="0"/>
              <a:t> </a:t>
            </a:r>
            <a:r>
              <a:rPr lang="en-US" dirty="0" smtClean="0"/>
              <a:t>fourth premolar in</a:t>
            </a:r>
            <a:r>
              <a:rPr lang="tr-TR" dirty="0" smtClean="0"/>
              <a:t> </a:t>
            </a:r>
            <a:r>
              <a:rPr lang="en-US" dirty="0" smtClean="0"/>
              <a:t>a dog. (Courtesy</a:t>
            </a:r>
            <a:r>
              <a:rPr lang="tr-TR" dirty="0" smtClean="0"/>
              <a:t> </a:t>
            </a:r>
            <a:r>
              <a:rPr lang="en-US" dirty="0" smtClean="0"/>
              <a:t>of Dr. Brook</a:t>
            </a:r>
            <a:r>
              <a:rPr lang="tr-TR" dirty="0" smtClean="0"/>
              <a:t> </a:t>
            </a:r>
            <a:r>
              <a:rPr lang="en-US" dirty="0" err="1" smtClean="0"/>
              <a:t>Niemiec</a:t>
            </a:r>
            <a:r>
              <a:rPr lang="en-US" dirty="0" smtClean="0"/>
              <a:t>.)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21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66" y="954893"/>
            <a:ext cx="3487950" cy="16706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966" y="3650853"/>
            <a:ext cx="3487950" cy="2287617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5838702" y="154229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Significant periodontal pocket on the palatal</a:t>
            </a:r>
          </a:p>
          <a:p>
            <a:r>
              <a:rPr lang="en-US" dirty="0" smtClean="0"/>
              <a:t>aspect of the left maxillary second premolar in a</a:t>
            </a:r>
          </a:p>
          <a:p>
            <a:r>
              <a:rPr lang="en-US" dirty="0" smtClean="0"/>
              <a:t>dog.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5838702" y="442012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Dental radiograph of the case in revealed severe bony loss surrounding the roots</a:t>
            </a:r>
            <a:r>
              <a:rPr lang="tr-TR" dirty="0" smtClean="0"/>
              <a:t> </a:t>
            </a:r>
            <a:r>
              <a:rPr lang="en-US" dirty="0" smtClean="0"/>
              <a:t>of the left maxillary first and second premolars</a:t>
            </a:r>
            <a:r>
              <a:rPr lang="tr-TR" dirty="0" smtClean="0"/>
              <a:t> </a:t>
            </a:r>
            <a:r>
              <a:rPr lang="en-US" dirty="0" smtClean="0"/>
              <a:t>(teeth were extracted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066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908" y="1012271"/>
            <a:ext cx="7948411" cy="420726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644" y="5229200"/>
            <a:ext cx="7779170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2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GINGIVITIS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805050" y="1744176"/>
            <a:ext cx="9203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smtClean="0"/>
              <a:t>	</a:t>
            </a:r>
            <a:r>
              <a:rPr lang="en-US" sz="2400" dirty="0" smtClean="0"/>
              <a:t>Gingivitis refers to any inflammation of the</a:t>
            </a:r>
            <a:r>
              <a:rPr lang="tr-TR" sz="2400" dirty="0" smtClean="0"/>
              <a:t> </a:t>
            </a:r>
            <a:r>
              <a:rPr lang="en-US" sz="2400" dirty="0" smtClean="0"/>
              <a:t>gingiva; however, the term is usually used to refer</a:t>
            </a:r>
            <a:r>
              <a:rPr lang="tr-TR" sz="2400" dirty="0" smtClean="0"/>
              <a:t> </a:t>
            </a:r>
            <a:r>
              <a:rPr lang="en-US" sz="2400" dirty="0" smtClean="0"/>
              <a:t>to plaque bacterial-induced gingivitis.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519451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052737"/>
            <a:ext cx="8892480" cy="388955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567" y="4979548"/>
            <a:ext cx="7779170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817" y="1079683"/>
            <a:ext cx="8640960" cy="420603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817" y="5301208"/>
            <a:ext cx="7779170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200" y="1557218"/>
            <a:ext cx="8588842" cy="34559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200" y="5013176"/>
            <a:ext cx="7779170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1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548680"/>
            <a:ext cx="8589404" cy="466932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703512" y="5373217"/>
            <a:ext cx="777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/>
              <a:t>http://avdc.org/AFD/five-stages-of-pet-periodontal-disease/</a:t>
            </a:r>
          </a:p>
        </p:txBody>
      </p:sp>
    </p:spTree>
    <p:extLst>
      <p:ext uri="{BB962C8B-B14F-4D97-AF65-F5344CB8AC3E}">
        <p14:creationId xmlns:p14="http://schemas.microsoft.com/office/powerpoint/2010/main" val="420486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MANAGEMENT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Scaling and root </a:t>
            </a:r>
            <a:r>
              <a:rPr lang="en-US" sz="2400" dirty="0" err="1"/>
              <a:t>planing</a:t>
            </a:r>
            <a:r>
              <a:rPr lang="en-US" sz="2400" dirty="0"/>
              <a:t> (SRP) for </a:t>
            </a:r>
            <a:r>
              <a:rPr lang="en-US" sz="2400" dirty="0" smtClean="0"/>
              <a:t>mechanical</a:t>
            </a:r>
            <a:r>
              <a:rPr lang="tr-TR" sz="2400" dirty="0" smtClean="0"/>
              <a:t> </a:t>
            </a:r>
            <a:r>
              <a:rPr lang="en-US" sz="2400" dirty="0" smtClean="0"/>
              <a:t>debridement </a:t>
            </a:r>
            <a:r>
              <a:rPr lang="en-US" sz="2400" dirty="0"/>
              <a:t>is the most important </a:t>
            </a:r>
            <a:r>
              <a:rPr lang="en-US" sz="2400" dirty="0" smtClean="0"/>
              <a:t>procedure</a:t>
            </a:r>
            <a:r>
              <a:rPr lang="tr-TR" sz="2400" dirty="0" smtClean="0"/>
              <a:t> </a:t>
            </a:r>
            <a:r>
              <a:rPr lang="en-US" sz="2400" dirty="0" smtClean="0"/>
              <a:t>in </a:t>
            </a:r>
            <a:r>
              <a:rPr lang="en-US" sz="2400" dirty="0"/>
              <a:t>treating </a:t>
            </a:r>
            <a:r>
              <a:rPr lang="en-US" sz="2400" dirty="0" smtClean="0"/>
              <a:t>periodontitis</a:t>
            </a:r>
            <a:endParaRPr lang="tr-TR" sz="2400" dirty="0" smtClean="0"/>
          </a:p>
          <a:p>
            <a:pPr>
              <a:lnSpc>
                <a:spcPct val="150000"/>
              </a:lnSpc>
            </a:pPr>
            <a:r>
              <a:rPr lang="en-US" sz="2400" dirty="0"/>
              <a:t>Periodontal pockets which are 3–6 mm </a:t>
            </a:r>
            <a:r>
              <a:rPr lang="en-US" sz="2400" dirty="0" smtClean="0"/>
              <a:t>in</a:t>
            </a:r>
            <a:r>
              <a:rPr lang="tr-TR" sz="2400" dirty="0" smtClean="0"/>
              <a:t> </a:t>
            </a:r>
            <a:r>
              <a:rPr lang="en-US" sz="2400" dirty="0" smtClean="0"/>
              <a:t>depth </a:t>
            </a:r>
            <a:r>
              <a:rPr lang="en-US" sz="2400" dirty="0"/>
              <a:t>may show enhanced </a:t>
            </a:r>
            <a:r>
              <a:rPr lang="en-US" sz="2400" dirty="0" smtClean="0"/>
              <a:t>periodontal</a:t>
            </a:r>
            <a:r>
              <a:rPr lang="tr-TR" sz="2400" dirty="0" smtClean="0"/>
              <a:t> </a:t>
            </a:r>
            <a:r>
              <a:rPr lang="en-US" sz="2400" dirty="0" smtClean="0"/>
              <a:t>attachment </a:t>
            </a:r>
            <a:r>
              <a:rPr lang="en-US" sz="2400" dirty="0"/>
              <a:t>gains if a local antibiotic is applied</a:t>
            </a:r>
            <a:endParaRPr lang="tr-TR" sz="2400" dirty="0" smtClean="0"/>
          </a:p>
          <a:p>
            <a:pPr>
              <a:lnSpc>
                <a:spcPct val="150000"/>
              </a:lnSpc>
            </a:pPr>
            <a:r>
              <a:rPr lang="en-US" sz="2400" dirty="0"/>
              <a:t>Teeth which have pockets greater </a:t>
            </a:r>
            <a:r>
              <a:rPr lang="en-US" sz="2400" dirty="0" smtClean="0"/>
              <a:t>than</a:t>
            </a:r>
            <a:r>
              <a:rPr lang="tr-TR" sz="2400" dirty="0" smtClean="0"/>
              <a:t> </a:t>
            </a:r>
            <a:r>
              <a:rPr lang="en-US" sz="2400" dirty="0" smtClean="0"/>
              <a:t>5–6 </a:t>
            </a:r>
            <a:r>
              <a:rPr lang="en-US" sz="2400" dirty="0"/>
              <a:t>mm or furcation levels II or III </a:t>
            </a:r>
            <a:r>
              <a:rPr lang="en-US" sz="2400" dirty="0" err="1" smtClean="0"/>
              <a:t>requiremore</a:t>
            </a:r>
            <a:r>
              <a:rPr lang="en-US" sz="2400" dirty="0" smtClean="0"/>
              <a:t> </a:t>
            </a:r>
            <a:r>
              <a:rPr lang="en-US" sz="2400" dirty="0"/>
              <a:t>advanced therapy for resolution of </a:t>
            </a:r>
            <a:r>
              <a:rPr lang="en-US" sz="2400" dirty="0" err="1" smtClean="0"/>
              <a:t>theinfection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838156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68579" y="815438"/>
            <a:ext cx="8915400" cy="587036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4400" dirty="0"/>
              <a:t>The </a:t>
            </a:r>
            <a:r>
              <a:rPr lang="en-US" sz="4400" dirty="0" smtClean="0"/>
              <a:t>choice</a:t>
            </a:r>
            <a:r>
              <a:rPr lang="tr-TR" sz="4400" dirty="0" smtClean="0"/>
              <a:t> </a:t>
            </a:r>
            <a:r>
              <a:rPr lang="en-US" sz="4400" dirty="0" smtClean="0"/>
              <a:t>of </a:t>
            </a:r>
            <a:r>
              <a:rPr lang="en-US" sz="4400" dirty="0"/>
              <a:t>antibiotic is based on the spectrum </a:t>
            </a:r>
            <a:r>
              <a:rPr lang="en-US" sz="4400" dirty="0" smtClean="0"/>
              <a:t>of</a:t>
            </a:r>
            <a:r>
              <a:rPr lang="tr-TR" sz="4400" dirty="0" smtClean="0"/>
              <a:t> </a:t>
            </a:r>
            <a:r>
              <a:rPr lang="en-US" sz="4400" dirty="0" smtClean="0"/>
              <a:t>antimicrobial </a:t>
            </a:r>
            <a:r>
              <a:rPr lang="en-US" sz="4400" dirty="0"/>
              <a:t>activity and the anaerobic </a:t>
            </a:r>
            <a:r>
              <a:rPr lang="en-US" sz="4400" dirty="0" err="1" smtClean="0"/>
              <a:t>natüre</a:t>
            </a:r>
            <a:r>
              <a:rPr lang="tr-TR" sz="4400" dirty="0" smtClean="0"/>
              <a:t> </a:t>
            </a:r>
            <a:r>
              <a:rPr lang="en-US" sz="4400" dirty="0" smtClean="0"/>
              <a:t>of </a:t>
            </a:r>
            <a:r>
              <a:rPr lang="en-US" sz="4400" dirty="0"/>
              <a:t>the periodontal pathogens. </a:t>
            </a:r>
            <a:endParaRPr lang="tr-TR" sz="4400" dirty="0" smtClean="0"/>
          </a:p>
          <a:p>
            <a:pPr>
              <a:lnSpc>
                <a:spcPct val="150000"/>
              </a:lnSpc>
            </a:pPr>
            <a:r>
              <a:rPr lang="en-US" sz="4400" dirty="0" smtClean="0"/>
              <a:t>Therefore</a:t>
            </a:r>
            <a:r>
              <a:rPr lang="tr-TR" sz="4400" dirty="0" smtClean="0"/>
              <a:t> </a:t>
            </a:r>
            <a:r>
              <a:rPr lang="en-US" sz="4400" dirty="0" smtClean="0"/>
              <a:t>amoxicillin-clavulanic </a:t>
            </a:r>
            <a:r>
              <a:rPr lang="en-US" sz="4400" dirty="0"/>
              <a:t>acid, clindamycin, </a:t>
            </a:r>
            <a:r>
              <a:rPr lang="en-US" sz="4400" dirty="0" smtClean="0"/>
              <a:t>and</a:t>
            </a:r>
            <a:r>
              <a:rPr lang="tr-TR" sz="4400" dirty="0" smtClean="0"/>
              <a:t> </a:t>
            </a:r>
            <a:r>
              <a:rPr lang="en-US" sz="4400" dirty="0" smtClean="0"/>
              <a:t>metronidazole </a:t>
            </a:r>
            <a:r>
              <a:rPr lang="en-US" sz="4400" dirty="0"/>
              <a:t>are frequently used because </a:t>
            </a:r>
            <a:r>
              <a:rPr lang="en-US" sz="4400" dirty="0" smtClean="0"/>
              <a:t>of</a:t>
            </a:r>
            <a:r>
              <a:rPr lang="tr-TR" sz="4400" dirty="0" smtClean="0"/>
              <a:t> </a:t>
            </a:r>
            <a:r>
              <a:rPr lang="en-US" sz="4400" dirty="0" smtClean="0"/>
              <a:t>their </a:t>
            </a:r>
            <a:r>
              <a:rPr lang="en-US" sz="4400" dirty="0"/>
              <a:t>anaerobic spectrum of activity</a:t>
            </a:r>
            <a:r>
              <a:rPr lang="en-US" sz="4400" dirty="0" smtClean="0"/>
              <a:t>.</a:t>
            </a:r>
            <a:endParaRPr lang="tr-TR" sz="4400" dirty="0" smtClean="0"/>
          </a:p>
          <a:p>
            <a:pPr>
              <a:lnSpc>
                <a:spcPct val="150000"/>
              </a:lnSpc>
            </a:pPr>
            <a:r>
              <a:rPr lang="en-US" sz="4400" dirty="0"/>
              <a:t>Nutritional support may be </a:t>
            </a:r>
            <a:r>
              <a:rPr lang="en-US" sz="4400" dirty="0" smtClean="0"/>
              <a:t>beneficial.</a:t>
            </a:r>
            <a:r>
              <a:rPr lang="tr-TR" sz="4400" dirty="0" smtClean="0"/>
              <a:t> </a:t>
            </a:r>
            <a:r>
              <a:rPr lang="en-US" sz="4400" dirty="0" smtClean="0"/>
              <a:t>Protein </a:t>
            </a:r>
            <a:r>
              <a:rPr lang="en-US" sz="4400" dirty="0"/>
              <a:t>and other nutrients are important </a:t>
            </a:r>
            <a:r>
              <a:rPr lang="en-US" sz="4400" dirty="0" smtClean="0"/>
              <a:t>for</a:t>
            </a:r>
            <a:r>
              <a:rPr lang="tr-TR" sz="4400" dirty="0" smtClean="0"/>
              <a:t> </a:t>
            </a:r>
            <a:r>
              <a:rPr lang="en-US" sz="4400" dirty="0" smtClean="0"/>
              <a:t>maintaining </a:t>
            </a:r>
            <a:r>
              <a:rPr lang="en-US" sz="4400" dirty="0"/>
              <a:t>healthy host epithelial defense </a:t>
            </a:r>
            <a:r>
              <a:rPr lang="en-US" sz="4400" dirty="0" smtClean="0"/>
              <a:t>and</a:t>
            </a:r>
            <a:r>
              <a:rPr lang="tr-TR" sz="4400" dirty="0" smtClean="0"/>
              <a:t> </a:t>
            </a:r>
            <a:r>
              <a:rPr lang="en-US" sz="4400" dirty="0" smtClean="0"/>
              <a:t>immune </a:t>
            </a:r>
            <a:r>
              <a:rPr lang="en-US" sz="4400" dirty="0"/>
              <a:t>barriers</a:t>
            </a:r>
            <a:r>
              <a:rPr lang="en-US" sz="2800" dirty="0"/>
              <a:t>.</a:t>
            </a:r>
            <a:endParaRPr lang="tr-TR" sz="2800" dirty="0" smtClean="0"/>
          </a:p>
          <a:p>
            <a:pPr>
              <a:lnSpc>
                <a:spcPct val="150000"/>
              </a:lnSpc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317422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ETIOLOGY AND PATHOGENESIS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21077" y="1777340"/>
            <a:ext cx="8915400" cy="494409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Plaque bacteria, a susceptible host, and the </a:t>
            </a:r>
            <a:r>
              <a:rPr lang="en-US" sz="2400" dirty="0" smtClean="0"/>
              <a:t>host’s</a:t>
            </a:r>
            <a:r>
              <a:rPr lang="tr-TR" sz="2400" dirty="0" smtClean="0"/>
              <a:t> </a:t>
            </a:r>
            <a:r>
              <a:rPr lang="en-US" sz="2400" dirty="0" smtClean="0"/>
              <a:t>inflammatory </a:t>
            </a:r>
            <a:r>
              <a:rPr lang="en-US" sz="2400" dirty="0"/>
              <a:t>response are all factors in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initiation </a:t>
            </a:r>
            <a:r>
              <a:rPr lang="en-US" sz="2400" dirty="0"/>
              <a:t>and development of </a:t>
            </a:r>
            <a:r>
              <a:rPr lang="en-US" sz="2400" dirty="0" smtClean="0"/>
              <a:t>gingivitis</a:t>
            </a:r>
            <a:r>
              <a:rPr lang="tr-TR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Bacterial</a:t>
            </a:r>
            <a:r>
              <a:rPr lang="tr-TR" sz="2400" dirty="0" smtClean="0"/>
              <a:t> </a:t>
            </a:r>
            <a:r>
              <a:rPr lang="en-US" sz="2400" dirty="0" smtClean="0"/>
              <a:t>plaque </a:t>
            </a:r>
            <a:r>
              <a:rPr lang="en-US" sz="2400" dirty="0"/>
              <a:t>accumulates on the tooth surface </a:t>
            </a:r>
            <a:r>
              <a:rPr lang="en-US" sz="2400" dirty="0" smtClean="0"/>
              <a:t>and</a:t>
            </a:r>
            <a:r>
              <a:rPr lang="tr-TR" sz="2400" dirty="0" smtClean="0"/>
              <a:t> </a:t>
            </a:r>
            <a:r>
              <a:rPr lang="en-US" sz="2400" dirty="0" smtClean="0"/>
              <a:t>directly</a:t>
            </a:r>
            <a:r>
              <a:rPr lang="en-US" sz="2400" dirty="0"/>
              <a:t>, as well as indirectly, stimulates a </a:t>
            </a:r>
            <a:r>
              <a:rPr lang="en-US" sz="2400" dirty="0" smtClean="0"/>
              <a:t>host</a:t>
            </a:r>
            <a:r>
              <a:rPr lang="tr-TR" sz="2400" dirty="0" smtClean="0"/>
              <a:t> </a:t>
            </a:r>
            <a:r>
              <a:rPr lang="en-US" sz="2400" dirty="0" smtClean="0"/>
              <a:t>inflammatory </a:t>
            </a:r>
            <a:r>
              <a:rPr lang="en-US" sz="2400" dirty="0"/>
              <a:t>response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/>
              <a:t>Bacterial plaque forms a biofilm that </a:t>
            </a:r>
            <a:r>
              <a:rPr lang="en-US" sz="2400" dirty="0" smtClean="0"/>
              <a:t>adheres</a:t>
            </a:r>
            <a:r>
              <a:rPr lang="tr-TR" sz="2400" dirty="0" smtClean="0"/>
              <a:t> </a:t>
            </a:r>
            <a:r>
              <a:rPr lang="en-US" sz="2400" dirty="0" smtClean="0"/>
              <a:t>tenaciously </a:t>
            </a:r>
            <a:r>
              <a:rPr lang="en-US" sz="2400" dirty="0"/>
              <a:t>to the tooth surface </a:t>
            </a:r>
            <a:r>
              <a:rPr lang="en-US" sz="2400" dirty="0" smtClean="0"/>
              <a:t>providing</a:t>
            </a:r>
            <a:r>
              <a:rPr lang="tr-TR" sz="2400" dirty="0" smtClean="0"/>
              <a:t> </a:t>
            </a:r>
            <a:r>
              <a:rPr lang="en-US" sz="2400" dirty="0" smtClean="0"/>
              <a:t>protection </a:t>
            </a:r>
            <a:r>
              <a:rPr lang="en-US" sz="2400" dirty="0"/>
              <a:t>against antimicrobial agents.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247820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The level of the epithelial attachment of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gingiva </a:t>
            </a:r>
            <a:r>
              <a:rPr lang="en-US" sz="2400" dirty="0"/>
              <a:t>to the tooth surface is not altered </a:t>
            </a:r>
            <a:r>
              <a:rPr lang="en-US" sz="2400" dirty="0" smtClean="0"/>
              <a:t>in</a:t>
            </a:r>
            <a:r>
              <a:rPr lang="tr-TR" sz="2400" dirty="0" smtClean="0"/>
              <a:t> </a:t>
            </a:r>
            <a:r>
              <a:rPr lang="en-US" sz="2400" dirty="0" smtClean="0"/>
              <a:t>gingivitis</a:t>
            </a:r>
            <a:r>
              <a:rPr lang="en-US" sz="2400" dirty="0"/>
              <a:t>. This means that there is no </a:t>
            </a:r>
            <a:r>
              <a:rPr lang="en-US" sz="2400" dirty="0" smtClean="0"/>
              <a:t>attachment</a:t>
            </a:r>
            <a:r>
              <a:rPr lang="tr-TR" sz="2400" dirty="0" smtClean="0"/>
              <a:t> </a:t>
            </a:r>
            <a:r>
              <a:rPr lang="en-US" sz="2400" dirty="0" smtClean="0"/>
              <a:t>loss</a:t>
            </a:r>
            <a:r>
              <a:rPr lang="en-US" sz="2400" dirty="0"/>
              <a:t>, no periodontal pocket formation, </a:t>
            </a:r>
            <a:r>
              <a:rPr lang="en-US" sz="2400" dirty="0" smtClean="0"/>
              <a:t>and</a:t>
            </a:r>
            <a:r>
              <a:rPr lang="tr-TR" sz="2400" dirty="0" smtClean="0"/>
              <a:t> </a:t>
            </a:r>
            <a:r>
              <a:rPr lang="en-US" sz="2400" dirty="0" smtClean="0"/>
              <a:t>gingivitis </a:t>
            </a:r>
            <a:r>
              <a:rPr lang="en-US" sz="2400" dirty="0"/>
              <a:t>is completely reversible with removal </a:t>
            </a:r>
            <a:r>
              <a:rPr lang="en-US" sz="2400" dirty="0" smtClean="0"/>
              <a:t>of</a:t>
            </a:r>
            <a:r>
              <a:rPr lang="tr-TR" sz="2400" dirty="0" smtClean="0"/>
              <a:t> </a:t>
            </a:r>
            <a:r>
              <a:rPr lang="en-US" sz="2400" dirty="0" err="1" smtClean="0"/>
              <a:t>subgingival</a:t>
            </a:r>
            <a:r>
              <a:rPr lang="en-US" sz="2400" dirty="0" smtClean="0"/>
              <a:t> plaque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61030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CLINICAL FEATURES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27485" y="1741714"/>
            <a:ext cx="10042566" cy="37776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Normal gingival tissues have thin and </a:t>
            </a:r>
            <a:r>
              <a:rPr lang="en-US" sz="2400" dirty="0" smtClean="0"/>
              <a:t>sharp</a:t>
            </a:r>
            <a:r>
              <a:rPr lang="tr-TR" sz="2400" dirty="0" smtClean="0"/>
              <a:t> </a:t>
            </a:r>
            <a:r>
              <a:rPr lang="en-US" sz="2400" dirty="0" smtClean="0"/>
              <a:t>margins</a:t>
            </a:r>
            <a:r>
              <a:rPr lang="en-US" sz="2400" dirty="0"/>
              <a:t>, which are coral pink in color (</a:t>
            </a:r>
            <a:r>
              <a:rPr lang="en-US" sz="2400" dirty="0" smtClean="0"/>
              <a:t>unless</a:t>
            </a:r>
            <a:r>
              <a:rPr lang="tr-TR" sz="2400" dirty="0" smtClean="0"/>
              <a:t> </a:t>
            </a:r>
            <a:r>
              <a:rPr lang="en-US" sz="2400" dirty="0" smtClean="0"/>
              <a:t>normal</a:t>
            </a:r>
            <a:r>
              <a:rPr lang="tr-TR" sz="2400" dirty="0" smtClean="0"/>
              <a:t> </a:t>
            </a:r>
            <a:r>
              <a:rPr lang="en-US" sz="2400" dirty="0" smtClean="0"/>
              <a:t>pigmentation </a:t>
            </a:r>
            <a:r>
              <a:rPr lang="en-US" sz="2400" dirty="0"/>
              <a:t>is different)</a:t>
            </a:r>
            <a:endParaRPr lang="tr-TR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518" y="3630391"/>
            <a:ext cx="3487950" cy="1888945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511536" y="5732865"/>
            <a:ext cx="4693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Normal gingiva, with thin, sharp margins.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008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In</a:t>
            </a:r>
            <a:r>
              <a:rPr lang="tr-TR" sz="2400" dirty="0" smtClean="0"/>
              <a:t> </a:t>
            </a:r>
            <a:r>
              <a:rPr lang="en-US" sz="2400" dirty="0" smtClean="0"/>
              <a:t>gingivitis</a:t>
            </a:r>
            <a:r>
              <a:rPr lang="en-US" sz="2400" dirty="0"/>
              <a:t>, plaque and calculus may be </a:t>
            </a:r>
            <a:r>
              <a:rPr lang="en-US" sz="2400" dirty="0" smtClean="0"/>
              <a:t>visible</a:t>
            </a:r>
            <a:r>
              <a:rPr lang="tr-TR" sz="2400" dirty="0" smtClean="0"/>
              <a:t> </a:t>
            </a:r>
            <a:r>
              <a:rPr lang="en-US" sz="2400" dirty="0" smtClean="0"/>
              <a:t>adjacent </a:t>
            </a:r>
            <a:r>
              <a:rPr lang="en-US" sz="2400" dirty="0"/>
              <a:t>to the gingival tissues. The </a:t>
            </a:r>
            <a:r>
              <a:rPr lang="en-US" sz="2400" dirty="0" smtClean="0"/>
              <a:t>initial</a:t>
            </a:r>
            <a:r>
              <a:rPr lang="tr-TR" sz="2400" dirty="0" smtClean="0"/>
              <a:t> </a:t>
            </a:r>
            <a:r>
              <a:rPr lang="en-US" sz="2400" dirty="0" smtClean="0"/>
              <a:t>inflammation </a:t>
            </a:r>
            <a:r>
              <a:rPr lang="en-US" sz="2400" dirty="0"/>
              <a:t>of the gingiva results in </a:t>
            </a:r>
            <a:r>
              <a:rPr lang="en-US" sz="2400" dirty="0" smtClean="0"/>
              <a:t>erythema</a:t>
            </a:r>
            <a:r>
              <a:rPr lang="tr-TR" sz="2400" dirty="0" smtClean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rounding of the gingival margins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209447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39830" y="1492333"/>
            <a:ext cx="8915400" cy="377762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As inflammation increases, the gingiva </a:t>
            </a:r>
            <a:r>
              <a:rPr lang="en-US" dirty="0" smtClean="0"/>
              <a:t>bleeds</a:t>
            </a:r>
            <a:r>
              <a:rPr lang="tr-TR" dirty="0"/>
              <a:t> </a:t>
            </a:r>
            <a:r>
              <a:rPr lang="en-US" dirty="0"/>
              <a:t>more readily and the erythema may extend </a:t>
            </a:r>
            <a:r>
              <a:rPr lang="en-US" dirty="0" smtClean="0"/>
              <a:t>to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entire attached </a:t>
            </a:r>
            <a:r>
              <a:rPr lang="en-US" dirty="0" smtClean="0"/>
              <a:t>gingiva. The</a:t>
            </a:r>
            <a:r>
              <a:rPr lang="tr-TR" dirty="0" smtClean="0"/>
              <a:t> </a:t>
            </a:r>
            <a:r>
              <a:rPr lang="en-US" dirty="0" smtClean="0"/>
              <a:t>owners </a:t>
            </a:r>
            <a:r>
              <a:rPr lang="en-US" dirty="0"/>
              <a:t>may report gingival bleeding by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animal </a:t>
            </a:r>
            <a:r>
              <a:rPr lang="en-US" dirty="0"/>
              <a:t>during tooth brushing, when eating </a:t>
            </a:r>
            <a:r>
              <a:rPr lang="en-US" dirty="0" smtClean="0"/>
              <a:t>hard</a:t>
            </a:r>
            <a:r>
              <a:rPr lang="tr-TR" dirty="0" smtClean="0"/>
              <a:t> </a:t>
            </a:r>
            <a:r>
              <a:rPr lang="en-US" dirty="0" smtClean="0"/>
              <a:t>foods</a:t>
            </a:r>
            <a:r>
              <a:rPr lang="en-US" dirty="0"/>
              <a:t>, chewing on hard objects, or playing </a:t>
            </a:r>
            <a:r>
              <a:rPr lang="en-US" dirty="0" smtClean="0"/>
              <a:t>with</a:t>
            </a:r>
            <a:r>
              <a:rPr lang="tr-TR" dirty="0" smtClean="0"/>
              <a:t> </a:t>
            </a:r>
            <a:r>
              <a:rPr lang="en-US" dirty="0" smtClean="0"/>
              <a:t>toys. </a:t>
            </a:r>
            <a:r>
              <a:rPr lang="en-US" dirty="0"/>
              <a:t>Halitosis is often a </a:t>
            </a:r>
            <a:r>
              <a:rPr lang="en-US" dirty="0" smtClean="0"/>
              <a:t>clinical</a:t>
            </a:r>
            <a:r>
              <a:rPr lang="tr-TR" dirty="0" smtClean="0"/>
              <a:t> </a:t>
            </a:r>
            <a:r>
              <a:rPr lang="en-US" dirty="0" smtClean="0"/>
              <a:t>feature </a:t>
            </a:r>
            <a:r>
              <a:rPr lang="en-US" dirty="0"/>
              <a:t>of </a:t>
            </a:r>
            <a:r>
              <a:rPr lang="en-US" dirty="0" smtClean="0"/>
              <a:t>gingivitis</a:t>
            </a:r>
            <a:r>
              <a:rPr lang="tr-TR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The depth of the </a:t>
            </a:r>
            <a:r>
              <a:rPr lang="en-US" dirty="0" smtClean="0"/>
              <a:t>gingival</a:t>
            </a:r>
            <a:r>
              <a:rPr lang="tr-TR" dirty="0" smtClean="0"/>
              <a:t> </a:t>
            </a:r>
            <a:r>
              <a:rPr lang="en-US" dirty="0" smtClean="0"/>
              <a:t>sulcus </a:t>
            </a:r>
            <a:r>
              <a:rPr lang="en-US" dirty="0"/>
              <a:t>remains within normal limits, which </a:t>
            </a:r>
            <a:r>
              <a:rPr lang="en-US" dirty="0" smtClean="0"/>
              <a:t>is</a:t>
            </a:r>
            <a:r>
              <a:rPr lang="tr-TR" dirty="0" smtClean="0"/>
              <a:t> </a:t>
            </a:r>
            <a:r>
              <a:rPr lang="en-US" dirty="0" smtClean="0"/>
              <a:t>generally </a:t>
            </a:r>
            <a:r>
              <a:rPr lang="en-US" dirty="0"/>
              <a:t>considered to be less than 3 mm in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dog </a:t>
            </a:r>
            <a:r>
              <a:rPr lang="en-US" dirty="0"/>
              <a:t>and less than 0.5 mm in the cat4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470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118" y="964567"/>
            <a:ext cx="3487950" cy="207878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7169136" y="3303710"/>
            <a:ext cx="4693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Gingival bleeding in advanced gingivitis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632" y="500228"/>
            <a:ext cx="3487950" cy="31134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278632" y="3849976"/>
            <a:ext cx="4035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/>
              <a:t>Marginal</a:t>
            </a:r>
            <a:r>
              <a:rPr lang="tr-TR" dirty="0" smtClean="0"/>
              <a:t> </a:t>
            </a:r>
            <a:r>
              <a:rPr lang="tr-TR" dirty="0" err="1" smtClean="0"/>
              <a:t>gingivitis</a:t>
            </a:r>
            <a:r>
              <a:rPr lang="tr-TR" dirty="0" smtClean="0"/>
              <a:t>, </a:t>
            </a:r>
            <a:r>
              <a:rPr lang="tr-TR" dirty="0" err="1" smtClean="0"/>
              <a:t>rounded</a:t>
            </a:r>
            <a:r>
              <a:rPr lang="tr-TR" dirty="0" smtClean="0"/>
              <a:t> </a:t>
            </a:r>
            <a:r>
              <a:rPr lang="tr-TR" dirty="0" err="1" smtClean="0"/>
              <a:t>edges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9241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742" y="1298466"/>
            <a:ext cx="2009363" cy="270212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133600" y="4178757"/>
            <a:ext cx="30440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N</a:t>
            </a:r>
            <a:r>
              <a:rPr lang="en-US" dirty="0" err="1" smtClean="0"/>
              <a:t>ormal</a:t>
            </a:r>
            <a:r>
              <a:rPr lang="tr-TR" dirty="0"/>
              <a:t> </a:t>
            </a:r>
            <a:r>
              <a:rPr lang="en-US" dirty="0" smtClean="0"/>
              <a:t>gingiva over</a:t>
            </a:r>
            <a:r>
              <a:rPr lang="tr-TR" dirty="0" smtClean="0"/>
              <a:t> </a:t>
            </a:r>
            <a:r>
              <a:rPr lang="en-US" dirty="0" smtClean="0"/>
              <a:t>incisor, gingivitis</a:t>
            </a:r>
            <a:r>
              <a:rPr lang="tr-TR" dirty="0" smtClean="0"/>
              <a:t> </a:t>
            </a:r>
            <a:r>
              <a:rPr lang="en-US" dirty="0" smtClean="0"/>
              <a:t>(rounding of</a:t>
            </a:r>
            <a:r>
              <a:rPr lang="tr-TR" dirty="0" smtClean="0"/>
              <a:t> </a:t>
            </a:r>
            <a:r>
              <a:rPr lang="en-US" dirty="0" smtClean="0"/>
              <a:t>margins) in</a:t>
            </a:r>
            <a:r>
              <a:rPr lang="tr-TR" dirty="0" smtClean="0"/>
              <a:t> </a:t>
            </a:r>
            <a:r>
              <a:rPr lang="en-US" dirty="0" smtClean="0"/>
              <a:t>interdental papilla.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825" y="1298466"/>
            <a:ext cx="2888900" cy="270212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328825" y="4559525"/>
            <a:ext cx="2888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Mild</a:t>
            </a:r>
            <a:r>
              <a:rPr lang="tr-TR" dirty="0" smtClean="0"/>
              <a:t> </a:t>
            </a:r>
            <a:r>
              <a:rPr lang="tr-TR" dirty="0" err="1" smtClean="0"/>
              <a:t>plaque</a:t>
            </a:r>
            <a:r>
              <a:rPr lang="tr-TR" dirty="0" smtClean="0"/>
              <a:t>, </a:t>
            </a:r>
            <a:r>
              <a:rPr lang="tr-TR" dirty="0" err="1" smtClean="0"/>
              <a:t>calculus</a:t>
            </a:r>
            <a:r>
              <a:rPr lang="tr-TR" dirty="0" smtClean="0"/>
              <a:t>, </a:t>
            </a:r>
            <a:r>
              <a:rPr lang="tr-TR" dirty="0" err="1" smtClean="0"/>
              <a:t>mild</a:t>
            </a:r>
            <a:r>
              <a:rPr lang="tr-TR" dirty="0"/>
              <a:t> </a:t>
            </a:r>
            <a:r>
              <a:rPr lang="tr-TR" dirty="0" err="1" smtClean="0"/>
              <a:t>gingivitis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7250" y="1337219"/>
            <a:ext cx="2537435" cy="2663373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8827250" y="4455755"/>
            <a:ext cx="2996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Marginal</a:t>
            </a:r>
            <a:r>
              <a:rPr lang="tr-TR" dirty="0"/>
              <a:t> </a:t>
            </a:r>
            <a:r>
              <a:rPr lang="tr-TR" dirty="0" err="1" smtClean="0"/>
              <a:t>gingivitis</a:t>
            </a:r>
            <a:r>
              <a:rPr lang="tr-TR" dirty="0" smtClean="0"/>
              <a:t>, </a:t>
            </a:r>
            <a:r>
              <a:rPr lang="tr-TR" dirty="0" err="1" smtClean="0"/>
              <a:t>calculus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1490185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392</TotalTime>
  <Words>849</Words>
  <Application>Microsoft Office PowerPoint</Application>
  <PresentationFormat>Geniş ekran</PresentationFormat>
  <Paragraphs>62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Duman</vt:lpstr>
      <vt:lpstr>Gingivitis  Periodontitis </vt:lpstr>
      <vt:lpstr>GINGIVITIS</vt:lpstr>
      <vt:lpstr>ETIOLOGY AND PATHOGENESIS</vt:lpstr>
      <vt:lpstr>PowerPoint Sunusu</vt:lpstr>
      <vt:lpstr>CLINICAL FEATURES</vt:lpstr>
      <vt:lpstr>PowerPoint Sunusu</vt:lpstr>
      <vt:lpstr>PowerPoint Sunusu</vt:lpstr>
      <vt:lpstr>PowerPoint Sunusu</vt:lpstr>
      <vt:lpstr>PowerPoint Sunusu</vt:lpstr>
      <vt:lpstr>MANAGEMENT</vt:lpstr>
      <vt:lpstr>PowerPoint Sunusu</vt:lpstr>
      <vt:lpstr>PERİODONTİTİS</vt:lpstr>
      <vt:lpstr>ETIOLOGY AND PATHOGENESIS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MANAGEMENT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Gingivitis  Periodontitis </dc:title>
  <dc:creator>Murat</dc:creator>
  <cp:lastModifiedBy>Murat</cp:lastModifiedBy>
  <cp:revision>18</cp:revision>
  <dcterms:created xsi:type="dcterms:W3CDTF">2019-10-17T05:13:59Z</dcterms:created>
  <dcterms:modified xsi:type="dcterms:W3CDTF">2019-10-17T11:46:00Z</dcterms:modified>
</cp:coreProperties>
</file>