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8" r:id="rId3"/>
    <p:sldId id="265" r:id="rId4"/>
    <p:sldId id="266" r:id="rId5"/>
    <p:sldId id="267" r:id="rId6"/>
    <p:sldId id="269" r:id="rId7"/>
    <p:sldId id="282" r:id="rId8"/>
    <p:sldId id="270" r:id="rId9"/>
    <p:sldId id="271" r:id="rId10"/>
    <p:sldId id="272" r:id="rId11"/>
    <p:sldId id="274" r:id="rId12"/>
    <p:sldId id="275" r:id="rId13"/>
    <p:sldId id="276" r:id="rId14"/>
    <p:sldId id="277" r:id="rId15"/>
    <p:sldId id="278" r:id="rId16"/>
    <p:sldId id="264" r:id="rId17"/>
    <p:sldId id="280" r:id="rId18"/>
    <p:sldId id="283" r:id="rId19"/>
    <p:sldId id="284" r:id="rId20"/>
    <p:sldId id="285" r:id="rId21"/>
    <p:sldId id="286" r:id="rId22"/>
    <p:sldId id="261" r:id="rId23"/>
    <p:sldId id="28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7.11.2019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4053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7.11.2019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8770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7.11.2019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5019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7.11.2019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3212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7.11.2019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5059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7.11.2019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0361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7.11.2019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984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7.11.2019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4617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7.11.2019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550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7.11.2019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076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7.11.2019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8175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7.11.2019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485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7.11.2019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4267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7.11.2019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205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7.11.2019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3306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7.11.2019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57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7.11.2019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202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9F75050-0E15-4C5B-92B0-66D068882F1F}" type="datetimeFigureOut">
              <a:rPr lang="tr-TR" smtClean="0"/>
              <a:t>7.11.2019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59760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6154713" cy="2172817"/>
          </a:xfrm>
        </p:spPr>
        <p:txBody>
          <a:bodyPr/>
          <a:lstStyle/>
          <a:p>
            <a:r>
              <a:rPr lang="tr-TR" dirty="0" err="1"/>
              <a:t>Pain</a:t>
            </a:r>
            <a:r>
              <a:rPr lang="tr-TR" dirty="0"/>
              <a:t> Management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19022" y="3110524"/>
            <a:ext cx="4954250" cy="1913466"/>
          </a:xfrm>
        </p:spPr>
        <p:txBody>
          <a:bodyPr/>
          <a:lstStyle/>
          <a:p>
            <a:r>
              <a:rPr lang="tr-TR" dirty="0" smtClean="0"/>
              <a:t>Dr. Murat ÇALIŞKAN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1558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476672"/>
            <a:ext cx="8337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mandibular block </a:t>
            </a:r>
            <a:r>
              <a:rPr lang="en-US" sz="2800" dirty="0" smtClean="0"/>
              <a:t>–</a:t>
            </a:r>
            <a:r>
              <a:rPr lang="tr-TR" sz="2800" dirty="0" smtClean="0"/>
              <a:t> </a:t>
            </a:r>
            <a:r>
              <a:rPr lang="en-US" sz="2800" dirty="0" smtClean="0"/>
              <a:t>intra-oral </a:t>
            </a:r>
            <a:r>
              <a:rPr lang="en-US" sz="2800" dirty="0"/>
              <a:t>approach.</a:t>
            </a:r>
            <a:endParaRPr lang="tr-TR" sz="2800" dirty="0"/>
          </a:p>
        </p:txBody>
      </p:sp>
      <p:sp>
        <p:nvSpPr>
          <p:cNvPr id="4" name="Dikdörtgen 3"/>
          <p:cNvSpPr/>
          <p:nvPr/>
        </p:nvSpPr>
        <p:spPr>
          <a:xfrm>
            <a:off x="395535" y="4919008"/>
            <a:ext cx="80490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/>
              <a:t>	.</a:t>
            </a:r>
            <a:endParaRPr lang="tr-TR" sz="2000" dirty="0" smtClean="0">
              <a:solidFill>
                <a:schemeClr val="bg1"/>
              </a:solidFill>
            </a:endParaRP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The needle </a:t>
            </a:r>
            <a:r>
              <a:rPr lang="en-US" sz="2000" dirty="0" smtClean="0">
                <a:solidFill>
                  <a:schemeClr val="bg1"/>
                </a:solidFill>
              </a:rPr>
              <a:t>is</a:t>
            </a:r>
            <a:r>
              <a:rPr lang="tr-TR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advanced </a:t>
            </a:r>
            <a:r>
              <a:rPr lang="en-US" sz="2000" dirty="0" err="1">
                <a:solidFill>
                  <a:schemeClr val="bg1"/>
                </a:solidFill>
              </a:rPr>
              <a:t>submucosally</a:t>
            </a:r>
            <a:r>
              <a:rPr lang="en-US" sz="2000" dirty="0">
                <a:solidFill>
                  <a:schemeClr val="bg1"/>
                </a:solidFill>
              </a:rPr>
              <a:t> until it </a:t>
            </a:r>
            <a:r>
              <a:rPr lang="en-US" sz="2000" dirty="0" smtClean="0">
                <a:solidFill>
                  <a:schemeClr val="bg1"/>
                </a:solidFill>
              </a:rPr>
              <a:t>reaches</a:t>
            </a:r>
            <a:r>
              <a:rPr lang="tr-TR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the </a:t>
            </a:r>
            <a:r>
              <a:rPr lang="en-US" sz="2000" dirty="0">
                <a:solidFill>
                  <a:schemeClr val="bg1"/>
                </a:solidFill>
              </a:rPr>
              <a:t>mandibular foramen and </a:t>
            </a:r>
            <a:r>
              <a:rPr lang="en-US" sz="2000" dirty="0" smtClean="0">
                <a:solidFill>
                  <a:schemeClr val="bg1"/>
                </a:solidFill>
              </a:rPr>
              <a:t>after</a:t>
            </a:r>
            <a:r>
              <a:rPr lang="tr-TR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aspiration </a:t>
            </a:r>
            <a:r>
              <a:rPr lang="en-US" sz="2000" dirty="0">
                <a:solidFill>
                  <a:schemeClr val="bg1"/>
                </a:solidFill>
              </a:rPr>
              <a:t>inject as described </a:t>
            </a:r>
            <a:r>
              <a:rPr lang="en-US" sz="2000" dirty="0" smtClean="0">
                <a:solidFill>
                  <a:schemeClr val="bg1"/>
                </a:solidFill>
              </a:rPr>
              <a:t>before.</a:t>
            </a:r>
            <a:r>
              <a:rPr lang="tr-TR" sz="2000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en-US" sz="2000" dirty="0" smtClean="0">
                <a:solidFill>
                  <a:schemeClr val="bg1"/>
                </a:solidFill>
              </a:rPr>
              <a:t>Gentle </a:t>
            </a:r>
            <a:r>
              <a:rPr lang="en-US" sz="2000" dirty="0">
                <a:solidFill>
                  <a:schemeClr val="bg1"/>
                </a:solidFill>
              </a:rPr>
              <a:t>finger pressure over the </a:t>
            </a:r>
            <a:r>
              <a:rPr lang="en-US" sz="2000" dirty="0" smtClean="0">
                <a:solidFill>
                  <a:schemeClr val="bg1"/>
                </a:solidFill>
              </a:rPr>
              <a:t>needle</a:t>
            </a:r>
            <a:r>
              <a:rPr lang="tr-TR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will </a:t>
            </a:r>
            <a:r>
              <a:rPr lang="en-US" sz="2000" dirty="0">
                <a:solidFill>
                  <a:schemeClr val="bg1"/>
                </a:solidFill>
              </a:rPr>
              <a:t>help restrict the </a:t>
            </a:r>
            <a:r>
              <a:rPr lang="en-US" sz="2000" dirty="0" err="1">
                <a:solidFill>
                  <a:schemeClr val="bg1"/>
                </a:solidFill>
              </a:rPr>
              <a:t>anaesthetic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to</a:t>
            </a:r>
            <a:r>
              <a:rPr lang="tr-TR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the </a:t>
            </a:r>
            <a:r>
              <a:rPr lang="en-US" sz="2000" dirty="0">
                <a:solidFill>
                  <a:schemeClr val="bg1"/>
                </a:solidFill>
              </a:rPr>
              <a:t>area.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93" y="1442389"/>
            <a:ext cx="5532280" cy="3660465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5831632" y="1844824"/>
            <a:ext cx="33123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chemeClr val="bg1"/>
                </a:solidFill>
              </a:rPr>
              <a:t>neurovascular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bundle </a:t>
            </a:r>
            <a:r>
              <a:rPr lang="en-US" dirty="0">
                <a:solidFill>
                  <a:schemeClr val="bg1"/>
                </a:solidFill>
              </a:rPr>
              <a:t>can be palpated intra-orally </a:t>
            </a:r>
            <a:r>
              <a:rPr lang="en-US" dirty="0" smtClean="0">
                <a:solidFill>
                  <a:schemeClr val="bg1"/>
                </a:solidFill>
              </a:rPr>
              <a:t>by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sliding </a:t>
            </a:r>
            <a:r>
              <a:rPr lang="en-US" dirty="0">
                <a:solidFill>
                  <a:schemeClr val="bg1"/>
                </a:solidFill>
              </a:rPr>
              <a:t>a finger along the medial aspect</a:t>
            </a:r>
          </a:p>
          <a:p>
            <a:pPr algn="just"/>
            <a:r>
              <a:rPr lang="en-US" dirty="0">
                <a:solidFill>
                  <a:schemeClr val="bg1"/>
                </a:solidFill>
              </a:rPr>
              <a:t>of the mandible halfway </a:t>
            </a:r>
            <a:r>
              <a:rPr lang="en-US" dirty="0" smtClean="0">
                <a:solidFill>
                  <a:schemeClr val="bg1"/>
                </a:solidFill>
              </a:rPr>
              <a:t>between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mandibular third molar and the</a:t>
            </a:r>
          </a:p>
          <a:p>
            <a:pPr algn="just"/>
            <a:r>
              <a:rPr lang="en-US" dirty="0">
                <a:solidFill>
                  <a:schemeClr val="bg1"/>
                </a:solidFill>
              </a:rPr>
              <a:t>angular process to where it </a:t>
            </a:r>
            <a:r>
              <a:rPr lang="en-US" dirty="0" smtClean="0">
                <a:solidFill>
                  <a:schemeClr val="bg1"/>
                </a:solidFill>
              </a:rPr>
              <a:t>enters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mandibular foramen.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02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24744"/>
            <a:ext cx="5894092" cy="3899860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307294" y="5171708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</a:rPr>
              <a:t>The </a:t>
            </a:r>
            <a:r>
              <a:rPr lang="en-US" sz="2400" dirty="0" smtClean="0">
                <a:solidFill>
                  <a:schemeClr val="bg1"/>
                </a:solidFill>
              </a:rPr>
              <a:t>needle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is </a:t>
            </a:r>
            <a:r>
              <a:rPr lang="en-US" sz="2400" dirty="0">
                <a:solidFill>
                  <a:schemeClr val="bg1"/>
                </a:solidFill>
              </a:rPr>
              <a:t>inserted medial to the mandible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halfway between the third molar </a:t>
            </a:r>
            <a:r>
              <a:rPr lang="en-US" sz="2400" dirty="0" smtClean="0">
                <a:solidFill>
                  <a:schemeClr val="bg1"/>
                </a:solidFill>
              </a:rPr>
              <a:t>and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angular process and advanced </a:t>
            </a:r>
            <a:r>
              <a:rPr lang="en-US" sz="2400" dirty="0" err="1" smtClean="0">
                <a:solidFill>
                  <a:schemeClr val="bg1"/>
                </a:solidFill>
              </a:rPr>
              <a:t>submucosally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to </a:t>
            </a:r>
            <a:r>
              <a:rPr lang="en-US" sz="2400" dirty="0">
                <a:solidFill>
                  <a:schemeClr val="bg1"/>
                </a:solidFill>
              </a:rPr>
              <a:t>the mandibular canal.</a:t>
            </a:r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39226" y="268103"/>
            <a:ext cx="79771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</a:t>
            </a:r>
            <a:r>
              <a:rPr lang="en-US" sz="2800" dirty="0" smtClean="0"/>
              <a:t>mandibular</a:t>
            </a:r>
            <a:r>
              <a:rPr lang="tr-TR" sz="2800" dirty="0" smtClean="0"/>
              <a:t> </a:t>
            </a:r>
            <a:r>
              <a:rPr lang="en-US" sz="2800" dirty="0" smtClean="0"/>
              <a:t>block </a:t>
            </a:r>
            <a:r>
              <a:rPr lang="en-US" sz="2800" dirty="0"/>
              <a:t>– percutaneous approach</a:t>
            </a:r>
            <a:r>
              <a:rPr lang="en-US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5783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476672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/>
              <a:t>superficial</a:t>
            </a:r>
            <a:r>
              <a:rPr lang="tr-TR" sz="2800" dirty="0"/>
              <a:t> </a:t>
            </a:r>
            <a:r>
              <a:rPr lang="tr-TR" sz="2800" dirty="0" err="1" smtClean="0"/>
              <a:t>infraorbital</a:t>
            </a:r>
            <a:r>
              <a:rPr lang="tr-TR" sz="2800" dirty="0" smtClean="0"/>
              <a:t> </a:t>
            </a:r>
            <a:r>
              <a:rPr lang="tr-TR" sz="2800" dirty="0" err="1" smtClean="0"/>
              <a:t>block</a:t>
            </a:r>
            <a:endParaRPr lang="tr-TR" sz="28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126888"/>
            <a:ext cx="5894092" cy="389986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51520" y="508518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	</a:t>
            </a:r>
            <a:r>
              <a:rPr lang="en-US" sz="2400" dirty="0" smtClean="0"/>
              <a:t>Identify </a:t>
            </a:r>
            <a:r>
              <a:rPr lang="en-US" sz="2400" dirty="0"/>
              <a:t>the </a:t>
            </a:r>
            <a:r>
              <a:rPr lang="en-US" sz="2400" dirty="0" smtClean="0"/>
              <a:t>infra-orbital</a:t>
            </a:r>
            <a:r>
              <a:rPr lang="tr-TR" sz="2400" dirty="0" smtClean="0"/>
              <a:t> </a:t>
            </a:r>
            <a:r>
              <a:rPr lang="en-US" sz="2400" dirty="0" smtClean="0"/>
              <a:t>neurovascular </a:t>
            </a:r>
            <a:r>
              <a:rPr lang="en-US" sz="2400" dirty="0"/>
              <a:t>structures dorsal to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dirty="0" smtClean="0"/>
              <a:t>roots </a:t>
            </a:r>
            <a:r>
              <a:rPr lang="en-US" sz="2400" dirty="0"/>
              <a:t>of the maxillary third premolar (</a:t>
            </a:r>
            <a:r>
              <a:rPr lang="en-US" sz="2400" dirty="0" smtClean="0"/>
              <a:t>a</a:t>
            </a:r>
            <a:r>
              <a:rPr lang="tr-TR" sz="2400" dirty="0" smtClean="0"/>
              <a:t> </a:t>
            </a:r>
            <a:r>
              <a:rPr lang="en-US" sz="2400" dirty="0" smtClean="0"/>
              <a:t>pulse </a:t>
            </a:r>
            <a:r>
              <a:rPr lang="en-US" sz="2400" dirty="0"/>
              <a:t>can often be seen sub-</a:t>
            </a:r>
            <a:r>
              <a:rPr lang="en-US" sz="2400" dirty="0" err="1"/>
              <a:t>mucosally</a:t>
            </a:r>
            <a:r>
              <a:rPr lang="en-US" sz="2400" dirty="0" smtClean="0"/>
              <a:t>).</a:t>
            </a:r>
            <a:r>
              <a:rPr lang="tr-TR" sz="2400" dirty="0" smtClean="0"/>
              <a:t> </a:t>
            </a:r>
            <a:r>
              <a:rPr lang="en-US" sz="2400" dirty="0" smtClean="0"/>
              <a:t>Advance </a:t>
            </a:r>
            <a:r>
              <a:rPr lang="en-US" sz="2400" dirty="0"/>
              <a:t>the needle </a:t>
            </a:r>
            <a:r>
              <a:rPr lang="en-US" sz="2400" dirty="0" smtClean="0"/>
              <a:t>sub-</a:t>
            </a:r>
            <a:r>
              <a:rPr lang="en-US" sz="2400" dirty="0" err="1" smtClean="0"/>
              <a:t>mucosally</a:t>
            </a:r>
            <a:r>
              <a:rPr lang="tr-TR" sz="2400" dirty="0" smtClean="0"/>
              <a:t> </a:t>
            </a:r>
            <a:r>
              <a:rPr lang="en-US" sz="2400" dirty="0" smtClean="0"/>
              <a:t>until </a:t>
            </a:r>
            <a:r>
              <a:rPr lang="en-US" sz="2400" dirty="0"/>
              <a:t>it reaches the infra-orbital canal.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231828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83568" y="476672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deep</a:t>
            </a:r>
            <a:r>
              <a:rPr lang="tr-TR" sz="2800" dirty="0"/>
              <a:t> </a:t>
            </a:r>
            <a:r>
              <a:rPr lang="tr-TR" sz="2800" dirty="0" err="1" smtClean="0"/>
              <a:t>infra-orbital</a:t>
            </a:r>
            <a:r>
              <a:rPr lang="tr-TR" sz="2800" dirty="0" smtClean="0"/>
              <a:t> </a:t>
            </a:r>
            <a:r>
              <a:rPr lang="tr-TR" sz="2800" dirty="0" err="1" smtClean="0"/>
              <a:t>block</a:t>
            </a:r>
            <a:endParaRPr lang="tr-TR" sz="28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954" y="1479070"/>
            <a:ext cx="5894092" cy="389986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632122" y="5517232"/>
            <a:ext cx="85118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Insert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needle into the infra-orbital </a:t>
            </a:r>
            <a:r>
              <a:rPr lang="en-US" sz="2400" dirty="0" smtClean="0">
                <a:solidFill>
                  <a:schemeClr val="bg1"/>
                </a:solidFill>
              </a:rPr>
              <a:t>canal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and </a:t>
            </a:r>
            <a:r>
              <a:rPr lang="en-US" sz="2400" dirty="0">
                <a:solidFill>
                  <a:schemeClr val="bg1"/>
                </a:solidFill>
              </a:rPr>
              <a:t>advance it to about half the </a:t>
            </a:r>
            <a:r>
              <a:rPr lang="en-US" sz="2400" dirty="0" smtClean="0">
                <a:solidFill>
                  <a:schemeClr val="bg1"/>
                </a:solidFill>
              </a:rPr>
              <a:t>width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of the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maxillary </a:t>
            </a:r>
            <a:r>
              <a:rPr lang="en-US" sz="2400" dirty="0">
                <a:solidFill>
                  <a:schemeClr val="bg1"/>
                </a:solidFill>
              </a:rPr>
              <a:t>4th premolar.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199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83568" y="5661248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Ad</a:t>
            </a:r>
            <a:r>
              <a:rPr lang="en-US" sz="2400" dirty="0" err="1" smtClean="0">
                <a:solidFill>
                  <a:schemeClr val="bg1"/>
                </a:solidFill>
              </a:rPr>
              <a:t>vance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the needle </a:t>
            </a:r>
            <a:r>
              <a:rPr lang="en-US" sz="2400" dirty="0" smtClean="0">
                <a:solidFill>
                  <a:schemeClr val="bg1"/>
                </a:solidFill>
              </a:rPr>
              <a:t>to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level of maxillary molar 1. </a:t>
            </a:r>
            <a:r>
              <a:rPr lang="en-US" sz="2400" dirty="0" smtClean="0">
                <a:solidFill>
                  <a:schemeClr val="bg1"/>
                </a:solidFill>
              </a:rPr>
              <a:t>Apply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digital </a:t>
            </a:r>
            <a:r>
              <a:rPr lang="en-US" sz="2400" dirty="0">
                <a:solidFill>
                  <a:schemeClr val="bg1"/>
                </a:solidFill>
              </a:rPr>
              <a:t>pressure and aspirate </a:t>
            </a:r>
            <a:r>
              <a:rPr lang="en-US" sz="2400" dirty="0" smtClean="0">
                <a:solidFill>
                  <a:schemeClr val="bg1"/>
                </a:solidFill>
              </a:rPr>
              <a:t>and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inject </a:t>
            </a:r>
            <a:r>
              <a:rPr lang="en-US" sz="2400" dirty="0">
                <a:solidFill>
                  <a:schemeClr val="bg1"/>
                </a:solidFill>
              </a:rPr>
              <a:t>as before.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954" y="1479070"/>
            <a:ext cx="5894092" cy="389986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27584" y="550421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maxillary block </a:t>
            </a:r>
            <a:r>
              <a:rPr lang="en-US" sz="2800" dirty="0" smtClean="0"/>
              <a:t>–</a:t>
            </a:r>
            <a:r>
              <a:rPr lang="tr-TR" sz="2800" dirty="0" smtClean="0"/>
              <a:t> </a:t>
            </a:r>
            <a:r>
              <a:rPr lang="en-US" sz="2800" dirty="0" smtClean="0"/>
              <a:t>intra-oral</a:t>
            </a:r>
            <a:r>
              <a:rPr lang="tr-TR" sz="2800" dirty="0" smtClean="0"/>
              <a:t> </a:t>
            </a:r>
            <a:r>
              <a:rPr lang="en-US" sz="2800" dirty="0" smtClean="0"/>
              <a:t>approach</a:t>
            </a:r>
            <a:r>
              <a:rPr lang="en-US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5637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0322" y="332656"/>
            <a:ext cx="8460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maxillary block </a:t>
            </a:r>
            <a:r>
              <a:rPr lang="en-US" sz="2800" dirty="0" smtClean="0"/>
              <a:t>–</a:t>
            </a:r>
            <a:r>
              <a:rPr lang="tr-TR" sz="2800" dirty="0" smtClean="0"/>
              <a:t> </a:t>
            </a:r>
            <a:r>
              <a:rPr lang="en-US" sz="2800" dirty="0" smtClean="0"/>
              <a:t>percutaneous </a:t>
            </a:r>
            <a:r>
              <a:rPr lang="en-US" sz="2800" dirty="0"/>
              <a:t>approach</a:t>
            </a:r>
            <a:endParaRPr lang="tr-TR" sz="2800" dirty="0"/>
          </a:p>
        </p:txBody>
      </p:sp>
      <p:sp>
        <p:nvSpPr>
          <p:cNvPr id="4" name="Dikdörtgen 3"/>
          <p:cNvSpPr/>
          <p:nvPr/>
        </p:nvSpPr>
        <p:spPr>
          <a:xfrm>
            <a:off x="323528" y="4967284"/>
            <a:ext cx="8604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 </a:t>
            </a:r>
            <a:r>
              <a:rPr lang="en-US" sz="2400" dirty="0" smtClean="0">
                <a:solidFill>
                  <a:schemeClr val="bg1"/>
                </a:solidFill>
              </a:rPr>
              <a:t>needle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is </a:t>
            </a:r>
            <a:r>
              <a:rPr lang="en-US" sz="2400" dirty="0">
                <a:solidFill>
                  <a:schemeClr val="bg1"/>
                </a:solidFill>
              </a:rPr>
              <a:t>inserted in the angle formed by the</a:t>
            </a:r>
          </a:p>
          <a:p>
            <a:r>
              <a:rPr lang="en-US" sz="2400" dirty="0">
                <a:solidFill>
                  <a:schemeClr val="bg1"/>
                </a:solidFill>
              </a:rPr>
              <a:t>zygomatic arch and the caudal </a:t>
            </a:r>
            <a:r>
              <a:rPr lang="en-US" sz="2400" dirty="0" smtClean="0">
                <a:solidFill>
                  <a:schemeClr val="bg1"/>
                </a:solidFill>
              </a:rPr>
              <a:t>maxilla,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just </a:t>
            </a:r>
            <a:r>
              <a:rPr lang="en-US" sz="2400" dirty="0">
                <a:solidFill>
                  <a:schemeClr val="bg1"/>
                </a:solidFill>
              </a:rPr>
              <a:t>caudal to the maxillary molar 2, </a:t>
            </a:r>
            <a:r>
              <a:rPr lang="en-US" sz="2400" dirty="0" smtClean="0">
                <a:solidFill>
                  <a:schemeClr val="bg1"/>
                </a:solidFill>
              </a:rPr>
              <a:t>and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advanced </a:t>
            </a:r>
            <a:r>
              <a:rPr lang="en-US" sz="2400" dirty="0">
                <a:solidFill>
                  <a:schemeClr val="bg1"/>
                </a:solidFill>
              </a:rPr>
              <a:t>in a rostro-medial </a:t>
            </a:r>
            <a:r>
              <a:rPr lang="en-US" sz="2400" dirty="0" smtClean="0">
                <a:solidFill>
                  <a:schemeClr val="bg1"/>
                </a:solidFill>
              </a:rPr>
              <a:t>direction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aiming </a:t>
            </a:r>
            <a:r>
              <a:rPr lang="en-US" sz="2400" dirty="0">
                <a:solidFill>
                  <a:schemeClr val="bg1"/>
                </a:solidFill>
              </a:rPr>
              <a:t>for the caudal opening of </a:t>
            </a:r>
            <a:r>
              <a:rPr lang="en-US" sz="2400" dirty="0" smtClean="0">
                <a:solidFill>
                  <a:schemeClr val="bg1"/>
                </a:solidFill>
              </a:rPr>
              <a:t>the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infra-orbital </a:t>
            </a:r>
            <a:r>
              <a:rPr lang="en-US" sz="2400" dirty="0">
                <a:solidFill>
                  <a:schemeClr val="bg1"/>
                </a:solidFill>
              </a:rPr>
              <a:t>canal (maxillary foramen).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033658"/>
            <a:ext cx="5894092" cy="389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41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6154713" cy="3124201"/>
          </a:xfrm>
        </p:spPr>
        <p:txBody>
          <a:bodyPr/>
          <a:lstStyle/>
          <a:p>
            <a:r>
              <a:rPr lang="tr-TR" dirty="0" err="1" smtClean="0"/>
              <a:t>Restoration</a:t>
            </a:r>
            <a:r>
              <a:rPr lang="tr-TR" dirty="0" smtClean="0"/>
              <a:t> of </a:t>
            </a:r>
            <a:r>
              <a:rPr lang="tr-TR" dirty="0" err="1" smtClean="0"/>
              <a:t>caries</a:t>
            </a:r>
            <a:r>
              <a:rPr lang="tr-TR" dirty="0" smtClean="0"/>
              <a:t> </a:t>
            </a:r>
            <a:br>
              <a:rPr lang="tr-TR" dirty="0" smtClean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2466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476672"/>
            <a:ext cx="4827058" cy="4801782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99592" y="5733256"/>
            <a:ext cx="7627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Caries </a:t>
            </a:r>
            <a:r>
              <a:rPr lang="en-US" dirty="0"/>
              <a:t>in the pit of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occlusal </a:t>
            </a:r>
            <a:r>
              <a:rPr lang="en-US" dirty="0"/>
              <a:t>surface of maxillary </a:t>
            </a:r>
            <a:r>
              <a:rPr lang="en-US" dirty="0" smtClean="0"/>
              <a:t>right</a:t>
            </a:r>
            <a:r>
              <a:rPr lang="tr-TR" dirty="0" smtClean="0"/>
              <a:t> </a:t>
            </a:r>
            <a:r>
              <a:rPr lang="en-US" dirty="0" smtClean="0"/>
              <a:t>molar </a:t>
            </a:r>
            <a:r>
              <a:rPr lang="en-US" dirty="0"/>
              <a:t>1.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2606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88640"/>
            <a:ext cx="5328592" cy="322056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323528" y="3349354"/>
            <a:ext cx="8424936" cy="3363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A: </a:t>
            </a:r>
            <a:r>
              <a:rPr lang="en-US" dirty="0">
                <a:solidFill>
                  <a:schemeClr val="bg1"/>
                </a:solidFill>
              </a:rPr>
              <a:t>Caries lesion in a tooth.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B: </a:t>
            </a:r>
            <a:r>
              <a:rPr lang="en-US" dirty="0">
                <a:solidFill>
                  <a:schemeClr val="bg1"/>
                </a:solidFill>
              </a:rPr>
              <a:t>A high-speed water-cooled bur is used to remove enamel to expose the caries in the dentine. A slow-speed bur (and </a:t>
            </a:r>
            <a:r>
              <a:rPr lang="en-US" dirty="0" smtClean="0">
                <a:solidFill>
                  <a:schemeClr val="bg1"/>
                </a:solidFill>
              </a:rPr>
              <a:t>spoon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excavator</a:t>
            </a:r>
            <a:r>
              <a:rPr lang="en-US" dirty="0">
                <a:solidFill>
                  <a:schemeClr val="bg1"/>
                </a:solidFill>
              </a:rPr>
              <a:t>) is used to debride the caries-affected dentine, taking care not to expose the pulp.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C: </a:t>
            </a:r>
            <a:r>
              <a:rPr lang="en-US" dirty="0">
                <a:solidFill>
                  <a:schemeClr val="bg1"/>
                </a:solidFill>
              </a:rPr>
              <a:t>An undercut is made in the wall of the prepared cavity ensuring that the enamel is not undermined and that the structure </a:t>
            </a:r>
            <a:r>
              <a:rPr lang="en-US" dirty="0" smtClean="0">
                <a:solidFill>
                  <a:schemeClr val="bg1"/>
                </a:solidFill>
              </a:rPr>
              <a:t>of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tooth is not compromised.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783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25601"/>
            <a:ext cx="5040560" cy="2729386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07504" y="2887682"/>
            <a:ext cx="88108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D: </a:t>
            </a:r>
            <a:r>
              <a:rPr lang="en-US" dirty="0">
                <a:solidFill>
                  <a:schemeClr val="bg1"/>
                </a:solidFill>
              </a:rPr>
              <a:t>A ‘pulp dressing’, usually calcium hydroxide paste, is applied to the floor of the cavity to protect the pulp from the </a:t>
            </a:r>
            <a:r>
              <a:rPr lang="en-US" dirty="0" smtClean="0">
                <a:solidFill>
                  <a:schemeClr val="bg1"/>
                </a:solidFill>
              </a:rPr>
              <a:t>restorative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material</a:t>
            </a:r>
            <a:r>
              <a:rPr lang="en-US" dirty="0">
                <a:solidFill>
                  <a:schemeClr val="bg1"/>
                </a:solidFill>
              </a:rPr>
              <a:t>. This is especially important if the dentine covering the pulp is very thin (&lt;1 mm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  <a:endParaRPr lang="tr-TR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E: </a:t>
            </a:r>
            <a:r>
              <a:rPr lang="en-US" dirty="0">
                <a:solidFill>
                  <a:schemeClr val="bg1"/>
                </a:solidFill>
              </a:rPr>
              <a:t>If composite or </a:t>
            </a:r>
            <a:r>
              <a:rPr lang="en-US" dirty="0" err="1">
                <a:solidFill>
                  <a:schemeClr val="bg1"/>
                </a:solidFill>
              </a:rPr>
              <a:t>compomer</a:t>
            </a:r>
            <a:r>
              <a:rPr lang="en-US" dirty="0">
                <a:solidFill>
                  <a:schemeClr val="bg1"/>
                </a:solidFill>
              </a:rPr>
              <a:t> restorative material is to be used, a bonding agent is applied to the cavity after it has </a:t>
            </a:r>
            <a:r>
              <a:rPr lang="en-US" dirty="0" smtClean="0">
                <a:solidFill>
                  <a:schemeClr val="bg1"/>
                </a:solidFill>
              </a:rPr>
              <a:t>been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conditioned </a:t>
            </a:r>
            <a:r>
              <a:rPr lang="en-US" dirty="0">
                <a:solidFill>
                  <a:schemeClr val="bg1"/>
                </a:solidFill>
              </a:rPr>
              <a:t>/ etched (depending upon manufacturer’s instructions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  <a:endParaRPr lang="tr-TR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F: </a:t>
            </a:r>
            <a:r>
              <a:rPr lang="en-US" dirty="0">
                <a:solidFill>
                  <a:schemeClr val="bg1"/>
                </a:solidFill>
              </a:rPr>
              <a:t>Light-cured restorative materials should be placed and cured incrementally, as the curing light does not penetrate thick</a:t>
            </a:r>
          </a:p>
          <a:p>
            <a:r>
              <a:rPr lang="en-US" dirty="0">
                <a:solidFill>
                  <a:schemeClr val="bg1"/>
                </a:solidFill>
              </a:rPr>
              <a:t>material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tr-TR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G: </a:t>
            </a:r>
            <a:r>
              <a:rPr lang="en-US" dirty="0">
                <a:solidFill>
                  <a:schemeClr val="bg1"/>
                </a:solidFill>
              </a:rPr>
              <a:t>The final restoration should be polished and varnished to protect it from desiccation and moisture.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17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384305"/>
            <a:ext cx="8352928" cy="6473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800" dirty="0" err="1" smtClean="0"/>
              <a:t>There</a:t>
            </a:r>
            <a:r>
              <a:rPr lang="tr-TR" sz="2800" dirty="0" smtClean="0"/>
              <a:t> </a:t>
            </a:r>
            <a:r>
              <a:rPr lang="tr-TR" sz="2800" dirty="0" err="1"/>
              <a:t>are</a:t>
            </a:r>
            <a:r>
              <a:rPr lang="tr-TR" sz="2800" dirty="0"/>
              <a:t> </a:t>
            </a:r>
            <a:r>
              <a:rPr lang="tr-TR" sz="2800" dirty="0" err="1"/>
              <a:t>four</a:t>
            </a:r>
            <a:r>
              <a:rPr lang="tr-TR" sz="2800" dirty="0"/>
              <a:t> main </a:t>
            </a:r>
            <a:r>
              <a:rPr lang="tr-TR" sz="2800" dirty="0" err="1"/>
              <a:t>analgesic</a:t>
            </a:r>
            <a:r>
              <a:rPr lang="tr-TR" sz="2800" dirty="0"/>
              <a:t> </a:t>
            </a:r>
            <a:r>
              <a:rPr lang="tr-TR" sz="2800" dirty="0" err="1"/>
              <a:t>groups</a:t>
            </a:r>
            <a:r>
              <a:rPr lang="tr-TR" sz="2800" dirty="0"/>
              <a:t>:</a:t>
            </a:r>
          </a:p>
          <a:p>
            <a:pPr>
              <a:lnSpc>
                <a:spcPct val="150000"/>
              </a:lnSpc>
            </a:pPr>
            <a:r>
              <a:rPr lang="tr-TR" sz="2800" dirty="0"/>
              <a:t>• </a:t>
            </a:r>
            <a:r>
              <a:rPr lang="tr-TR" sz="2800" dirty="0" err="1"/>
              <a:t>opioids</a:t>
            </a:r>
            <a:endParaRPr lang="tr-TR" sz="2800" dirty="0"/>
          </a:p>
          <a:p>
            <a:pPr>
              <a:lnSpc>
                <a:spcPct val="150000"/>
              </a:lnSpc>
            </a:pPr>
            <a:r>
              <a:rPr lang="tr-TR" sz="2800" dirty="0"/>
              <a:t>• </a:t>
            </a:r>
            <a:r>
              <a:rPr lang="tr-TR" sz="2800" dirty="0" err="1"/>
              <a:t>non-steroidal</a:t>
            </a:r>
            <a:r>
              <a:rPr lang="tr-TR" sz="2800" dirty="0"/>
              <a:t> anti-</a:t>
            </a:r>
            <a:r>
              <a:rPr lang="tr-TR" sz="2800" dirty="0" err="1"/>
              <a:t>inflammatory</a:t>
            </a:r>
            <a:r>
              <a:rPr lang="tr-TR" sz="2800" dirty="0"/>
              <a:t> </a:t>
            </a:r>
            <a:r>
              <a:rPr lang="tr-TR" sz="2800" dirty="0" err="1"/>
              <a:t>drugs</a:t>
            </a:r>
            <a:r>
              <a:rPr lang="tr-TR" sz="2800" dirty="0"/>
              <a:t> (</a:t>
            </a:r>
            <a:r>
              <a:rPr lang="tr-TR" sz="2800" dirty="0" err="1"/>
              <a:t>NSAIDs</a:t>
            </a:r>
            <a:r>
              <a:rPr lang="tr-TR" sz="2800" dirty="0"/>
              <a:t>)</a:t>
            </a:r>
          </a:p>
          <a:p>
            <a:pPr>
              <a:lnSpc>
                <a:spcPct val="150000"/>
              </a:lnSpc>
            </a:pPr>
            <a:r>
              <a:rPr lang="tr-TR" sz="2800" dirty="0"/>
              <a:t>• </a:t>
            </a:r>
            <a:r>
              <a:rPr lang="el-GR" sz="2800" dirty="0"/>
              <a:t>α-2 </a:t>
            </a:r>
            <a:r>
              <a:rPr lang="tr-TR" sz="2800" dirty="0" err="1"/>
              <a:t>agonists</a:t>
            </a:r>
            <a:endParaRPr lang="tr-TR" sz="2800" dirty="0"/>
          </a:p>
          <a:p>
            <a:pPr>
              <a:lnSpc>
                <a:spcPct val="150000"/>
              </a:lnSpc>
            </a:pPr>
            <a:r>
              <a:rPr lang="tr-TR" sz="2800" dirty="0"/>
              <a:t>• </a:t>
            </a:r>
            <a:r>
              <a:rPr lang="tr-TR" sz="2800" dirty="0" err="1"/>
              <a:t>local</a:t>
            </a:r>
            <a:r>
              <a:rPr lang="tr-TR" sz="2800" dirty="0"/>
              <a:t> </a:t>
            </a:r>
            <a:r>
              <a:rPr lang="tr-TR" sz="2800" dirty="0" err="1"/>
              <a:t>anaesthetics</a:t>
            </a:r>
            <a:r>
              <a:rPr lang="tr-TR" sz="2800" dirty="0" smtClean="0"/>
              <a:t>.</a:t>
            </a:r>
          </a:p>
          <a:p>
            <a:pPr>
              <a:lnSpc>
                <a:spcPct val="150000"/>
              </a:lnSpc>
            </a:pPr>
            <a:endParaRPr lang="tr-TR" sz="2800" dirty="0"/>
          </a:p>
          <a:p>
            <a:pPr>
              <a:lnSpc>
                <a:spcPct val="150000"/>
              </a:lnSpc>
            </a:pPr>
            <a:r>
              <a:rPr lang="tr-TR" sz="2800" dirty="0" smtClean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use</a:t>
            </a:r>
            <a:r>
              <a:rPr lang="tr-TR" sz="2800" dirty="0"/>
              <a:t> of </a:t>
            </a:r>
            <a:r>
              <a:rPr lang="tr-TR" sz="2800" dirty="0" err="1"/>
              <a:t>multiple</a:t>
            </a:r>
            <a:r>
              <a:rPr lang="tr-TR" sz="2800" dirty="0"/>
              <a:t> </a:t>
            </a:r>
            <a:r>
              <a:rPr lang="tr-TR" sz="2800" dirty="0" err="1"/>
              <a:t>analgesics</a:t>
            </a:r>
            <a:r>
              <a:rPr lang="tr-TR" sz="2800" dirty="0"/>
              <a:t> </a:t>
            </a:r>
            <a:r>
              <a:rPr lang="tr-TR" sz="2800" dirty="0" err="1"/>
              <a:t>which</a:t>
            </a:r>
            <a:r>
              <a:rPr lang="tr-TR" sz="2800" dirty="0"/>
              <a:t> </a:t>
            </a:r>
            <a:r>
              <a:rPr lang="tr-TR" sz="2800" dirty="0" err="1"/>
              <a:t>have</a:t>
            </a:r>
            <a:r>
              <a:rPr lang="tr-TR" sz="2800" dirty="0"/>
              <a:t> </a:t>
            </a:r>
            <a:r>
              <a:rPr lang="tr-TR" sz="2800" dirty="0" err="1"/>
              <a:t>different</a:t>
            </a:r>
            <a:r>
              <a:rPr lang="tr-TR" sz="2800" dirty="0"/>
              <a:t> </a:t>
            </a:r>
            <a:r>
              <a:rPr lang="tr-TR" sz="2800" dirty="0" err="1"/>
              <a:t>actions</a:t>
            </a:r>
            <a:r>
              <a:rPr lang="tr-TR" sz="2800" dirty="0"/>
              <a:t> </a:t>
            </a:r>
            <a:r>
              <a:rPr lang="tr-TR" sz="2800" dirty="0" err="1"/>
              <a:t>helps</a:t>
            </a:r>
            <a:r>
              <a:rPr lang="tr-TR" sz="2800" dirty="0"/>
              <a:t> </a:t>
            </a:r>
            <a:r>
              <a:rPr lang="tr-TR" sz="2800" dirty="0" err="1"/>
              <a:t>reduce</a:t>
            </a:r>
            <a:r>
              <a:rPr lang="tr-TR" sz="2800" dirty="0"/>
              <a:t> </a:t>
            </a:r>
            <a:r>
              <a:rPr lang="tr-TR" sz="2800" dirty="0" err="1"/>
              <a:t>pain</a:t>
            </a:r>
            <a:r>
              <a:rPr lang="tr-TR" sz="2800" dirty="0"/>
              <a:t> </a:t>
            </a:r>
            <a:r>
              <a:rPr lang="tr-TR" sz="2800" dirty="0" err="1"/>
              <a:t>sensation</a:t>
            </a:r>
            <a:r>
              <a:rPr lang="tr-TR" sz="2800" dirty="0"/>
              <a:t>.</a:t>
            </a:r>
          </a:p>
          <a:p>
            <a:pPr>
              <a:lnSpc>
                <a:spcPct val="150000"/>
              </a:lnSpc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371986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16050"/>
            <a:ext cx="5832648" cy="2993668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15516" y="3573016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</a:rPr>
              <a:t>H: Glass ionomer restorative may be used as the initial layer. In this case bonding agent is not required as the ionomer forms </a:t>
            </a:r>
            <a:r>
              <a:rPr lang="en-US" dirty="0" smtClean="0">
                <a:solidFill>
                  <a:schemeClr val="bg1"/>
                </a:solidFill>
              </a:rPr>
              <a:t>a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chemical </a:t>
            </a:r>
            <a:r>
              <a:rPr lang="en-US" dirty="0">
                <a:solidFill>
                  <a:schemeClr val="bg1"/>
                </a:solidFill>
              </a:rPr>
              <a:t>bond with the tooth substance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tr-TR" dirty="0" smtClean="0">
              <a:solidFill>
                <a:schemeClr val="bg1"/>
              </a:solidFill>
            </a:endParaRPr>
          </a:p>
          <a:p>
            <a:pPr algn="just"/>
            <a:endParaRPr lang="en-US" dirty="0">
              <a:solidFill>
                <a:schemeClr val="bg1"/>
              </a:solidFill>
            </a:endParaRPr>
          </a:p>
          <a:p>
            <a:pPr algn="just"/>
            <a:r>
              <a:rPr lang="en-US" dirty="0">
                <a:solidFill>
                  <a:schemeClr val="bg1"/>
                </a:solidFill>
              </a:rPr>
              <a:t>I: When the glass ionomer layer has been applied and cured, the exposed dentine and enamel should be conditioned / </a:t>
            </a:r>
            <a:r>
              <a:rPr lang="en-US" dirty="0" smtClean="0">
                <a:solidFill>
                  <a:schemeClr val="bg1"/>
                </a:solidFill>
              </a:rPr>
              <a:t>etched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as </a:t>
            </a:r>
            <a:r>
              <a:rPr lang="en-US" dirty="0">
                <a:solidFill>
                  <a:schemeClr val="bg1"/>
                </a:solidFill>
              </a:rPr>
              <a:t>in 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tr-TR" dirty="0" smtClean="0">
              <a:solidFill>
                <a:schemeClr val="bg1"/>
              </a:solidFill>
            </a:endParaRPr>
          </a:p>
          <a:p>
            <a:pPr algn="just"/>
            <a:endParaRPr lang="en-US" dirty="0">
              <a:solidFill>
                <a:schemeClr val="bg1"/>
              </a:solidFill>
            </a:endParaRPr>
          </a:p>
          <a:p>
            <a:pPr algn="just"/>
            <a:r>
              <a:rPr lang="en-US" dirty="0">
                <a:solidFill>
                  <a:schemeClr val="bg1"/>
                </a:solidFill>
              </a:rPr>
              <a:t>J: The bonding agent applied should be applied as in E.</a:t>
            </a:r>
          </a:p>
          <a:p>
            <a:pPr algn="just"/>
            <a:r>
              <a:rPr lang="en-US" dirty="0">
                <a:solidFill>
                  <a:schemeClr val="bg1"/>
                </a:solidFill>
              </a:rPr>
              <a:t>K: The final restoration is applied and cured, polished and sealed as in G.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494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36712"/>
            <a:ext cx="4553751" cy="453650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5436096" y="2420888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caries lesion </a:t>
            </a:r>
            <a:r>
              <a:rPr lang="en-US" dirty="0" smtClean="0"/>
              <a:t>has </a:t>
            </a:r>
            <a:r>
              <a:rPr lang="en-US" dirty="0"/>
              <a:t>been exposed </a:t>
            </a:r>
            <a:r>
              <a:rPr lang="en-US" dirty="0" smtClean="0"/>
              <a:t>by</a:t>
            </a:r>
            <a:r>
              <a:rPr lang="tr-TR" dirty="0" smtClean="0"/>
              <a:t> </a:t>
            </a:r>
            <a:r>
              <a:rPr lang="en-US" dirty="0" smtClean="0"/>
              <a:t>removing </a:t>
            </a:r>
            <a:r>
              <a:rPr lang="en-US" dirty="0"/>
              <a:t>enamel using </a:t>
            </a:r>
            <a:r>
              <a:rPr lang="en-US" dirty="0" smtClean="0"/>
              <a:t>a</a:t>
            </a:r>
            <a:r>
              <a:rPr lang="tr-TR" dirty="0" smtClean="0"/>
              <a:t> </a:t>
            </a:r>
            <a:r>
              <a:rPr lang="en-US" dirty="0" smtClean="0"/>
              <a:t>high-speed </a:t>
            </a:r>
            <a:r>
              <a:rPr lang="en-US" dirty="0"/>
              <a:t>bur.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4873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 flipH="1">
            <a:off x="179512" y="332656"/>
            <a:ext cx="87129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Kedilerin </a:t>
            </a:r>
            <a:r>
              <a:rPr lang="tr-TR" sz="2400" dirty="0" err="1" smtClean="0">
                <a:solidFill>
                  <a:srgbClr val="FF0000"/>
                </a:solidFill>
              </a:rPr>
              <a:t>subgingival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</a:rPr>
              <a:t>rezorpsiyon</a:t>
            </a:r>
            <a:r>
              <a:rPr lang="tr-TR" sz="2400" dirty="0" smtClean="0">
                <a:solidFill>
                  <a:srgbClr val="FF0000"/>
                </a:solidFill>
              </a:rPr>
              <a:t> lezyonları ve Kedi </a:t>
            </a:r>
            <a:r>
              <a:rPr lang="tr-TR" sz="2400" dirty="0" err="1" smtClean="0">
                <a:solidFill>
                  <a:srgbClr val="FF0000"/>
                </a:solidFill>
              </a:rPr>
              <a:t>kariesi</a:t>
            </a:r>
            <a:endParaRPr lang="tr-TR" sz="2400" dirty="0" smtClean="0">
              <a:solidFill>
                <a:srgbClr val="FF0000"/>
              </a:solidFill>
            </a:endParaRPr>
          </a:p>
          <a:p>
            <a:endParaRPr lang="tr-TR" sz="2400" dirty="0" smtClean="0">
              <a:solidFill>
                <a:srgbClr val="FF0000"/>
              </a:solidFill>
            </a:endParaRPr>
          </a:p>
          <a:p>
            <a:r>
              <a:rPr lang="tr-TR" sz="2400" dirty="0" smtClean="0">
                <a:solidFill>
                  <a:srgbClr val="FF0000"/>
                </a:solidFill>
              </a:rPr>
              <a:t>Tanım : </a:t>
            </a:r>
            <a:r>
              <a:rPr lang="tr-TR" sz="2400" dirty="0" err="1" smtClean="0">
                <a:solidFill>
                  <a:schemeClr val="bg1"/>
                </a:solidFill>
              </a:rPr>
              <a:t>semontaminal</a:t>
            </a:r>
            <a:r>
              <a:rPr lang="tr-TR" sz="2400" dirty="0" smtClean="0">
                <a:solidFill>
                  <a:schemeClr val="bg1"/>
                </a:solidFill>
              </a:rPr>
              <a:t> birleşim yerlerinde diş dokularında oluşan </a:t>
            </a:r>
            <a:r>
              <a:rPr lang="tr-TR" sz="2400" dirty="0" err="1" smtClean="0">
                <a:solidFill>
                  <a:schemeClr val="bg1"/>
                </a:solidFill>
              </a:rPr>
              <a:t>erezyonlara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smtClean="0">
                <a:solidFill>
                  <a:srgbClr val="FF0000"/>
                </a:solidFill>
              </a:rPr>
              <a:t>kedilerin </a:t>
            </a:r>
            <a:r>
              <a:rPr lang="tr-TR" sz="2400" dirty="0" err="1" smtClean="0">
                <a:solidFill>
                  <a:srgbClr val="FF0000"/>
                </a:solidFill>
              </a:rPr>
              <a:t>subgingival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</a:rPr>
              <a:t>rezorpsiyon</a:t>
            </a:r>
            <a:r>
              <a:rPr lang="tr-TR" sz="2400" dirty="0" smtClean="0">
                <a:solidFill>
                  <a:srgbClr val="FF0000"/>
                </a:solidFill>
              </a:rPr>
              <a:t> lezyonları(boyun lezyonları) </a:t>
            </a:r>
            <a:r>
              <a:rPr lang="tr-TR" sz="2400" dirty="0" smtClean="0">
                <a:solidFill>
                  <a:schemeClr val="bg1"/>
                </a:solidFill>
              </a:rPr>
              <a:t>denir. </a:t>
            </a:r>
          </a:p>
          <a:p>
            <a:endParaRPr lang="tr-TR" sz="2400" dirty="0">
              <a:solidFill>
                <a:schemeClr val="bg1"/>
              </a:solidFill>
            </a:endParaRPr>
          </a:p>
          <a:p>
            <a:r>
              <a:rPr lang="tr-TR" sz="2400" dirty="0" smtClean="0">
                <a:solidFill>
                  <a:schemeClr val="bg1"/>
                </a:solidFill>
              </a:rPr>
              <a:t>Bu olay </a:t>
            </a:r>
            <a:r>
              <a:rPr lang="tr-TR" sz="2400" dirty="0" err="1" smtClean="0">
                <a:solidFill>
                  <a:schemeClr val="bg1"/>
                </a:solidFill>
              </a:rPr>
              <a:t>karies</a:t>
            </a:r>
            <a:r>
              <a:rPr lang="tr-TR" sz="2400" dirty="0" smtClean="0">
                <a:solidFill>
                  <a:schemeClr val="bg1"/>
                </a:solidFill>
              </a:rPr>
              <a:t> ile ilişkili değildir !</a:t>
            </a:r>
          </a:p>
          <a:p>
            <a:endParaRPr lang="tr-TR" sz="2400" dirty="0">
              <a:solidFill>
                <a:schemeClr val="bg1"/>
              </a:solidFill>
            </a:endParaRPr>
          </a:p>
          <a:p>
            <a:r>
              <a:rPr lang="tr-TR" sz="2400" dirty="0" err="1" smtClean="0">
                <a:solidFill>
                  <a:schemeClr val="bg1"/>
                </a:solidFill>
              </a:rPr>
              <a:t>Osteoklast</a:t>
            </a:r>
            <a:r>
              <a:rPr lang="tr-TR" sz="2400" dirty="0" smtClean="0">
                <a:solidFill>
                  <a:schemeClr val="bg1"/>
                </a:solidFill>
              </a:rPr>
              <a:t> ve </a:t>
            </a:r>
            <a:r>
              <a:rPr lang="tr-TR" sz="2400" dirty="0" err="1" smtClean="0">
                <a:solidFill>
                  <a:schemeClr val="bg1"/>
                </a:solidFill>
              </a:rPr>
              <a:t>odontoklastların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anoloğu</a:t>
            </a:r>
            <a:r>
              <a:rPr lang="tr-TR" sz="2400" dirty="0" smtClean="0">
                <a:solidFill>
                  <a:schemeClr val="bg1"/>
                </a:solidFill>
              </a:rPr>
              <a:t> olan çok çekirdekli dev hücreler tarafından </a:t>
            </a:r>
            <a:r>
              <a:rPr lang="tr-TR" sz="2400" dirty="0" err="1" smtClean="0">
                <a:solidFill>
                  <a:schemeClr val="bg1"/>
                </a:solidFill>
              </a:rPr>
              <a:t>dental</a:t>
            </a:r>
            <a:r>
              <a:rPr lang="tr-TR" sz="2400" dirty="0" smtClean="0">
                <a:solidFill>
                  <a:schemeClr val="bg1"/>
                </a:solidFill>
              </a:rPr>
              <a:t> dokularda </a:t>
            </a:r>
            <a:r>
              <a:rPr lang="tr-TR" sz="2400" dirty="0" err="1" smtClean="0">
                <a:solidFill>
                  <a:schemeClr val="bg1"/>
                </a:solidFill>
              </a:rPr>
              <a:t>sellluler</a:t>
            </a:r>
            <a:r>
              <a:rPr lang="tr-TR" sz="2400" dirty="0" smtClean="0">
                <a:solidFill>
                  <a:schemeClr val="bg1"/>
                </a:solidFill>
              </a:rPr>
              <a:t> sindirim ile boyun lezyonları oluşur.  Bu lezyonları dev hücre içeren yangılı ve </a:t>
            </a:r>
            <a:r>
              <a:rPr lang="tr-TR" sz="2400" dirty="0" err="1" smtClean="0">
                <a:solidFill>
                  <a:schemeClr val="bg1"/>
                </a:solidFill>
              </a:rPr>
              <a:t>hiperplastik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gingiva</a:t>
            </a:r>
            <a:r>
              <a:rPr lang="tr-TR" sz="2400" dirty="0" smtClean="0">
                <a:solidFill>
                  <a:schemeClr val="bg1"/>
                </a:solidFill>
              </a:rPr>
              <a:t> doldurur.</a:t>
            </a:r>
          </a:p>
          <a:p>
            <a:endParaRPr lang="tr-TR" sz="2400" dirty="0">
              <a:solidFill>
                <a:schemeClr val="bg1"/>
              </a:solidFill>
            </a:endParaRPr>
          </a:p>
          <a:p>
            <a:endParaRPr lang="tr-TR" sz="2400" dirty="0" smtClean="0">
              <a:solidFill>
                <a:schemeClr val="bg1"/>
              </a:solidFill>
            </a:endParaRPr>
          </a:p>
          <a:p>
            <a:r>
              <a:rPr lang="tr-TR" sz="2400" dirty="0" smtClean="0">
                <a:solidFill>
                  <a:schemeClr val="bg1"/>
                </a:solidFill>
              </a:rPr>
              <a:t>Lezyonlar </a:t>
            </a:r>
            <a:r>
              <a:rPr lang="tr-TR" sz="2400" dirty="0" err="1" smtClean="0">
                <a:solidFill>
                  <a:schemeClr val="bg1"/>
                </a:solidFill>
              </a:rPr>
              <a:t>kanin</a:t>
            </a:r>
            <a:r>
              <a:rPr lang="tr-TR" sz="2400" dirty="0" smtClean="0">
                <a:solidFill>
                  <a:schemeClr val="bg1"/>
                </a:solidFill>
              </a:rPr>
              <a:t> ve </a:t>
            </a:r>
            <a:r>
              <a:rPr lang="tr-TR" sz="2400" dirty="0" err="1" smtClean="0">
                <a:solidFill>
                  <a:schemeClr val="bg1"/>
                </a:solidFill>
              </a:rPr>
              <a:t>insisiv</a:t>
            </a:r>
            <a:r>
              <a:rPr lang="tr-TR" sz="2400" dirty="0" smtClean="0">
                <a:solidFill>
                  <a:schemeClr val="bg1"/>
                </a:solidFill>
              </a:rPr>
              <a:t> dişlerde görülmekle birlikte en çok </a:t>
            </a:r>
            <a:r>
              <a:rPr lang="tr-TR" sz="2400" dirty="0" err="1" smtClean="0">
                <a:solidFill>
                  <a:schemeClr val="bg1"/>
                </a:solidFill>
              </a:rPr>
              <a:t>molar</a:t>
            </a:r>
            <a:r>
              <a:rPr lang="tr-TR" sz="2400" dirty="0" smtClean="0">
                <a:solidFill>
                  <a:schemeClr val="bg1"/>
                </a:solidFill>
              </a:rPr>
              <a:t> ve </a:t>
            </a:r>
            <a:r>
              <a:rPr lang="tr-TR" sz="2400" dirty="0" err="1" smtClean="0">
                <a:solidFill>
                  <a:schemeClr val="bg1"/>
                </a:solidFill>
              </a:rPr>
              <a:t>premolar</a:t>
            </a:r>
            <a:r>
              <a:rPr lang="tr-TR" sz="2400" dirty="0" smtClean="0">
                <a:solidFill>
                  <a:schemeClr val="bg1"/>
                </a:solidFill>
              </a:rPr>
              <a:t> dişler etkilenir.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32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Small </a:t>
            </a:r>
            <a:r>
              <a:rPr lang="en-US" dirty="0" smtClean="0"/>
              <a:t>Animal</a:t>
            </a:r>
            <a:r>
              <a:rPr lang="tr-TR" dirty="0" smtClean="0"/>
              <a:t> </a:t>
            </a:r>
            <a:r>
              <a:rPr lang="en-US" dirty="0" smtClean="0"/>
              <a:t>Dentistry</a:t>
            </a:r>
            <a:endParaRPr lang="en-US" dirty="0"/>
          </a:p>
          <a:p>
            <a:r>
              <a:rPr lang="en-US" dirty="0"/>
              <a:t>A manual of </a:t>
            </a:r>
            <a:r>
              <a:rPr lang="en-US" dirty="0" smtClean="0"/>
              <a:t>techniques</a:t>
            </a:r>
            <a:endParaRPr lang="tr-TR" dirty="0" smtClean="0"/>
          </a:p>
          <a:p>
            <a:r>
              <a:rPr lang="tr-TR" dirty="0" err="1"/>
              <a:t>Cedric</a:t>
            </a:r>
            <a:r>
              <a:rPr lang="tr-TR" dirty="0"/>
              <a:t> </a:t>
            </a:r>
            <a:r>
              <a:rPr lang="tr-TR" dirty="0" err="1"/>
              <a:t>Tutt</a:t>
            </a:r>
            <a:endParaRPr lang="tr-TR" dirty="0"/>
          </a:p>
          <a:p>
            <a:r>
              <a:rPr lang="tr-TR" dirty="0"/>
              <a:t>www.vet-dentist.com</a:t>
            </a:r>
          </a:p>
        </p:txBody>
      </p:sp>
    </p:spTree>
    <p:extLst>
      <p:ext uri="{BB962C8B-B14F-4D97-AF65-F5344CB8AC3E}">
        <p14:creationId xmlns:p14="http://schemas.microsoft.com/office/powerpoint/2010/main" val="152975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404664"/>
            <a:ext cx="84249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Opioids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Opioids relieve pain by binding with peripheral and central opioid receptors.</a:t>
            </a:r>
          </a:p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bg1"/>
                </a:solidFill>
              </a:rPr>
              <a:t>-</a:t>
            </a:r>
            <a:r>
              <a:rPr lang="en-US" sz="2800" dirty="0" smtClean="0">
                <a:solidFill>
                  <a:schemeClr val="bg1"/>
                </a:solidFill>
              </a:rPr>
              <a:t>Morphine </a:t>
            </a:r>
            <a:r>
              <a:rPr lang="en-US" sz="2800" dirty="0">
                <a:solidFill>
                  <a:schemeClr val="bg1"/>
                </a:solidFill>
              </a:rPr>
              <a:t>and fentanyl are very effective mu-receptor </a:t>
            </a:r>
            <a:r>
              <a:rPr lang="en-US" sz="2800" dirty="0" smtClean="0">
                <a:solidFill>
                  <a:schemeClr val="bg1"/>
                </a:solidFill>
              </a:rPr>
              <a:t>blockers</a:t>
            </a:r>
            <a:endParaRPr lang="tr-TR" sz="2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Buprenorphine (partial opioid agonist) is also an effective mu-receptor blocker</a:t>
            </a:r>
            <a:endParaRPr lang="tr-TR" sz="2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These drugs can be </a:t>
            </a:r>
            <a:r>
              <a:rPr lang="en-US" sz="2800" dirty="0" smtClean="0">
                <a:solidFill>
                  <a:schemeClr val="bg1"/>
                </a:solidFill>
              </a:rPr>
              <a:t>used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pre-</a:t>
            </a:r>
            <a:r>
              <a:rPr lang="en-US" sz="2800" dirty="0">
                <a:solidFill>
                  <a:schemeClr val="bg1"/>
                </a:solidFill>
              </a:rPr>
              <a:t>, intra- and post-operatively.</a:t>
            </a:r>
            <a:endParaRPr lang="tr-T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37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9552" y="332656"/>
            <a:ext cx="82809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/>
              <a:t>• </a:t>
            </a:r>
            <a:r>
              <a:rPr lang="en-US" sz="2800" dirty="0" smtClean="0">
                <a:solidFill>
                  <a:srgbClr val="FF0000"/>
                </a:solidFill>
              </a:rPr>
              <a:t>Non-steroidal </a:t>
            </a:r>
            <a:r>
              <a:rPr lang="en-US" sz="2800" dirty="0">
                <a:solidFill>
                  <a:srgbClr val="FF0000"/>
                </a:solidFill>
              </a:rPr>
              <a:t>anti-inflammatory drugs (</a:t>
            </a:r>
            <a:r>
              <a:rPr lang="en-US" sz="2800" dirty="0" smtClean="0">
                <a:solidFill>
                  <a:srgbClr val="FF0000"/>
                </a:solidFill>
              </a:rPr>
              <a:t>NSAIDs)</a:t>
            </a:r>
            <a:r>
              <a:rPr lang="tr-TR" sz="2800" dirty="0" smtClean="0">
                <a:solidFill>
                  <a:srgbClr val="FF0000"/>
                </a:solidFill>
              </a:rPr>
              <a:t>: </a:t>
            </a:r>
            <a:r>
              <a:rPr lang="en-US" sz="2800" dirty="0" err="1" smtClean="0"/>
              <a:t>Carprophen</a:t>
            </a:r>
            <a:r>
              <a:rPr lang="en-US" sz="2800" dirty="0" smtClean="0"/>
              <a:t> </a:t>
            </a:r>
            <a:r>
              <a:rPr lang="en-US" sz="2800" dirty="0"/>
              <a:t>and meloxicam </a:t>
            </a:r>
            <a:endParaRPr lang="tr-TR" sz="2800" dirty="0" smtClean="0"/>
          </a:p>
          <a:p>
            <a:pPr>
              <a:lnSpc>
                <a:spcPct val="150000"/>
              </a:lnSpc>
            </a:pPr>
            <a:endParaRPr lang="tr-TR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err="1" smtClean="0">
                <a:solidFill>
                  <a:schemeClr val="bg1"/>
                </a:solidFill>
              </a:rPr>
              <a:t>Carprophen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can be repeated at twelve-hourly intervals while meloxicam </a:t>
            </a:r>
            <a:r>
              <a:rPr lang="en-US" sz="2800" dirty="0" smtClean="0">
                <a:solidFill>
                  <a:schemeClr val="bg1"/>
                </a:solidFill>
              </a:rPr>
              <a:t>is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repeated </a:t>
            </a:r>
            <a:r>
              <a:rPr lang="en-US" sz="2800" dirty="0">
                <a:solidFill>
                  <a:schemeClr val="bg1"/>
                </a:solidFill>
              </a:rPr>
              <a:t>at 24-hourly intervals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tr-TR" sz="28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 smtClean="0">
                <a:solidFill>
                  <a:schemeClr val="bg1"/>
                </a:solidFill>
              </a:rPr>
              <a:t>Carprophen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is only registered for a single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parenteral dose in cats. </a:t>
            </a:r>
            <a:endParaRPr lang="tr-TR" sz="28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Meloxicam </a:t>
            </a:r>
            <a:r>
              <a:rPr lang="en-US" sz="2800" dirty="0">
                <a:solidFill>
                  <a:schemeClr val="bg1"/>
                </a:solidFill>
              </a:rPr>
              <a:t>can be repeated 24-hourly in cats</a:t>
            </a:r>
            <a:endParaRPr lang="tr-T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43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62153" y="140968"/>
            <a:ext cx="82924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rgbClr val="FF0000"/>
                </a:solidFill>
              </a:rPr>
              <a:t>•</a:t>
            </a:r>
            <a:r>
              <a:rPr lang="en-US" sz="2800" dirty="0">
                <a:solidFill>
                  <a:srgbClr val="FF0000"/>
                </a:solidFill>
              </a:rPr>
              <a:t>Local </a:t>
            </a:r>
            <a:r>
              <a:rPr lang="en-US" sz="2800" dirty="0" err="1">
                <a:solidFill>
                  <a:srgbClr val="FF0000"/>
                </a:solidFill>
              </a:rPr>
              <a:t>anaesthesia</a:t>
            </a:r>
            <a:r>
              <a:rPr lang="en-US" sz="2800" dirty="0">
                <a:solidFill>
                  <a:srgbClr val="FF0000"/>
                </a:solidFill>
              </a:rPr>
              <a:t> and </a:t>
            </a:r>
            <a:r>
              <a:rPr lang="en-US" sz="2800" dirty="0" smtClean="0">
                <a:solidFill>
                  <a:srgbClr val="FF0000"/>
                </a:solidFill>
              </a:rPr>
              <a:t>regional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anaesthetic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blocks</a:t>
            </a:r>
            <a:endParaRPr lang="tr-TR" sz="2800" dirty="0" smtClean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53" y="1525963"/>
            <a:ext cx="8808040" cy="2458622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283602" y="4581128"/>
            <a:ext cx="85651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bg1"/>
                </a:solidFill>
              </a:rPr>
              <a:t>	P</a:t>
            </a:r>
            <a:r>
              <a:rPr lang="en-US" sz="2800" dirty="0" smtClean="0">
                <a:solidFill>
                  <a:schemeClr val="bg1"/>
                </a:solidFill>
              </a:rPr>
              <a:t>refer to use local </a:t>
            </a:r>
            <a:r>
              <a:rPr lang="en-US" sz="2800" dirty="0" err="1" smtClean="0">
                <a:solidFill>
                  <a:schemeClr val="bg1"/>
                </a:solidFill>
              </a:rPr>
              <a:t>anaesthetic</a:t>
            </a:r>
            <a:r>
              <a:rPr lang="en-US" sz="2800" dirty="0" smtClean="0">
                <a:solidFill>
                  <a:schemeClr val="bg1"/>
                </a:solidFill>
              </a:rPr>
              <a:t> agents which contain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vasoconstrictive</a:t>
            </a:r>
            <a:r>
              <a:rPr lang="en-US" sz="2800" dirty="0" smtClean="0">
                <a:solidFill>
                  <a:schemeClr val="bg1"/>
                </a:solidFill>
              </a:rPr>
              <a:t> agents in order to reduce local </a:t>
            </a:r>
            <a:r>
              <a:rPr lang="en-US" sz="2800" dirty="0" err="1" smtClean="0">
                <a:solidFill>
                  <a:schemeClr val="bg1"/>
                </a:solidFill>
              </a:rPr>
              <a:t>haemorrhage</a:t>
            </a:r>
            <a:r>
              <a:rPr lang="en-US" sz="2800" dirty="0" smtClean="0">
                <a:solidFill>
                  <a:schemeClr val="bg1"/>
                </a:solidFill>
              </a:rPr>
              <a:t> and restrict the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local</a:t>
            </a:r>
            <a:r>
              <a:rPr lang="tr-TR" sz="2800" dirty="0" smtClean="0">
                <a:solidFill>
                  <a:schemeClr val="bg1"/>
                </a:solidFill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</a:rPr>
              <a:t>anaesthetic</a:t>
            </a:r>
            <a:r>
              <a:rPr lang="en-US" sz="2800" dirty="0" smtClean="0">
                <a:solidFill>
                  <a:schemeClr val="bg1"/>
                </a:solidFill>
              </a:rPr>
              <a:t> agent to the area infused</a:t>
            </a:r>
            <a:endParaRPr lang="tr-T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60848"/>
            <a:ext cx="4926391" cy="365600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5274778" y="237735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A: </a:t>
            </a:r>
            <a:r>
              <a:rPr lang="tr-TR" b="1" dirty="0" err="1">
                <a:solidFill>
                  <a:schemeClr val="bg1"/>
                </a:solidFill>
              </a:rPr>
              <a:t>Superficial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mental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block</a:t>
            </a:r>
            <a:r>
              <a:rPr lang="tr-TR" b="1" dirty="0">
                <a:solidFill>
                  <a:schemeClr val="bg1"/>
                </a:solidFill>
              </a:rPr>
              <a:t>.</a:t>
            </a:r>
          </a:p>
          <a:p>
            <a:r>
              <a:rPr lang="tr-TR" b="1" dirty="0">
                <a:solidFill>
                  <a:schemeClr val="bg1"/>
                </a:solidFill>
              </a:rPr>
              <a:t>B: </a:t>
            </a:r>
            <a:r>
              <a:rPr lang="tr-TR" b="1" dirty="0" err="1">
                <a:solidFill>
                  <a:schemeClr val="bg1"/>
                </a:solidFill>
              </a:rPr>
              <a:t>Deep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mental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block</a:t>
            </a:r>
            <a:r>
              <a:rPr lang="tr-TR" b="1" dirty="0">
                <a:solidFill>
                  <a:schemeClr val="bg1"/>
                </a:solidFill>
              </a:rPr>
              <a:t>.</a:t>
            </a:r>
          </a:p>
          <a:p>
            <a:r>
              <a:rPr lang="tr-TR" b="1" dirty="0">
                <a:solidFill>
                  <a:schemeClr val="bg1"/>
                </a:solidFill>
              </a:rPr>
              <a:t>C: </a:t>
            </a:r>
            <a:r>
              <a:rPr lang="tr-TR" b="1" dirty="0" err="1">
                <a:solidFill>
                  <a:schemeClr val="bg1"/>
                </a:solidFill>
              </a:rPr>
              <a:t>Inferior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alveolar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nerve</a:t>
            </a:r>
            <a:r>
              <a:rPr lang="tr-TR" b="1" dirty="0">
                <a:solidFill>
                  <a:schemeClr val="bg1"/>
                </a:solidFill>
              </a:rPr>
              <a:t> –</a:t>
            </a:r>
          </a:p>
          <a:p>
            <a:r>
              <a:rPr lang="tr-TR" b="1" dirty="0" err="1">
                <a:solidFill>
                  <a:schemeClr val="bg1"/>
                </a:solidFill>
              </a:rPr>
              <a:t>intra</a:t>
            </a:r>
            <a:r>
              <a:rPr lang="tr-TR" b="1" dirty="0">
                <a:solidFill>
                  <a:schemeClr val="bg1"/>
                </a:solidFill>
              </a:rPr>
              <a:t>-oral </a:t>
            </a:r>
            <a:r>
              <a:rPr lang="tr-TR" b="1" dirty="0" err="1">
                <a:solidFill>
                  <a:schemeClr val="bg1"/>
                </a:solidFill>
              </a:rPr>
              <a:t>approach</a:t>
            </a:r>
            <a:r>
              <a:rPr lang="tr-TR" b="1" dirty="0">
                <a:solidFill>
                  <a:schemeClr val="bg1"/>
                </a:solidFill>
              </a:rPr>
              <a:t>.</a:t>
            </a:r>
          </a:p>
          <a:p>
            <a:r>
              <a:rPr lang="tr-TR" b="1" dirty="0">
                <a:solidFill>
                  <a:schemeClr val="bg1"/>
                </a:solidFill>
              </a:rPr>
              <a:t>D: </a:t>
            </a:r>
            <a:r>
              <a:rPr lang="tr-TR" b="1" dirty="0" err="1">
                <a:solidFill>
                  <a:schemeClr val="bg1"/>
                </a:solidFill>
              </a:rPr>
              <a:t>Inferior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alveolar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nerve</a:t>
            </a:r>
            <a:r>
              <a:rPr lang="tr-TR" b="1" dirty="0">
                <a:solidFill>
                  <a:schemeClr val="bg1"/>
                </a:solidFill>
              </a:rPr>
              <a:t> –</a:t>
            </a:r>
          </a:p>
          <a:p>
            <a:r>
              <a:rPr lang="tr-TR" b="1" dirty="0" err="1">
                <a:solidFill>
                  <a:schemeClr val="bg1"/>
                </a:solidFill>
              </a:rPr>
              <a:t>percutaneous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approach</a:t>
            </a:r>
            <a:r>
              <a:rPr lang="tr-TR" b="1" dirty="0">
                <a:solidFill>
                  <a:schemeClr val="bg1"/>
                </a:solidFill>
              </a:rPr>
              <a:t>.</a:t>
            </a:r>
          </a:p>
          <a:p>
            <a:r>
              <a:rPr lang="tr-TR" b="1" dirty="0">
                <a:solidFill>
                  <a:schemeClr val="bg1"/>
                </a:solidFill>
              </a:rPr>
              <a:t>E: </a:t>
            </a:r>
            <a:r>
              <a:rPr lang="tr-TR" b="1" dirty="0" err="1">
                <a:solidFill>
                  <a:schemeClr val="bg1"/>
                </a:solidFill>
              </a:rPr>
              <a:t>Superficial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infra-orbital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block</a:t>
            </a:r>
            <a:r>
              <a:rPr lang="tr-TR" b="1" dirty="0">
                <a:solidFill>
                  <a:schemeClr val="bg1"/>
                </a:solidFill>
              </a:rPr>
              <a:t>.</a:t>
            </a:r>
          </a:p>
          <a:p>
            <a:r>
              <a:rPr lang="tr-TR" b="1" dirty="0">
                <a:solidFill>
                  <a:schemeClr val="bg1"/>
                </a:solidFill>
              </a:rPr>
              <a:t>F: </a:t>
            </a:r>
            <a:r>
              <a:rPr lang="tr-TR" b="1" dirty="0" err="1">
                <a:solidFill>
                  <a:schemeClr val="bg1"/>
                </a:solidFill>
              </a:rPr>
              <a:t>Deep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infra-orbital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block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and</a:t>
            </a:r>
            <a:endParaRPr lang="tr-TR" b="1" dirty="0">
              <a:solidFill>
                <a:schemeClr val="bg1"/>
              </a:solidFill>
            </a:endParaRPr>
          </a:p>
          <a:p>
            <a:r>
              <a:rPr lang="tr-TR" b="1" dirty="0" err="1">
                <a:solidFill>
                  <a:schemeClr val="bg1"/>
                </a:solidFill>
              </a:rPr>
              <a:t>maxillary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block</a:t>
            </a:r>
            <a:r>
              <a:rPr lang="tr-TR" b="1" dirty="0">
                <a:solidFill>
                  <a:schemeClr val="bg1"/>
                </a:solidFill>
              </a:rPr>
              <a:t>.</a:t>
            </a:r>
          </a:p>
          <a:p>
            <a:r>
              <a:rPr lang="tr-TR" b="1" dirty="0">
                <a:solidFill>
                  <a:schemeClr val="bg1"/>
                </a:solidFill>
              </a:rPr>
              <a:t>G: </a:t>
            </a:r>
            <a:r>
              <a:rPr lang="tr-TR" b="1" dirty="0" err="1">
                <a:solidFill>
                  <a:schemeClr val="bg1"/>
                </a:solidFill>
              </a:rPr>
              <a:t>Maxillary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block</a:t>
            </a:r>
            <a:r>
              <a:rPr lang="tr-TR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611560" y="503145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injection sites for local / regional </a:t>
            </a:r>
            <a:r>
              <a:rPr lang="en-US" sz="2400" dirty="0" err="1">
                <a:solidFill>
                  <a:srgbClr val="FF0000"/>
                </a:solidFill>
              </a:rPr>
              <a:t>anaesthetic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blocks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commonly used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in </a:t>
            </a:r>
            <a:r>
              <a:rPr lang="en-US" sz="2400" dirty="0">
                <a:solidFill>
                  <a:srgbClr val="FF0000"/>
                </a:solidFill>
              </a:rPr>
              <a:t>veterinary dentistry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19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808"/>
            <a:ext cx="9099195" cy="366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77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47667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dirty="0" err="1" smtClean="0"/>
              <a:t>Superficial</a:t>
            </a:r>
            <a:r>
              <a:rPr lang="tr-TR" sz="2800" dirty="0" smtClean="0"/>
              <a:t> </a:t>
            </a:r>
            <a:r>
              <a:rPr lang="tr-TR" sz="2800" dirty="0" err="1" smtClean="0"/>
              <a:t>mental</a:t>
            </a:r>
            <a:r>
              <a:rPr lang="tr-TR" sz="2800" dirty="0" smtClean="0"/>
              <a:t> </a:t>
            </a:r>
            <a:r>
              <a:rPr lang="tr-TR" sz="2800" dirty="0" err="1" smtClean="0"/>
              <a:t>block</a:t>
            </a:r>
            <a:r>
              <a:rPr lang="tr-TR" sz="2800" dirty="0"/>
              <a:t>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934" y="1114433"/>
            <a:ext cx="5894092" cy="3010641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59532" y="4239615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middle mental foramen </a:t>
            </a:r>
            <a:r>
              <a:rPr lang="en-US" sz="2400" dirty="0" smtClean="0"/>
              <a:t>is</a:t>
            </a:r>
            <a:r>
              <a:rPr lang="tr-TR" sz="2400" dirty="0" smtClean="0"/>
              <a:t> </a:t>
            </a:r>
            <a:r>
              <a:rPr lang="en-US" sz="2400" dirty="0" smtClean="0"/>
              <a:t>situated </a:t>
            </a:r>
            <a:r>
              <a:rPr lang="en-US" sz="2400" dirty="0"/>
              <a:t>at about the apex of the </a:t>
            </a:r>
            <a:r>
              <a:rPr lang="en-US" sz="2400" dirty="0" smtClean="0"/>
              <a:t>mesial</a:t>
            </a:r>
            <a:r>
              <a:rPr lang="tr-TR" sz="2400" dirty="0" smtClean="0"/>
              <a:t> </a:t>
            </a:r>
            <a:r>
              <a:rPr lang="en-US" sz="2400" dirty="0" smtClean="0"/>
              <a:t>root </a:t>
            </a:r>
            <a:r>
              <a:rPr lang="en-US" sz="2400" dirty="0"/>
              <a:t>of mandibular premolar 2.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dirty="0" smtClean="0"/>
              <a:t>needle </a:t>
            </a:r>
            <a:r>
              <a:rPr lang="en-US" sz="2400" dirty="0"/>
              <a:t>is advanced to this point </a:t>
            </a:r>
            <a:r>
              <a:rPr lang="en-US" sz="2400" dirty="0" smtClean="0"/>
              <a:t>from</a:t>
            </a:r>
            <a:r>
              <a:rPr lang="tr-TR" sz="2400" dirty="0" smtClean="0"/>
              <a:t> </a:t>
            </a:r>
            <a:r>
              <a:rPr lang="en-US" sz="2400" dirty="0" smtClean="0"/>
              <a:t>a </a:t>
            </a:r>
            <a:r>
              <a:rPr lang="en-US" sz="2400" dirty="0"/>
              <a:t>rostral or caudal direction and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dirty="0" smtClean="0"/>
              <a:t>local </a:t>
            </a:r>
            <a:r>
              <a:rPr lang="en-US" sz="2400" dirty="0" err="1"/>
              <a:t>anaesthetic</a:t>
            </a:r>
            <a:r>
              <a:rPr lang="en-US" sz="2400" dirty="0"/>
              <a:t> </a:t>
            </a:r>
            <a:r>
              <a:rPr lang="en-US" sz="2400" dirty="0" smtClean="0"/>
              <a:t>is</a:t>
            </a:r>
            <a:r>
              <a:rPr lang="tr-TR" sz="2400" dirty="0" smtClean="0"/>
              <a:t> </a:t>
            </a:r>
            <a:r>
              <a:rPr lang="en-US" sz="2400" dirty="0" smtClean="0"/>
              <a:t>injected after</a:t>
            </a:r>
            <a:r>
              <a:rPr lang="tr-TR" sz="2400" dirty="0" smtClean="0"/>
              <a:t> </a:t>
            </a:r>
            <a:r>
              <a:rPr lang="en-US" sz="2400" dirty="0" smtClean="0"/>
              <a:t>aspiration </a:t>
            </a:r>
            <a:r>
              <a:rPr lang="en-US" sz="2400" dirty="0"/>
              <a:t>to </a:t>
            </a:r>
            <a:r>
              <a:rPr lang="en-US" sz="2400" dirty="0">
                <a:solidFill>
                  <a:schemeClr val="bg1"/>
                </a:solidFill>
              </a:rPr>
              <a:t>ensure the needle is</a:t>
            </a:r>
          </a:p>
          <a:p>
            <a:r>
              <a:rPr lang="en-US" sz="2400" dirty="0">
                <a:solidFill>
                  <a:schemeClr val="bg1"/>
                </a:solidFill>
              </a:rPr>
              <a:t>not intravascular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99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47667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dirty="0" err="1"/>
              <a:t>D</a:t>
            </a:r>
            <a:r>
              <a:rPr lang="tr-TR" sz="2800" dirty="0" err="1" smtClean="0"/>
              <a:t>eep</a:t>
            </a:r>
            <a:r>
              <a:rPr lang="tr-TR" sz="2800" dirty="0" smtClean="0"/>
              <a:t> </a:t>
            </a:r>
            <a:r>
              <a:rPr lang="tr-TR" sz="2800" dirty="0" err="1"/>
              <a:t>mental</a:t>
            </a:r>
            <a:r>
              <a:rPr lang="tr-TR" sz="2800" dirty="0"/>
              <a:t> </a:t>
            </a:r>
            <a:r>
              <a:rPr lang="tr-TR" sz="2800" dirty="0" err="1"/>
              <a:t>block</a:t>
            </a:r>
            <a:r>
              <a:rPr lang="tr-TR" sz="2800" dirty="0"/>
              <a:t>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33086" y="5182144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/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The</a:t>
            </a:r>
            <a:r>
              <a:rPr lang="tr-TR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needle </a:t>
            </a:r>
            <a:r>
              <a:rPr lang="en-US" sz="2000" dirty="0">
                <a:solidFill>
                  <a:schemeClr val="bg1"/>
                </a:solidFill>
              </a:rPr>
              <a:t>is advanced from the </a:t>
            </a:r>
            <a:r>
              <a:rPr lang="en-US" sz="2000" dirty="0" smtClean="0">
                <a:solidFill>
                  <a:schemeClr val="bg1"/>
                </a:solidFill>
              </a:rPr>
              <a:t>rostral</a:t>
            </a:r>
            <a:r>
              <a:rPr lang="tr-TR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aspect </a:t>
            </a:r>
            <a:r>
              <a:rPr lang="en-US" sz="2000" dirty="0">
                <a:solidFill>
                  <a:schemeClr val="bg1"/>
                </a:solidFill>
              </a:rPr>
              <a:t>and inserted into the </a:t>
            </a:r>
            <a:r>
              <a:rPr lang="en-US" sz="2000" dirty="0" smtClean="0">
                <a:solidFill>
                  <a:schemeClr val="bg1"/>
                </a:solidFill>
              </a:rPr>
              <a:t>middle</a:t>
            </a:r>
            <a:r>
              <a:rPr lang="tr-TR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mental </a:t>
            </a:r>
            <a:r>
              <a:rPr lang="en-US" sz="2000" dirty="0">
                <a:solidFill>
                  <a:schemeClr val="bg1"/>
                </a:solidFill>
              </a:rPr>
              <a:t>foramen. After aspiration </a:t>
            </a:r>
            <a:r>
              <a:rPr lang="en-US" sz="2000" dirty="0" smtClean="0">
                <a:solidFill>
                  <a:schemeClr val="bg1"/>
                </a:solidFill>
              </a:rPr>
              <a:t>an</a:t>
            </a:r>
            <a:r>
              <a:rPr lang="tr-TR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anaesthetic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agent must be </a:t>
            </a:r>
            <a:r>
              <a:rPr lang="en-US" sz="2000" dirty="0" smtClean="0">
                <a:solidFill>
                  <a:srgbClr val="FF0000"/>
                </a:solidFill>
              </a:rPr>
              <a:t>injected</a:t>
            </a:r>
            <a:r>
              <a:rPr lang="tr-TR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slowly </a:t>
            </a:r>
            <a:r>
              <a:rPr lang="en-US" sz="2000" dirty="0">
                <a:solidFill>
                  <a:srgbClr val="FF0000"/>
                </a:solidFill>
              </a:rPr>
              <a:t>to prevent </a:t>
            </a:r>
            <a:r>
              <a:rPr lang="en-US" sz="2000" dirty="0" err="1">
                <a:solidFill>
                  <a:srgbClr val="FF0000"/>
                </a:solidFill>
              </a:rPr>
              <a:t>neuropraxia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as </a:t>
            </a:r>
            <a:r>
              <a:rPr lang="en-US" sz="2000" dirty="0" smtClean="0">
                <a:solidFill>
                  <a:schemeClr val="bg1"/>
                </a:solidFill>
              </a:rPr>
              <a:t>a</a:t>
            </a:r>
            <a:r>
              <a:rPr lang="tr-TR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result </a:t>
            </a:r>
            <a:r>
              <a:rPr lang="en-US" sz="2000" dirty="0">
                <a:solidFill>
                  <a:schemeClr val="bg1"/>
                </a:solidFill>
              </a:rPr>
              <a:t>of pressure within the </a:t>
            </a:r>
            <a:r>
              <a:rPr lang="en-US" sz="2000" dirty="0" smtClean="0">
                <a:solidFill>
                  <a:schemeClr val="bg1"/>
                </a:solidFill>
              </a:rPr>
              <a:t>mandibular</a:t>
            </a:r>
            <a:r>
              <a:rPr lang="tr-TR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canal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24744"/>
            <a:ext cx="5943495" cy="3932548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6444208" y="1700808"/>
            <a:ext cx="2520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>
                <a:solidFill>
                  <a:schemeClr val="bg1"/>
                </a:solidFill>
              </a:rPr>
              <a:t>medium to large dogs the mental</a:t>
            </a:r>
          </a:p>
          <a:p>
            <a:r>
              <a:rPr lang="en-US" dirty="0">
                <a:solidFill>
                  <a:schemeClr val="bg1"/>
                </a:solidFill>
              </a:rPr>
              <a:t>neurovascular bundle can be palpated</a:t>
            </a:r>
          </a:p>
          <a:p>
            <a:r>
              <a:rPr lang="en-US" dirty="0">
                <a:solidFill>
                  <a:schemeClr val="bg1"/>
                </a:solidFill>
              </a:rPr>
              <a:t>caudal to the labial frenulum</a:t>
            </a:r>
            <a:r>
              <a:rPr lang="tr-TR" dirty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47678880"/>
      </p:ext>
    </p:extLst>
  </p:cSld>
  <p:clrMapOvr>
    <a:masterClrMapping/>
  </p:clrMapOvr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185</TotalTime>
  <Words>849</Words>
  <Application>Microsoft Office PowerPoint</Application>
  <PresentationFormat>Ekran Gösterisi (4:3)</PresentationFormat>
  <Paragraphs>94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6" baseType="lpstr">
      <vt:lpstr>Century Gothic</vt:lpstr>
      <vt:lpstr>Wingdings 3</vt:lpstr>
      <vt:lpstr>Dilim</vt:lpstr>
      <vt:lpstr>Pain Management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Restoration of caries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Karies           </dc:title>
  <dc:creator>çalışkan</dc:creator>
  <cp:lastModifiedBy>Murat</cp:lastModifiedBy>
  <cp:revision>53</cp:revision>
  <dcterms:created xsi:type="dcterms:W3CDTF">2018-11-15T08:56:38Z</dcterms:created>
  <dcterms:modified xsi:type="dcterms:W3CDTF">2019-11-07T09:43:36Z</dcterms:modified>
</cp:coreProperties>
</file>