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0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28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921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85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00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65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91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13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66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34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22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9BEBF-A565-4CC8-B40D-1C4882D5096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770A0-6058-4570-ACCB-5FA3AD98BD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18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395" y="1386037"/>
            <a:ext cx="10671209" cy="5082139"/>
          </a:xfrm>
        </p:spPr>
        <p:txBody>
          <a:bodyPr/>
          <a:lstStyle/>
          <a:p>
            <a:pPr algn="l"/>
            <a:r>
              <a:rPr lang="tr-TR" dirty="0" err="1" smtClean="0"/>
              <a:t>Yorumbilim</a:t>
            </a:r>
            <a:r>
              <a:rPr lang="tr-TR" dirty="0" smtClean="0"/>
              <a:t> / Anlambilim</a:t>
            </a:r>
          </a:p>
          <a:p>
            <a:pPr algn="l"/>
            <a:endParaRPr lang="tr-TR" b="1" dirty="0" smtClean="0"/>
          </a:p>
          <a:p>
            <a:pPr algn="l"/>
            <a:r>
              <a:rPr lang="tr-TR" b="1" dirty="0" err="1" smtClean="0"/>
              <a:t>Antikçağ’da</a:t>
            </a:r>
            <a:r>
              <a:rPr lang="tr-TR" dirty="0" smtClean="0"/>
              <a:t> </a:t>
            </a:r>
          </a:p>
          <a:p>
            <a:pPr algn="l"/>
            <a:r>
              <a:rPr lang="tr-TR" dirty="0" err="1" smtClean="0"/>
              <a:t>Hermes</a:t>
            </a:r>
            <a:r>
              <a:rPr lang="tr-TR" dirty="0" smtClean="0"/>
              <a:t> (Tanrıların habercisi, mesajların açıklayıcısı/tercüme edicisi)</a:t>
            </a:r>
          </a:p>
          <a:p>
            <a:pPr algn="l"/>
            <a:endParaRPr lang="tr-TR" dirty="0"/>
          </a:p>
          <a:p>
            <a:pPr algn="l"/>
            <a:r>
              <a:rPr lang="tr-TR" b="1" dirty="0" smtClean="0"/>
              <a:t>Ortaçağ’da</a:t>
            </a:r>
            <a:r>
              <a:rPr lang="tr-TR" dirty="0" smtClean="0"/>
              <a:t> </a:t>
            </a:r>
          </a:p>
          <a:p>
            <a:pPr algn="l"/>
            <a:r>
              <a:rPr lang="tr-TR" dirty="0" smtClean="0"/>
              <a:t>Özellikle dinsel metinlerin ve kutsal kitapların yorumlanması, </a:t>
            </a:r>
            <a:r>
              <a:rPr lang="tr-TR" dirty="0" err="1" smtClean="0"/>
              <a:t>açımlanması</a:t>
            </a:r>
            <a:r>
              <a:rPr lang="tr-TR" dirty="0" smtClean="0"/>
              <a:t>, içlerindeki derin ve mistik mananın/hakikatin açığa çıkarılması, Tanrı mesajının anlaşılır kılınması çabası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Sonraları dilsel ve hukuksal metinlerin yorumlanması ve anlamlandırılması</a:t>
            </a:r>
          </a:p>
          <a:p>
            <a:pPr algn="l"/>
            <a:endParaRPr lang="tr-TR" dirty="0" smtClean="0"/>
          </a:p>
          <a:p>
            <a:pPr algn="l"/>
            <a:endParaRPr lang="tr-TR" dirty="0"/>
          </a:p>
          <a:p>
            <a:pPr algn="l"/>
            <a:endParaRPr lang="tr-TR" dirty="0" smtClean="0"/>
          </a:p>
          <a:p>
            <a:pPr algn="l"/>
            <a:endParaRPr lang="tr-TR" dirty="0"/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0699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395" y="1386037"/>
            <a:ext cx="10671209" cy="5082139"/>
          </a:xfrm>
        </p:spPr>
        <p:txBody>
          <a:bodyPr/>
          <a:lstStyle/>
          <a:p>
            <a:pPr algn="l"/>
            <a:r>
              <a:rPr lang="tr-TR" dirty="0" smtClean="0"/>
              <a:t>Anlaşılmak istenen şeyi örtük anlamından kurtarıp asıl anlamını ortaya koyma amacı.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Metnin derin manasını açığa çıkarma, anlama teorisidir (Dilsel, tarihsel, felsefi)</a:t>
            </a:r>
          </a:p>
          <a:p>
            <a:pPr algn="l"/>
            <a:endParaRPr lang="tr-TR" dirty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Çağdaş felsefi ve yöntemsel kökeni ise 19. yüzyılın başlarında ortaya çıkmıştır.</a:t>
            </a:r>
          </a:p>
          <a:p>
            <a:pPr algn="l"/>
            <a:endParaRPr lang="tr-TR" b="1" dirty="0" smtClean="0"/>
          </a:p>
          <a:p>
            <a:pPr algn="l"/>
            <a:endParaRPr lang="tr-TR" b="1" i="1" dirty="0" smtClean="0"/>
          </a:p>
          <a:p>
            <a:pPr algn="l"/>
            <a:r>
              <a:rPr lang="de-DE" b="1" i="1" dirty="0" smtClean="0"/>
              <a:t>Schleiermacher, Dilthey, Heidegger</a:t>
            </a:r>
            <a:r>
              <a:rPr lang="tr-TR" b="1" i="1" dirty="0" smtClean="0"/>
              <a:t>, </a:t>
            </a:r>
            <a:r>
              <a:rPr lang="de-DE" b="1" i="1" dirty="0" smtClean="0"/>
              <a:t>Gadamer </a:t>
            </a:r>
            <a:endParaRPr lang="tr-TR" dirty="0" smtClean="0"/>
          </a:p>
          <a:p>
            <a:pPr algn="l"/>
            <a:endParaRPr lang="tr-TR" dirty="0" smtClean="0"/>
          </a:p>
          <a:p>
            <a:pPr algn="l"/>
            <a:endParaRPr lang="tr-TR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3044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395" y="1386037"/>
            <a:ext cx="10671209" cy="5082139"/>
          </a:xfrm>
        </p:spPr>
        <p:txBody>
          <a:bodyPr>
            <a:normAutofit/>
          </a:bodyPr>
          <a:lstStyle/>
          <a:p>
            <a:pPr algn="l"/>
            <a:endParaRPr lang="tr-TR" dirty="0"/>
          </a:p>
          <a:p>
            <a:pPr algn="l"/>
            <a:r>
              <a:rPr lang="tr-TR" b="1" dirty="0" err="1" smtClean="0"/>
              <a:t>Schleiermacher</a:t>
            </a:r>
            <a:r>
              <a:rPr lang="tr-TR" b="1" dirty="0" smtClean="0"/>
              <a:t>  (</a:t>
            </a:r>
            <a:r>
              <a:rPr lang="tr-TR" b="1" dirty="0" err="1" smtClean="0"/>
              <a:t>Hermeneutik</a:t>
            </a:r>
            <a:r>
              <a:rPr lang="tr-TR" b="1" dirty="0" smtClean="0"/>
              <a:t> Üzerine Dersler, 1805-1810)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Tüm metinlere uygulanabilecek bir anlama yöntemi olarak </a:t>
            </a:r>
            <a:r>
              <a:rPr lang="tr-TR" dirty="0" err="1" smtClean="0"/>
              <a:t>hermeneutik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Evrensel bir anlama ve açımlama teorisi (evrensel </a:t>
            </a:r>
            <a:r>
              <a:rPr lang="tr-TR" dirty="0" err="1" smtClean="0"/>
              <a:t>hermeneutik</a:t>
            </a:r>
            <a:r>
              <a:rPr lang="tr-TR" dirty="0" smtClean="0"/>
              <a:t>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Bir dilin bulunduğu yerde mutlaka anlam da vardır. Anlam, diyaloğa ilişkindir.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Diyalog sadece sözlü olmaz, metin aracılığı ile  de olur. Bu diyalog sürecinde anlama etkinliği temeldir. Anlamak, anlatının ortaya çıktığı düşünsel sürece ilişkindir. </a:t>
            </a:r>
          </a:p>
        </p:txBody>
      </p:sp>
    </p:spTree>
    <p:extLst>
      <p:ext uri="{BB962C8B-B14F-4D97-AF65-F5344CB8AC3E}">
        <p14:creationId xmlns:p14="http://schemas.microsoft.com/office/powerpoint/2010/main" val="383208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395" y="1386037"/>
            <a:ext cx="10671209" cy="5082139"/>
          </a:xfrm>
        </p:spPr>
        <p:txBody>
          <a:bodyPr/>
          <a:lstStyle/>
          <a:p>
            <a:pPr algn="l"/>
            <a:r>
              <a:rPr lang="tr-TR" dirty="0" smtClean="0"/>
              <a:t>Bu süreci anlamak için metnin yorumunun bütün-parça ilişkisi temelinde yapılması gerekir. Metinde cümleden kelimeye, kelimeden cümleye gidip gelen bir anlama süreci vardır: </a:t>
            </a:r>
            <a:r>
              <a:rPr lang="tr-TR" b="1" dirty="0" err="1" smtClean="0"/>
              <a:t>Hermeneutik</a:t>
            </a:r>
            <a:r>
              <a:rPr lang="tr-TR" b="1" dirty="0" smtClean="0"/>
              <a:t> Döngü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Her metinde iki boyut vardır:</a:t>
            </a:r>
          </a:p>
          <a:p>
            <a:pPr algn="l"/>
            <a:r>
              <a:rPr lang="tr-TR" dirty="0" smtClean="0"/>
              <a:t>	-Diyalogun ortamı (gramer, dil) – </a:t>
            </a:r>
            <a:r>
              <a:rPr lang="tr-TR" dirty="0" err="1" smtClean="0"/>
              <a:t>Gramatik</a:t>
            </a:r>
            <a:r>
              <a:rPr lang="tr-TR" dirty="0" smtClean="0"/>
              <a:t> yorumlama</a:t>
            </a:r>
          </a:p>
          <a:p>
            <a:pPr algn="l"/>
            <a:r>
              <a:rPr lang="tr-TR" dirty="0" smtClean="0"/>
              <a:t>	-Diyalogun maddesi (konu) – Psikolojik yorumlama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Metni anlamak, yani metnin </a:t>
            </a:r>
            <a:r>
              <a:rPr lang="tr-TR" b="1" dirty="0" smtClean="0"/>
              <a:t>gizemine ulaşmak </a:t>
            </a:r>
            <a:r>
              <a:rPr lang="tr-TR" dirty="0" smtClean="0"/>
              <a:t>için yapılacak tek şey, metni yeniden kurmak, onun oluşumunu yeniden yaşamaktır.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Anlamak yorumlamakla olasıdır. Yorumlamak da </a:t>
            </a:r>
            <a:r>
              <a:rPr lang="tr-TR" dirty="0" err="1" smtClean="0"/>
              <a:t>Hermeneutik</a:t>
            </a:r>
            <a:r>
              <a:rPr lang="tr-TR" dirty="0" smtClean="0"/>
              <a:t> Döngü ile olur. </a:t>
            </a:r>
          </a:p>
        </p:txBody>
      </p:sp>
    </p:spTree>
    <p:extLst>
      <p:ext uri="{BB962C8B-B14F-4D97-AF65-F5344CB8AC3E}">
        <p14:creationId xmlns:p14="http://schemas.microsoft.com/office/powerpoint/2010/main" val="3713325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12269"/>
          </a:xfrm>
        </p:spPr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9133" y="798897"/>
            <a:ext cx="11810198" cy="5669279"/>
          </a:xfrm>
        </p:spPr>
        <p:txBody>
          <a:bodyPr>
            <a:normAutofit lnSpcReduction="10000"/>
          </a:bodyPr>
          <a:lstStyle/>
          <a:p>
            <a:pPr algn="l"/>
            <a:r>
              <a:rPr lang="tr-TR" b="1" dirty="0" err="1" smtClean="0"/>
              <a:t>Dilthey</a:t>
            </a:r>
            <a:r>
              <a:rPr lang="tr-TR" b="1" dirty="0"/>
              <a:t> </a:t>
            </a:r>
            <a:r>
              <a:rPr lang="tr-TR" b="1" dirty="0" smtClean="0"/>
              <a:t>(1833-1911) (</a:t>
            </a:r>
            <a:r>
              <a:rPr lang="tr-TR" b="1" i="1" dirty="0" err="1" smtClean="0"/>
              <a:t>Hermeneutik</a:t>
            </a:r>
            <a:r>
              <a:rPr lang="tr-TR" b="1" i="1" dirty="0" smtClean="0"/>
              <a:t> ve Tin Bilimleri</a:t>
            </a:r>
            <a:r>
              <a:rPr lang="tr-TR" b="1" dirty="0" smtClean="0"/>
              <a:t>)</a:t>
            </a:r>
          </a:p>
          <a:p>
            <a:pPr algn="l"/>
            <a:endParaRPr lang="tr-TR" b="1" dirty="0" smtClean="0"/>
          </a:p>
          <a:p>
            <a:pPr algn="l"/>
            <a:r>
              <a:rPr lang="tr-TR" b="1" dirty="0" smtClean="0"/>
              <a:t>Tin bilimlerinin (insan ve kültür bilimlerinin) yöntemi olarak </a:t>
            </a:r>
            <a:r>
              <a:rPr lang="tr-TR" b="1" dirty="0" err="1" smtClean="0"/>
              <a:t>hermeneutik</a:t>
            </a:r>
            <a:endParaRPr lang="tr-TR" b="1" dirty="0" smtClean="0"/>
          </a:p>
          <a:p>
            <a:pPr algn="l"/>
            <a:endParaRPr lang="tr-TR" b="1" dirty="0" smtClean="0"/>
          </a:p>
          <a:p>
            <a:pPr algn="l"/>
            <a:r>
              <a:rPr lang="tr-TR" dirty="0" smtClean="0"/>
              <a:t>Toplumun </a:t>
            </a:r>
            <a:r>
              <a:rPr lang="tr-TR" dirty="0"/>
              <a:t>doğa gibi incelenebileceği anlayışını şiddetle </a:t>
            </a:r>
            <a:r>
              <a:rPr lang="tr-TR" dirty="0" smtClean="0"/>
              <a:t>reddeder.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İnsana </a:t>
            </a:r>
            <a:r>
              <a:rPr lang="tr-TR" dirty="0"/>
              <a:t>dair bilgi, insana dair özelliklerle </a:t>
            </a:r>
            <a:r>
              <a:rPr lang="tr-TR" dirty="0" smtClean="0"/>
              <a:t>kavranır.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B</a:t>
            </a:r>
            <a:r>
              <a:rPr lang="tr-TR" dirty="0" smtClean="0"/>
              <a:t>urada </a:t>
            </a:r>
            <a:r>
              <a:rPr lang="tr-TR" dirty="0"/>
              <a:t>bilgi ve </a:t>
            </a:r>
            <a:r>
              <a:rPr lang="tr-TR" dirty="0" smtClean="0"/>
              <a:t>bilme edimi</a:t>
            </a:r>
            <a:r>
              <a:rPr lang="tr-TR" dirty="0"/>
              <a:t>, arzu duyan, hisseden ve hayal kuran bir varlık olarak insan özelliklerine içkindir</a:t>
            </a:r>
            <a:r>
              <a:rPr lang="tr-TR" dirty="0" smtClean="0"/>
              <a:t>.</a:t>
            </a:r>
          </a:p>
          <a:p>
            <a:pPr algn="l"/>
            <a:endParaRPr lang="tr-TR" b="1" dirty="0" smtClean="0"/>
          </a:p>
          <a:p>
            <a:pPr algn="l"/>
            <a:r>
              <a:rPr lang="tr-TR" b="1" dirty="0" smtClean="0"/>
              <a:t>Bilimlerin </a:t>
            </a:r>
            <a:r>
              <a:rPr lang="tr-TR" b="1" dirty="0"/>
              <a:t>ve yöntemlerin ayrılığı </a:t>
            </a:r>
            <a:r>
              <a:rPr lang="tr-TR" b="1" dirty="0" smtClean="0"/>
              <a:t>ilkesi </a:t>
            </a:r>
            <a:r>
              <a:rPr lang="tr-TR" dirty="0" smtClean="0"/>
              <a:t>diye </a:t>
            </a:r>
            <a:r>
              <a:rPr lang="tr-TR" dirty="0"/>
              <a:t>ifade edilebilecek bir bakış açısı </a:t>
            </a:r>
            <a:r>
              <a:rPr lang="tr-TR" dirty="0" smtClean="0"/>
              <a:t>geliştirmiştir.</a:t>
            </a:r>
            <a:endParaRPr lang="tr-TR" dirty="0"/>
          </a:p>
          <a:p>
            <a:pPr algn="l"/>
            <a:r>
              <a:rPr lang="tr-TR" dirty="0" smtClean="0"/>
              <a:t>İnceleme </a:t>
            </a:r>
            <a:r>
              <a:rPr lang="tr-TR" dirty="0"/>
              <a:t>nesnesinin </a:t>
            </a:r>
            <a:r>
              <a:rPr lang="tr-TR" b="1" dirty="0"/>
              <a:t>doğa </a:t>
            </a:r>
            <a:r>
              <a:rPr lang="tr-TR" b="1" dirty="0" smtClean="0"/>
              <a:t>ya da </a:t>
            </a:r>
            <a:r>
              <a:rPr lang="tr-TR" b="1" dirty="0"/>
              <a:t>insan </a:t>
            </a:r>
            <a:r>
              <a:rPr lang="tr-TR" dirty="0"/>
              <a:t>olması, </a:t>
            </a:r>
            <a:r>
              <a:rPr lang="tr-TR" b="1" dirty="0"/>
              <a:t>iki farklı bilgi ve bilme biçimi </a:t>
            </a:r>
            <a:r>
              <a:rPr lang="tr-TR" dirty="0"/>
              <a:t>demektir.</a:t>
            </a:r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59103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395" y="1386037"/>
            <a:ext cx="10671209" cy="5082139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r>
              <a:rPr lang="tr-TR" dirty="0" smtClean="0"/>
              <a:t>Doğa bilimlerinin yöntemi doğal olguların gözlem ve deney sonucunda elde edilen değişmez, genel geçer ve zorunlu ilkelerine dayanır. </a:t>
            </a:r>
            <a:r>
              <a:rPr lang="tr-TR" b="1" dirty="0" smtClean="0"/>
              <a:t>(Açıklama)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Tin bilimlerinin yöntemi beşeri olguların kendi bireyselliği ve özgüllüğü içinde kavrandığı tarihsel ve yaşanmış deneyime; yaşam dünyasına dayanmalıdır. </a:t>
            </a:r>
            <a:r>
              <a:rPr lang="tr-TR" b="1" dirty="0" smtClean="0"/>
              <a:t>(Anlama)</a:t>
            </a:r>
            <a:endParaRPr lang="tr-TR" b="1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5152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827773"/>
          </a:xfrm>
        </p:spPr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1007" y="1010653"/>
            <a:ext cx="11200598" cy="5457523"/>
          </a:xfrm>
        </p:spPr>
        <p:txBody>
          <a:bodyPr>
            <a:normAutofit/>
          </a:bodyPr>
          <a:lstStyle/>
          <a:p>
            <a:pPr algn="l"/>
            <a:r>
              <a:rPr lang="tr-TR" dirty="0"/>
              <a:t>Bilimsel bilginin edinilmesinde iki karşıt yaklaşım: </a:t>
            </a:r>
            <a:endParaRPr lang="tr-TR" dirty="0" smtClean="0"/>
          </a:p>
          <a:p>
            <a:pPr algn="l"/>
            <a:r>
              <a:rPr lang="tr-TR" b="1" dirty="0" smtClean="0"/>
              <a:t>Açıklama </a:t>
            </a:r>
            <a:r>
              <a:rPr lang="tr-TR" b="1" dirty="0"/>
              <a:t>ve </a:t>
            </a:r>
            <a:r>
              <a:rPr lang="tr-TR" b="1" dirty="0" smtClean="0"/>
              <a:t>anlama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“Doğayı açıklarız</a:t>
            </a:r>
            <a:r>
              <a:rPr lang="tr-TR" dirty="0"/>
              <a:t>; insanı ise anlamamız gerekir.” </a:t>
            </a:r>
            <a:r>
              <a:rPr lang="tr-TR" dirty="0" smtClean="0"/>
              <a:t>İnsan açıklamanın değil, anlamanın konusudur. 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Açıklama</a:t>
            </a:r>
            <a:r>
              <a:rPr lang="tr-TR" dirty="0"/>
              <a:t>; görüngüler dizisinin açık seçik </a:t>
            </a:r>
            <a:r>
              <a:rPr lang="tr-TR" dirty="0" smtClean="0"/>
              <a:t>tanımlanmış öğeleri </a:t>
            </a:r>
            <a:r>
              <a:rPr lang="tr-TR" dirty="0"/>
              <a:t>aracılığıyla </a:t>
            </a:r>
            <a:r>
              <a:rPr lang="tr-TR" dirty="0" err="1"/>
              <a:t>nedensel</a:t>
            </a:r>
            <a:r>
              <a:rPr lang="tr-TR" dirty="0"/>
              <a:t> bir bağ içine sokulması işlemidir. 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İnsanı </a:t>
            </a:r>
            <a:r>
              <a:rPr lang="tr-TR" dirty="0"/>
              <a:t>ayırt eden, </a:t>
            </a:r>
            <a:r>
              <a:rPr lang="tr-TR" dirty="0" err="1"/>
              <a:t>özsel</a:t>
            </a:r>
            <a:r>
              <a:rPr lang="tr-TR" dirty="0"/>
              <a:t> anlama/manaya sahip </a:t>
            </a:r>
            <a:r>
              <a:rPr lang="tr-TR" dirty="0" smtClean="0"/>
              <a:t>olmasıdır. 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İ</a:t>
            </a:r>
            <a:r>
              <a:rPr lang="tr-TR" dirty="0" smtClean="0"/>
              <a:t>nsan </a:t>
            </a:r>
            <a:r>
              <a:rPr lang="tr-TR" dirty="0"/>
              <a:t>kendi eylemine anlam yükleyen </a:t>
            </a:r>
            <a:r>
              <a:rPr lang="tr-TR" dirty="0" smtClean="0"/>
              <a:t>hayvandır.</a:t>
            </a:r>
          </a:p>
        </p:txBody>
      </p:sp>
    </p:spTree>
    <p:extLst>
      <p:ext uri="{BB962C8B-B14F-4D97-AF65-F5344CB8AC3E}">
        <p14:creationId xmlns:p14="http://schemas.microsoft.com/office/powerpoint/2010/main" val="3626204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395" y="1386037"/>
            <a:ext cx="10671209" cy="5082139"/>
          </a:xfrm>
        </p:spPr>
        <p:txBody>
          <a:bodyPr/>
          <a:lstStyle/>
          <a:p>
            <a:pPr algn="l">
              <a:lnSpc>
                <a:spcPct val="114000"/>
              </a:lnSpc>
            </a:pPr>
            <a:r>
              <a:rPr lang="tr-TR" dirty="0" err="1"/>
              <a:t>Dilthey</a:t>
            </a:r>
            <a:r>
              <a:rPr lang="tr-TR" dirty="0"/>
              <a:t> </a:t>
            </a:r>
            <a:r>
              <a:rPr lang="tr-TR" dirty="0" err="1"/>
              <a:t>hermeneutiği</a:t>
            </a:r>
            <a:r>
              <a:rPr lang="tr-TR" dirty="0"/>
              <a:t> tarih ve kültür dünyasının anlaşılmasında/ yorumlanmasında bir yöntem olarak görmekte ve tin bilimlerinin başlıca yöntemi olarak temellendirmeye çalışmaktadır. </a:t>
            </a: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Böyle </a:t>
            </a:r>
            <a:r>
              <a:rPr lang="tr-TR" dirty="0"/>
              <a:t>bir yönteme ihtiyaç duyulmasının nedenini, tarihsel-kültürel gerçekliğin doğadan </a:t>
            </a:r>
            <a:r>
              <a:rPr lang="tr-TR" dirty="0" smtClean="0"/>
              <a:t>farklılığıdır.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“</a:t>
            </a:r>
            <a:r>
              <a:rPr lang="tr-TR" dirty="0"/>
              <a:t>Tarihsel dünya tek tek bireyler, onların eylemleri ve ürünleriyle meydana getirilmiştir. Bireyler aslî bir değere ve değer taşıyan bir varlık olarak deneyime sahiptirler; onların amaçları vardır ve yaşamlarını anlamlı olarak kavramaktadırlar</a:t>
            </a:r>
            <a:r>
              <a:rPr lang="tr-TR" dirty="0" smtClean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1684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Microsoft Office PowerPoint</Application>
  <PresentationFormat>Geniş ekran</PresentationFormat>
  <Paragraphs>80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Hermeneutik (Yorumsamacılık)</vt:lpstr>
      <vt:lpstr>Hermeneutik (Yorumsamacılık)</vt:lpstr>
      <vt:lpstr>Hermeneutik (Yorumsamacılık)</vt:lpstr>
      <vt:lpstr>Hermeneutik (Yorumsamacılık)</vt:lpstr>
      <vt:lpstr>Hermeneutik (Yorumsamacılık)</vt:lpstr>
      <vt:lpstr>Hermeneutik (Yorumsamacılık)</vt:lpstr>
      <vt:lpstr>Hermeneutik (Yorumsamacılık)</vt:lpstr>
      <vt:lpstr>Hermeneutik (Yorumsamacılık)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Hermeneutik (Yorumsamacılık)</dc:title>
  <dc:creator>Asus</dc:creator>
  <cp:lastModifiedBy>Asus</cp:lastModifiedBy>
  <cp:revision>1</cp:revision>
  <dcterms:created xsi:type="dcterms:W3CDTF">2020-01-31T23:53:10Z</dcterms:created>
  <dcterms:modified xsi:type="dcterms:W3CDTF">2020-01-31T23:53:46Z</dcterms:modified>
</cp:coreProperties>
</file>