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sldIdLst>
    <p:sldId id="256" r:id="rId2"/>
    <p:sldId id="257" r:id="rId3"/>
    <p:sldId id="259" r:id="rId4"/>
    <p:sldId id="260" r:id="rId5"/>
    <p:sldId id="261" r:id="rId6"/>
    <p:sldId id="262" r:id="rId7"/>
    <p:sldId id="263" r:id="rId8"/>
    <p:sldId id="258"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C77D"/>
    <a:srgbClr val="2047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5" autoAdjust="0"/>
    <p:restoredTop sz="96433" autoAdjust="0"/>
  </p:normalViewPr>
  <p:slideViewPr>
    <p:cSldViewPr snapToGrid="0">
      <p:cViewPr varScale="1">
        <p:scale>
          <a:sx n="83" d="100"/>
          <a:sy n="83" d="100"/>
        </p:scale>
        <p:origin x="643" y="82"/>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ctr">
              <a:lnSpc>
                <a:spcPct val="85000"/>
              </a:lnSpc>
              <a:defRPr sz="3200" b="0" spc="-50" baseline="0">
                <a:solidFill>
                  <a:srgbClr val="204788"/>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ctr">
              <a:buNone/>
              <a:defRPr sz="1800" cap="all" spc="200" baseline="0">
                <a:solidFill>
                  <a:schemeClr val="tx2"/>
                </a:solidFill>
                <a:latin typeface="Times New Roman" panose="02020603050405020304" pitchFamily="18" charset="0"/>
                <a:cs typeface="Times New Roman" panose="02020603050405020304" pitchFamily="18"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dirty="0" smtClean="0"/>
              <a:t>Asıl alt başlık stilini düzenlemek için tıklatın</a:t>
            </a:r>
            <a:endParaRPr lang="en-US" dirty="0"/>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4AD21F69-E93F-40C2-85AE-E33A1B82552E}" type="datetimeFigureOut">
              <a:rPr lang="tr-TR" smtClean="0"/>
              <a:pPr/>
              <a:t>1.02.2020</a:t>
            </a:fld>
            <a:endParaRPr lang="tr-TR"/>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tr-TR" dirty="0"/>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8F3592AE-DCF9-45D3-B358-91B0C2FA4252}" type="slidenum">
              <a:rPr lang="tr-TR" smtClean="0"/>
              <a:pPr/>
              <a:t>‹#›</a:t>
            </a:fld>
            <a:endParaRPr lang="tr-TR"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Resim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1391" y="826686"/>
            <a:ext cx="1527835" cy="1527835"/>
          </a:xfrm>
          <a:prstGeom prst="rect">
            <a:avLst/>
          </a:prstGeom>
        </p:spPr>
      </p:pic>
      <p:sp>
        <p:nvSpPr>
          <p:cNvPr id="12" name="Metin kutusu 11"/>
          <p:cNvSpPr txBox="1"/>
          <p:nvPr userDrawn="1"/>
        </p:nvSpPr>
        <p:spPr>
          <a:xfrm>
            <a:off x="3929604" y="1051995"/>
            <a:ext cx="5188408" cy="1077218"/>
          </a:xfrm>
          <a:prstGeom prst="rect">
            <a:avLst/>
          </a:prstGeom>
          <a:noFill/>
        </p:spPr>
        <p:txBody>
          <a:bodyPr wrap="none" rtlCol="0">
            <a:spAutoFit/>
          </a:bodyPr>
          <a:lstStyle/>
          <a:p>
            <a:pPr algn="ctr"/>
            <a:r>
              <a:rPr lang="tr-TR" sz="3200" b="0" dirty="0" smtClean="0">
                <a:solidFill>
                  <a:srgbClr val="204788"/>
                </a:solidFill>
                <a:latin typeface="Times New Roman" panose="02020603050405020304" pitchFamily="18" charset="0"/>
                <a:cs typeface="Times New Roman" panose="02020603050405020304" pitchFamily="18" charset="0"/>
              </a:rPr>
              <a:t>Ankara Üniversitesi</a:t>
            </a:r>
          </a:p>
          <a:p>
            <a:pPr algn="ctr"/>
            <a:r>
              <a:rPr lang="tr-TR" sz="3200" b="0" dirty="0" smtClean="0">
                <a:solidFill>
                  <a:srgbClr val="204788"/>
                </a:solidFill>
                <a:latin typeface="Times New Roman" panose="02020603050405020304" pitchFamily="18" charset="0"/>
                <a:cs typeface="Times New Roman" panose="02020603050405020304" pitchFamily="18" charset="0"/>
              </a:rPr>
              <a:t>Nallıhan</a:t>
            </a:r>
            <a:r>
              <a:rPr lang="tr-TR" sz="3200" b="0" baseline="0" dirty="0" smtClean="0">
                <a:solidFill>
                  <a:srgbClr val="204788"/>
                </a:solidFill>
                <a:latin typeface="Times New Roman" panose="02020603050405020304" pitchFamily="18" charset="0"/>
                <a:cs typeface="Times New Roman" panose="02020603050405020304" pitchFamily="18" charset="0"/>
              </a:rPr>
              <a:t> Meslek Yüksekokulu</a:t>
            </a:r>
            <a:endParaRPr lang="tr-TR" sz="3200" b="0" dirty="0">
              <a:solidFill>
                <a:srgbClr val="20478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131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AD21F69-E93F-40C2-85AE-E33A1B82552E}" type="datetimeFigureOut">
              <a:rPr lang="tr-TR" smtClean="0"/>
              <a:t>1.02.2020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8268733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AD21F69-E93F-40C2-85AE-E33A1B82552E}" type="datetimeFigureOut">
              <a:rPr lang="tr-TR" smtClean="0"/>
              <a:t>1.02.2020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407613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vl2pPr>
              <a:defRPr>
                <a:solidFill>
                  <a:schemeClr val="bg2">
                    <a:lumMod val="25000"/>
                  </a:schemeClr>
                </a:solidFill>
                <a:latin typeface="Times New Roman" panose="02020603050405020304" pitchFamily="18" charset="0"/>
                <a:cs typeface="Times New Roman" panose="02020603050405020304" pitchFamily="18" charset="0"/>
              </a:defRPr>
            </a:lvl2pPr>
            <a:lvl3pPr>
              <a:defRPr>
                <a:solidFill>
                  <a:schemeClr val="bg2">
                    <a:lumMod val="25000"/>
                  </a:schemeClr>
                </a:solidFill>
                <a:latin typeface="Times New Roman" panose="02020603050405020304" pitchFamily="18" charset="0"/>
                <a:cs typeface="Times New Roman" panose="02020603050405020304" pitchFamily="18" charset="0"/>
              </a:defRPr>
            </a:lvl3pPr>
            <a:lvl4pPr>
              <a:defRPr>
                <a:solidFill>
                  <a:schemeClr val="bg2">
                    <a:lumMod val="25000"/>
                  </a:schemeClr>
                </a:solidFill>
                <a:latin typeface="Times New Roman" panose="02020603050405020304" pitchFamily="18" charset="0"/>
                <a:cs typeface="Times New Roman" panose="02020603050405020304" pitchFamily="18" charset="0"/>
              </a:defRPr>
            </a:lvl4pPr>
            <a:lvl5pPr>
              <a:defRPr>
                <a:solidFill>
                  <a:schemeClr val="bg2">
                    <a:lumMod val="25000"/>
                  </a:schemeClr>
                </a:solidFill>
                <a:latin typeface="Times New Roman" panose="02020603050405020304" pitchFamily="18" charset="0"/>
                <a:cs typeface="Times New Roman" panose="02020603050405020304" pitchFamily="18"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fld id="{4AD21F69-E93F-40C2-85AE-E33A1B82552E}" type="datetimeFigureOut">
              <a:rPr lang="tr-TR" smtClean="0"/>
              <a:pPr/>
              <a:t>1.02.2020</a:t>
            </a:fld>
            <a:endParaRPr lang="tr-TR"/>
          </a:p>
        </p:txBody>
      </p:sp>
      <p:sp>
        <p:nvSpPr>
          <p:cNvPr id="5" name="Footer Placeholder 4"/>
          <p:cNvSpPr>
            <a:spLocks noGrp="1"/>
          </p:cNvSpPr>
          <p:nvPr>
            <p:ph type="ftr" sz="quarter" idx="11"/>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fld id="{8F3592AE-DCF9-45D3-B358-91B0C2FA4252}" type="slidenum">
              <a:rPr lang="tr-TR" smtClean="0"/>
              <a:pPr/>
              <a:t>‹#›</a:t>
            </a:fld>
            <a:endParaRPr lang="tr-TR"/>
          </a:p>
        </p:txBody>
      </p:sp>
    </p:spTree>
    <p:extLst>
      <p:ext uri="{BB962C8B-B14F-4D97-AF65-F5344CB8AC3E}">
        <p14:creationId xmlns:p14="http://schemas.microsoft.com/office/powerpoint/2010/main" val="234575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3600" b="0">
                <a:solidFill>
                  <a:srgbClr val="204788"/>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1800" cap="all" spc="200" baseline="0">
                <a:solidFill>
                  <a:srgbClr val="204788"/>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4AD21F69-E93F-40C2-85AE-E33A1B82552E}" type="datetimeFigureOut">
              <a:rPr lang="tr-TR" smtClean="0"/>
              <a:pPr/>
              <a:t>1.02.2020</a:t>
            </a:fld>
            <a:endParaRPr lang="tr-TR"/>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tr-TR"/>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8F3592AE-DCF9-45D3-B358-91B0C2FA4252}" type="slidenum">
              <a:rPr lang="tr-TR" smtClean="0"/>
              <a:pPr/>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285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dirty="0" smtClean="0"/>
              <a:t>Asıl başlık stili için tıklatın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AD21F69-E93F-40C2-85AE-E33A1B82552E}" type="datetimeFigureOut">
              <a:rPr lang="tr-TR" smtClean="0"/>
              <a:t>1.02.2020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22198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5"/>
            <a:ext cx="493776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AD21F69-E93F-40C2-85AE-E33A1B82552E}" type="datetimeFigureOut">
              <a:rPr lang="tr-TR" smtClean="0"/>
              <a:t>1.02.2020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355914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204788"/>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3" name="Date Placeholder 2"/>
          <p:cNvSpPr>
            <a:spLocks noGrp="1"/>
          </p:cNvSpPr>
          <p:nvPr>
            <p:ph type="dt" sz="half" idx="10"/>
          </p:nvPr>
        </p:nvSpPr>
        <p:spPr/>
        <p:txBody>
          <a:bodyPr/>
          <a:lstStyle/>
          <a:p>
            <a:fld id="{4AD21F69-E93F-40C2-85AE-E33A1B82552E}" type="datetimeFigureOut">
              <a:rPr lang="tr-TR" smtClean="0"/>
              <a:t>1.02.2020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128962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AD21F69-E93F-40C2-85AE-E33A1B82552E}" type="datetimeFigureOut">
              <a:rPr lang="tr-TR" smtClean="0"/>
              <a:t>1.02.2020</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424928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lvl1pPr>
              <a:defRPr>
                <a:solidFill>
                  <a:srgbClr val="204788"/>
                </a:solidFill>
                <a:latin typeface="Times New Roman" panose="02020603050405020304" pitchFamily="18" charset="0"/>
                <a:cs typeface="Times New Roman" panose="02020603050405020304" pitchFamily="18" charset="0"/>
              </a:defRPr>
            </a:lvl1pPr>
            <a:lvl2pPr>
              <a:defRPr>
                <a:solidFill>
                  <a:srgbClr val="204788"/>
                </a:solidFill>
                <a:latin typeface="Times New Roman" panose="02020603050405020304" pitchFamily="18" charset="0"/>
                <a:cs typeface="Times New Roman" panose="02020603050405020304" pitchFamily="18" charset="0"/>
              </a:defRPr>
            </a:lvl2pPr>
            <a:lvl3pPr>
              <a:defRPr>
                <a:solidFill>
                  <a:srgbClr val="204788"/>
                </a:solidFill>
                <a:latin typeface="Times New Roman" panose="02020603050405020304" pitchFamily="18" charset="0"/>
                <a:cs typeface="Times New Roman" panose="02020603050405020304" pitchFamily="18" charset="0"/>
              </a:defRPr>
            </a:lvl3pPr>
            <a:lvl4pPr>
              <a:defRPr>
                <a:solidFill>
                  <a:srgbClr val="204788"/>
                </a:solidFill>
                <a:latin typeface="Times New Roman" panose="02020603050405020304" pitchFamily="18" charset="0"/>
                <a:cs typeface="Times New Roman" panose="02020603050405020304" pitchFamily="18" charset="0"/>
              </a:defRPr>
            </a:lvl4pPr>
            <a:lvl5pPr>
              <a:defRPr>
                <a:solidFill>
                  <a:srgbClr val="204788"/>
                </a:solidFill>
                <a:latin typeface="Times New Roman" panose="02020603050405020304" pitchFamily="18" charset="0"/>
                <a:cs typeface="Times New Roman" panose="02020603050405020304" pitchFamily="18"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atin typeface="Times New Roman" panose="02020603050405020304" pitchFamily="18" charset="0"/>
                <a:cs typeface="Times New Roman" panose="02020603050405020304" pitchFamily="18" charset="0"/>
              </a:defRPr>
            </a:lvl1pPr>
          </a:lstStyle>
          <a:p>
            <a:fld id="{4AD21F69-E93F-40C2-85AE-E33A1B82552E}" type="datetimeFigureOut">
              <a:rPr lang="tr-TR" smtClean="0"/>
              <a:pPr/>
              <a:t>1.02.2020</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rgbClr val="204788"/>
                </a:solidFill>
                <a:latin typeface="Times New Roman" panose="02020603050405020304" pitchFamily="18" charset="0"/>
                <a:cs typeface="Times New Roman" panose="02020603050405020304" pitchFamily="18" charset="0"/>
              </a:defRPr>
            </a:lvl1pPr>
          </a:lstStyle>
          <a:p>
            <a:endParaRPr lang="tr-TR"/>
          </a:p>
        </p:txBody>
      </p:sp>
      <p:sp>
        <p:nvSpPr>
          <p:cNvPr id="7" name="Slide Number Placeholder 6"/>
          <p:cNvSpPr>
            <a:spLocks noGrp="1"/>
          </p:cNvSpPr>
          <p:nvPr>
            <p:ph type="sldNum" sz="quarter" idx="12"/>
          </p:nvPr>
        </p:nvSpPr>
        <p:spPr/>
        <p:txBody>
          <a:bodyPr/>
          <a:lstStyle>
            <a:lvl1pPr>
              <a:defRPr>
                <a:solidFill>
                  <a:srgbClr val="204788"/>
                </a:solidFill>
                <a:latin typeface="Times New Roman" panose="02020603050405020304" pitchFamily="18" charset="0"/>
                <a:cs typeface="Times New Roman" panose="02020603050405020304" pitchFamily="18" charset="0"/>
              </a:defRPr>
            </a:lvl1pPr>
          </a:lstStyle>
          <a:p>
            <a:fld id="{8F3592AE-DCF9-45D3-B358-91B0C2FA4252}" type="slidenum">
              <a:rPr lang="tr-TR" smtClean="0"/>
              <a:pPr/>
              <a:t>‹#›</a:t>
            </a:fld>
            <a:endParaRPr lang="tr-TR"/>
          </a:p>
        </p:txBody>
      </p:sp>
    </p:spTree>
    <p:extLst>
      <p:ext uri="{BB962C8B-B14F-4D97-AF65-F5344CB8AC3E}">
        <p14:creationId xmlns:p14="http://schemas.microsoft.com/office/powerpoint/2010/main" val="40231924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AD21F69-E93F-40C2-85AE-E33A1B82552E}" type="datetimeFigureOut">
              <a:rPr lang="tr-TR" smtClean="0"/>
              <a:t>1.02.2020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37650226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dirty="0"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204788"/>
                </a:solidFill>
                <a:latin typeface="Times New Roman" panose="02020603050405020304" pitchFamily="18" charset="0"/>
                <a:cs typeface="Times New Roman" panose="02020603050405020304" pitchFamily="18" charset="0"/>
              </a:defRPr>
            </a:lvl1pPr>
          </a:lstStyle>
          <a:p>
            <a:fld id="{4AD21F69-E93F-40C2-85AE-E33A1B82552E}" type="datetimeFigureOut">
              <a:rPr lang="tr-TR" smtClean="0"/>
              <a:pPr/>
              <a:t>1.02.2020</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204788"/>
                </a:solidFill>
                <a:latin typeface="Times New Roman" panose="02020603050405020304" pitchFamily="18" charset="0"/>
                <a:cs typeface="Times New Roman" panose="02020603050405020304" pitchFamily="18" charset="0"/>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204788"/>
                </a:solidFill>
                <a:latin typeface="Times New Roman" panose="02020603050405020304" pitchFamily="18" charset="0"/>
                <a:cs typeface="Times New Roman" panose="02020603050405020304" pitchFamily="18" charset="0"/>
              </a:defRPr>
            </a:lvl1pPr>
          </a:lstStyle>
          <a:p>
            <a:fld id="{8F3592AE-DCF9-45D3-B358-91B0C2FA4252}" type="slidenum">
              <a:rPr lang="tr-TR" smtClean="0"/>
              <a:pPr/>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78664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3600" kern="1200" spc="-50" baseline="0">
          <a:solidFill>
            <a:srgbClr val="204788"/>
          </a:solidFill>
          <a:latin typeface="Times New Roman" panose="02020603050405020304" pitchFamily="18" charset="0"/>
          <a:ea typeface="+mj-ea"/>
          <a:cs typeface="Times New Roman" panose="02020603050405020304" pitchFamily="18"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204788"/>
          </a:solidFill>
          <a:latin typeface="Times New Roman" panose="02020603050405020304" pitchFamily="18" charset="0"/>
          <a:ea typeface="+mn-ea"/>
          <a:cs typeface="Times New Roman" panose="02020603050405020304" pitchFamily="18"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204788"/>
          </a:solidFill>
          <a:latin typeface="Times New Roman" panose="02020603050405020304" pitchFamily="18" charset="0"/>
          <a:ea typeface="+mn-ea"/>
          <a:cs typeface="Times New Roman" panose="02020603050405020304" pitchFamily="18"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204788"/>
          </a:solidFill>
          <a:latin typeface="Times New Roman" panose="02020603050405020304" pitchFamily="18" charset="0"/>
          <a:ea typeface="+mn-ea"/>
          <a:cs typeface="Times New Roman" panose="02020603050405020304" pitchFamily="18"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204788"/>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204788"/>
          </a:solidFill>
          <a:latin typeface="Times New Roman" panose="02020603050405020304" pitchFamily="18" charset="0"/>
          <a:ea typeface="+mn-ea"/>
          <a:cs typeface="Times New Roman" panose="02020603050405020304" pitchFamily="18"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sz="3600" dirty="0"/>
              <a:t> Alan Adı Satın Alma </a:t>
            </a:r>
            <a:r>
              <a:rPr lang="tr-TR" sz="3600" dirty="0" smtClean="0"/>
              <a:t>İşlemleri</a:t>
            </a:r>
            <a:endParaRPr lang="tr-TR" sz="3600"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p:txBody>
          <a:bodyPr/>
          <a:lstStyle/>
          <a:p>
            <a:r>
              <a:rPr lang="tr-TR" dirty="0"/>
              <a:t>NBP122 Web Geliştirme Ortamları</a:t>
            </a:r>
            <a:endParaRPr lang="tr-TR" dirty="0" smtClean="0">
              <a:latin typeface="Times New Roman" panose="02020603050405020304" pitchFamily="18" charset="0"/>
              <a:cs typeface="Times New Roman" panose="02020603050405020304" pitchFamily="18" charset="0"/>
            </a:endParaRPr>
          </a:p>
          <a:p>
            <a:r>
              <a:rPr lang="sv-SE" dirty="0"/>
              <a:t>Öğr. Gör. Dr. Ufuk tanyeri</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901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Domain (alan adı)</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a:bodyPr>
          <a:lstStyle/>
          <a:p>
            <a:r>
              <a:rPr lang="tr-TR" dirty="0" smtClean="0"/>
              <a:t>Domain </a:t>
            </a:r>
            <a:r>
              <a:rPr lang="tr-TR" dirty="0"/>
              <a:t>(alan adı) internet üzerinde kelimelerin ya da rakamların tescil edildiği isimlerdir. Web sitelerinin bir isimler yani adresleri olmak zorundadır. Armadigital.net bir domaindir, bu domain </a:t>
            </a:r>
            <a:r>
              <a:rPr lang="tr-TR" dirty="0" smtClean="0"/>
              <a:t>DNS protokolü </a:t>
            </a:r>
            <a:r>
              <a:rPr lang="tr-TR" dirty="0"/>
              <a:t>ile bir </a:t>
            </a:r>
            <a:r>
              <a:rPr lang="tr-TR" dirty="0" err="1"/>
              <a:t>hosting</a:t>
            </a:r>
            <a:r>
              <a:rPr lang="tr-TR" dirty="0"/>
              <a:t> hizmetine bağlanır ve ip adresleri üzerinden yayın yapar. Her web sitesinin bir domaini olmak zorundadır. Domain olmazsa web siteleri sadece ip adresleri üzerinden çalışabilir bu da çok fazla tercih edilen bir sistem değildir.</a:t>
            </a:r>
          </a:p>
          <a:p>
            <a:r>
              <a:rPr lang="tr-TR" dirty="0" smtClean="0"/>
              <a:t>Domain </a:t>
            </a:r>
            <a:r>
              <a:rPr lang="tr-TR" dirty="0"/>
              <a:t>aynı zamanda sizin, yada sahip olduğunuz şirketin İnternetteki kimliğidir. İnternette yer almak istediğiniz takdirde ilk olarak alan adınızı (domain) satın almanız gerekir. Alan adınızın uygun, kolay ve hatırlanabilir olması önemlidir. Sahibi bulunduğunuz firmanız, tanınmış olan soyadınız, markanız için halen alan adı almadıysanız bunu en kısa zamanda almanızı öneririz. Günümüzde birçok firma bunu zamanında yapmadığı için ya çok yüksek meblağlar ödeyerek isimlerini almak, ya da çok farklı ve uygun olmayan isimler altında firmalarını İnternete </a:t>
            </a:r>
            <a:r>
              <a:rPr lang="tr-TR" dirty="0" smtClean="0"/>
              <a:t>açmaktadır [1].</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609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Uluslararası Domainler</a:t>
            </a:r>
            <a:endParaRPr lang="tr-TR" dirty="0"/>
          </a:p>
        </p:txBody>
      </p:sp>
      <p:sp>
        <p:nvSpPr>
          <p:cNvPr id="3" name="İçerik Yer Tutucusu 2"/>
          <p:cNvSpPr>
            <a:spLocks noGrp="1"/>
          </p:cNvSpPr>
          <p:nvPr>
            <p:ph idx="1"/>
          </p:nvPr>
        </p:nvSpPr>
        <p:spPr/>
        <p:txBody>
          <a:bodyPr/>
          <a:lstStyle/>
          <a:p>
            <a:pPr algn="just"/>
            <a:r>
              <a:rPr lang="tr-TR" dirty="0"/>
              <a:t>Bu tip domainler ABD’den ICAAN konsorsiyumuna kayıtlı firmalardan alınır. Bu domainler de ilk başvuran alır kuralı geçerlidir. Bu ne demektir? Size veya firmanıza uygun bir domaini sizden önce herhangi birisi başvurmamışsa üzerinize kayıt edebilirsiniz. Şayet alınmışsa; ya alan kişi ile irtibat kurup yüksek meblağlar ödeme durumunda kalırsınız yada farklı bir isimde yeni bir domain alırsınız. Bu domainlerin diğer bir özelliği de kayıt sırasında herhangi bir belge istenmemesidir. Bundan dolayı günlük hayatta kullandığımız kelimelerden, şehir ve bölge adlarına, </a:t>
            </a:r>
            <a:r>
              <a:rPr lang="tr-TR" dirty="0" err="1"/>
              <a:t>sektörel</a:t>
            </a:r>
            <a:r>
              <a:rPr lang="tr-TR" dirty="0"/>
              <a:t> terimlerden, ünlülerin adlarına kadar her şey domain olarak kaydedilmektedir. Neden kaydediliyor diye aklınıza bir soru geldiyse cevabı şu; bütün bu domainler ilerde lazım olur düşüncesi yüzünden kaydedilmektedir. Yani ilerde çok para eder düşüncesi ile. Uluslar arası domainler uzantılarına göre de sınıflandırılır; en çok bilinen uzantılar .</a:t>
            </a:r>
            <a:r>
              <a:rPr lang="tr-TR" dirty="0" err="1"/>
              <a:t>com,.net</a:t>
            </a:r>
            <a:r>
              <a:rPr lang="tr-TR" dirty="0"/>
              <a:t>, ve .</a:t>
            </a:r>
            <a:r>
              <a:rPr lang="tr-TR" dirty="0" err="1" smtClean="0"/>
              <a:t>org’dur</a:t>
            </a:r>
            <a:r>
              <a:rPr lang="tr-TR" dirty="0" smtClean="0"/>
              <a:t> [1].</a:t>
            </a:r>
            <a:endParaRPr lang="tr-TR" dirty="0"/>
          </a:p>
        </p:txBody>
      </p:sp>
    </p:spTree>
    <p:extLst>
      <p:ext uri="{BB962C8B-B14F-4D97-AF65-F5344CB8AC3E}">
        <p14:creationId xmlns:p14="http://schemas.microsoft.com/office/powerpoint/2010/main" val="20517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Coğrafi </a:t>
            </a:r>
            <a:r>
              <a:rPr lang="tr-TR" dirty="0"/>
              <a:t>veya yerli </a:t>
            </a:r>
            <a:r>
              <a:rPr lang="tr-TR" dirty="0" smtClean="0"/>
              <a:t>domainler</a:t>
            </a:r>
            <a:endParaRPr lang="tr-TR" dirty="0"/>
          </a:p>
        </p:txBody>
      </p:sp>
      <p:sp>
        <p:nvSpPr>
          <p:cNvPr id="3" name="İçerik Yer Tutucusu 2"/>
          <p:cNvSpPr>
            <a:spLocks noGrp="1"/>
          </p:cNvSpPr>
          <p:nvPr>
            <p:ph idx="1"/>
          </p:nvPr>
        </p:nvSpPr>
        <p:spPr/>
        <p:txBody>
          <a:bodyPr/>
          <a:lstStyle/>
          <a:p>
            <a:pPr algn="just"/>
            <a:r>
              <a:rPr lang="tr-TR" dirty="0"/>
              <a:t>Bu domainler de uluslar arası domainler gibi aynı uzantılara sahiptir. Aralarında ki farka gelince. Bu domainler de tescil edildikleri ülkenin internet takısı domainin sonuna gelir. Örneğin domaini Türkiye’den almışsanız domainin sonuna Türkiye’nin internetteki uzantısı .tr eklenir. Bu domainlerin tescil işlemlerini Türkiye’de ODTÜ yürütmektedir. Yerli domainlerde ilk başvuran alır kuralı geçerli değildir. Ayrıca ODTÜ kendisine verilen yetkiyle com.tr, k12.tr ve gen.tr uzantılarında domainde tescil </a:t>
            </a:r>
            <a:r>
              <a:rPr lang="tr-TR" dirty="0" smtClean="0"/>
              <a:t>etmektedir [1].</a:t>
            </a:r>
            <a:endParaRPr lang="tr-TR" dirty="0"/>
          </a:p>
        </p:txBody>
      </p:sp>
    </p:spTree>
    <p:extLst>
      <p:ext uri="{BB962C8B-B14F-4D97-AF65-F5344CB8AC3E}">
        <p14:creationId xmlns:p14="http://schemas.microsoft.com/office/powerpoint/2010/main" val="202261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Türkiyedeki</a:t>
            </a:r>
            <a:r>
              <a:rPr lang="tr-TR" dirty="0" smtClean="0"/>
              <a:t> alan adlarının kayıt yeri</a:t>
            </a:r>
            <a:endParaRPr lang="tr-TR" dirty="0"/>
          </a:p>
        </p:txBody>
      </p:sp>
      <p:pic>
        <p:nvPicPr>
          <p:cNvPr id="4" name="İçerik Yer Tutucusu 3"/>
          <p:cNvPicPr>
            <a:picLocks noGrp="1" noChangeAspect="1"/>
          </p:cNvPicPr>
          <p:nvPr>
            <p:ph idx="1"/>
          </p:nvPr>
        </p:nvPicPr>
        <p:blipFill>
          <a:blip r:embed="rId2"/>
          <a:stretch>
            <a:fillRect/>
          </a:stretch>
        </p:blipFill>
        <p:spPr>
          <a:xfrm>
            <a:off x="2376827" y="1846263"/>
            <a:ext cx="7498671" cy="4022725"/>
          </a:xfrm>
          <a:prstGeom prst="rect">
            <a:avLst/>
          </a:prstGeom>
        </p:spPr>
      </p:pic>
    </p:spTree>
    <p:extLst>
      <p:ext uri="{BB962C8B-B14F-4D97-AF65-F5344CB8AC3E}">
        <p14:creationId xmlns:p14="http://schemas.microsoft.com/office/powerpoint/2010/main" val="407955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Örnek domain hizmeti veren firma</a:t>
            </a:r>
            <a:endParaRPr lang="tr-TR" dirty="0"/>
          </a:p>
        </p:txBody>
      </p:sp>
      <p:pic>
        <p:nvPicPr>
          <p:cNvPr id="4" name="İçerik Yer Tutucusu 3"/>
          <p:cNvPicPr>
            <a:picLocks noGrp="1" noChangeAspect="1"/>
          </p:cNvPicPr>
          <p:nvPr>
            <p:ph idx="1"/>
          </p:nvPr>
        </p:nvPicPr>
        <p:blipFill>
          <a:blip r:embed="rId2"/>
          <a:stretch>
            <a:fillRect/>
          </a:stretch>
        </p:blipFill>
        <p:spPr>
          <a:xfrm>
            <a:off x="2376827" y="1846263"/>
            <a:ext cx="7498671" cy="4022725"/>
          </a:xfrm>
          <a:prstGeom prst="rect">
            <a:avLst/>
          </a:prstGeom>
        </p:spPr>
      </p:pic>
    </p:spTree>
    <p:extLst>
      <p:ext uri="{BB962C8B-B14F-4D97-AF65-F5344CB8AC3E}">
        <p14:creationId xmlns:p14="http://schemas.microsoft.com/office/powerpoint/2010/main" val="369788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Alan Adları için açık artırma</a:t>
            </a:r>
            <a:endParaRPr lang="tr-TR" dirty="0"/>
          </a:p>
        </p:txBody>
      </p:sp>
      <p:pic>
        <p:nvPicPr>
          <p:cNvPr id="4" name="İçerik Yer Tutucusu 3"/>
          <p:cNvPicPr>
            <a:picLocks noGrp="1" noChangeAspect="1"/>
          </p:cNvPicPr>
          <p:nvPr>
            <p:ph idx="1"/>
          </p:nvPr>
        </p:nvPicPr>
        <p:blipFill>
          <a:blip r:embed="rId2"/>
          <a:stretch>
            <a:fillRect/>
          </a:stretch>
        </p:blipFill>
        <p:spPr>
          <a:xfrm>
            <a:off x="2376827" y="1846263"/>
            <a:ext cx="7498671" cy="4022725"/>
          </a:xfrm>
          <a:prstGeom prst="rect">
            <a:avLst/>
          </a:prstGeom>
        </p:spPr>
      </p:pic>
    </p:spTree>
    <p:extLst>
      <p:ext uri="{BB962C8B-B14F-4D97-AF65-F5344CB8AC3E}">
        <p14:creationId xmlns:p14="http://schemas.microsoft.com/office/powerpoint/2010/main" val="111216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Kaynaklar</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a:bodyPr>
          <a:lstStyle/>
          <a:p>
            <a:r>
              <a:rPr lang="tr-TR" dirty="0" smtClean="0">
                <a:latin typeface="Times New Roman" panose="02020603050405020304" pitchFamily="18" charset="0"/>
                <a:cs typeface="Times New Roman" panose="02020603050405020304" pitchFamily="18" charset="0"/>
              </a:rPr>
              <a:t>[1] </a:t>
            </a:r>
            <a:r>
              <a:rPr lang="en-US" dirty="0"/>
              <a:t>Domain </a:t>
            </a:r>
            <a:r>
              <a:rPr lang="en-US" dirty="0" err="1"/>
              <a:t>Nedir</a:t>
            </a:r>
            <a:r>
              <a:rPr lang="en-US" dirty="0"/>
              <a:t>? (</a:t>
            </a:r>
            <a:r>
              <a:rPr lang="en-US" dirty="0" err="1"/>
              <a:t>n.d.</a:t>
            </a:r>
            <a:r>
              <a:rPr lang="en-US" dirty="0"/>
              <a:t>). Retrieved from https://www.armadigital.net/sunucu-sistem/domain-nedir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89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Geçmişe bakış">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79</TotalTime>
  <Words>443</Words>
  <Application>Microsoft Office PowerPoint</Application>
  <PresentationFormat>Geniş ekran</PresentationFormat>
  <Paragraphs>15</Paragraphs>
  <Slides>8</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8</vt:i4>
      </vt:variant>
    </vt:vector>
  </HeadingPairs>
  <TitlesOfParts>
    <vt:vector size="11" baseType="lpstr">
      <vt:lpstr>Calibri</vt:lpstr>
      <vt:lpstr>Times New Roman</vt:lpstr>
      <vt:lpstr>Geçmişe bakış</vt:lpstr>
      <vt:lpstr> Alan Adı Satın Alma İşlemleri</vt:lpstr>
      <vt:lpstr>Domain (alan adı)</vt:lpstr>
      <vt:lpstr>Uluslararası Domainler</vt:lpstr>
      <vt:lpstr>Coğrafi veya yerli domainler</vt:lpstr>
      <vt:lpstr>Türkiyedeki alan adlarının kayıt yeri</vt:lpstr>
      <vt:lpstr>Örnek domain hizmeti veren firma</vt:lpstr>
      <vt:lpstr>Alan Adları için açık artırma</vt:lpstr>
      <vt:lpstr>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HAFTA KONU</dc:title>
  <dc:creator>ufuk</dc:creator>
  <cp:lastModifiedBy>Ufuk Tanyeri</cp:lastModifiedBy>
  <cp:revision>14</cp:revision>
  <dcterms:created xsi:type="dcterms:W3CDTF">2017-11-14T11:12:27Z</dcterms:created>
  <dcterms:modified xsi:type="dcterms:W3CDTF">2020-02-01T14:42:03Z</dcterms:modified>
</cp:coreProperties>
</file>