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C77D"/>
    <a:srgbClr val="204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5" autoAdjust="0"/>
    <p:restoredTop sz="96433" autoAdjust="0"/>
  </p:normalViewPr>
  <p:slideViewPr>
    <p:cSldViewPr snapToGrid="0">
      <p:cViewPr varScale="1">
        <p:scale>
          <a:sx n="83" d="100"/>
          <a:sy n="83" d="100"/>
        </p:scale>
        <p:origin x="643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3200" b="0" spc="-5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1800" cap="all" spc="20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dirty="0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91" y="826686"/>
            <a:ext cx="1527835" cy="1527835"/>
          </a:xfrm>
          <a:prstGeom prst="rect">
            <a:avLst/>
          </a:prstGeom>
        </p:spPr>
      </p:pic>
      <p:sp>
        <p:nvSpPr>
          <p:cNvPr id="12" name="Metin kutusu 11"/>
          <p:cNvSpPr txBox="1"/>
          <p:nvPr userDrawn="1"/>
        </p:nvSpPr>
        <p:spPr>
          <a:xfrm>
            <a:off x="3929604" y="1051995"/>
            <a:ext cx="51884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Ankara Üniversitesi</a:t>
            </a:r>
          </a:p>
          <a:p>
            <a:pPr algn="ctr"/>
            <a:r>
              <a:rPr lang="tr-TR" sz="3200" b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Nallıhan</a:t>
            </a:r>
            <a:r>
              <a:rPr lang="tr-TR" sz="3200" b="0" baseline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Meslek Yüksekokulu</a:t>
            </a:r>
            <a:endParaRPr lang="tr-TR" sz="3200" b="0" dirty="0">
              <a:solidFill>
                <a:srgbClr val="2047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1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687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1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575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600" b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20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62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98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1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962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92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192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02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78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rgbClr val="204788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 Örüntü Tanımaya </a:t>
            </a:r>
            <a:r>
              <a:rPr lang="tr-TR" sz="3600" dirty="0" smtClean="0"/>
              <a:t>Giriş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NBP234 Örüntü Tanıma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dirty="0"/>
              <a:t>Öğr. Gör. Dr. Ufuk tanyeri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Örüntü Tanıma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>
                <a:solidFill>
                  <a:schemeClr val="tx1"/>
                </a:solidFill>
                <a:latin typeface="Century Gothic" panose="020B0502020202020204" pitchFamily="34" charset="0"/>
              </a:rPr>
              <a:t>Örüntü </a:t>
            </a:r>
            <a:r>
              <a:rPr lang="tr-T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tanıma, </a:t>
            </a:r>
            <a:r>
              <a:rPr lang="tr-TR" dirty="0">
                <a:solidFill>
                  <a:schemeClr val="tx1"/>
                </a:solidFill>
                <a:latin typeface="Century Gothic" panose="020B0502020202020204" pitchFamily="34" charset="0"/>
              </a:rPr>
              <a:t>verilerdeki örüntülerin ve düzenliliklerin otomatik olarak tanınmasıdır. </a:t>
            </a:r>
            <a:endParaRPr lang="tr-TR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tr-T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Örüntü </a:t>
            </a:r>
            <a:r>
              <a:rPr lang="tr-TR" dirty="0">
                <a:solidFill>
                  <a:schemeClr val="tx1"/>
                </a:solidFill>
                <a:latin typeface="Century Gothic" panose="020B0502020202020204" pitchFamily="34" charset="0"/>
              </a:rPr>
              <a:t>tanıma yapay zeka ve makine öğrenimi ile yakından </a:t>
            </a:r>
            <a:r>
              <a:rPr lang="tr-T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ilişkilidir. </a:t>
            </a:r>
          </a:p>
          <a:p>
            <a:pPr marL="0" indent="0" algn="just">
              <a:buNone/>
            </a:pPr>
            <a:r>
              <a:rPr lang="tr-T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Veri madenciliği </a:t>
            </a:r>
            <a:r>
              <a:rPr lang="tr-TR" dirty="0">
                <a:solidFill>
                  <a:schemeClr val="tx1"/>
                </a:solidFill>
                <a:latin typeface="Century Gothic" panose="020B0502020202020204" pitchFamily="34" charset="0"/>
              </a:rPr>
              <a:t>ve veri tabanlarında bilgi keşfi (KDD) gibi uygulamalarla birlikte ve genellikle bu terimlerle birbirinin yerine kullanılır. </a:t>
            </a:r>
            <a:endParaRPr lang="tr-TR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tr-T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Örüntü tanımanın </a:t>
            </a:r>
            <a:r>
              <a:rPr lang="tr-TR" dirty="0">
                <a:solidFill>
                  <a:schemeClr val="tx1"/>
                </a:solidFill>
                <a:latin typeface="Century Gothic" panose="020B0502020202020204" pitchFamily="34" charset="0"/>
              </a:rPr>
              <a:t>modern bir tanımı</a:t>
            </a:r>
            <a:r>
              <a:rPr lang="tr-T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tr-TR" dirty="0">
                <a:solidFill>
                  <a:schemeClr val="tx1"/>
                </a:solidFill>
                <a:latin typeface="Century Gothic" panose="020B0502020202020204" pitchFamily="34" charset="0"/>
              </a:rPr>
              <a:t>Örüntü tanıma alanı, bilgisayar algoritmalarını kullanarak verilerdeki düzenliliklerin otomatik olarak keşfedilmesi ve bu düzenliliklerin, verilerin farklı kategorilere sınıflandırılması gibi eylemler </a:t>
            </a:r>
            <a:r>
              <a:rPr lang="tr-T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için </a:t>
            </a:r>
            <a:r>
              <a:rPr lang="tr-TR" dirty="0">
                <a:solidFill>
                  <a:schemeClr val="tx1"/>
                </a:solidFill>
                <a:latin typeface="Century Gothic" panose="020B0502020202020204" pitchFamily="34" charset="0"/>
              </a:rPr>
              <a:t>kullanılması ile </a:t>
            </a:r>
            <a:r>
              <a:rPr lang="tr-T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ilgilidir [1].</a:t>
            </a:r>
            <a:endParaRPr lang="tr-TR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16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Örüntü Tanıma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solidFill>
                  <a:schemeClr val="tx1"/>
                </a:solidFill>
                <a:latin typeface="Century Gothic" panose="020B0502020202020204" pitchFamily="34" charset="0"/>
              </a:rPr>
              <a:t>Örüntü tanıma sistemleri birçok durumda etiketli "eğitim" verilerinden </a:t>
            </a:r>
            <a:r>
              <a:rPr lang="tr-T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(denetimli öğrenme) </a:t>
            </a:r>
            <a:r>
              <a:rPr lang="tr-TR" dirty="0">
                <a:solidFill>
                  <a:schemeClr val="tx1"/>
                </a:solidFill>
                <a:latin typeface="Century Gothic" panose="020B0502020202020204" pitchFamily="34" charset="0"/>
              </a:rPr>
              <a:t>eğitilir, ancak etiketli veri bulunmadığında, daha önce bilinmeyen modelleri </a:t>
            </a:r>
            <a:r>
              <a:rPr lang="tr-T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(denetimsiz öğrenme) </a:t>
            </a:r>
            <a:r>
              <a:rPr lang="tr-TR" dirty="0">
                <a:solidFill>
                  <a:schemeClr val="tx1"/>
                </a:solidFill>
                <a:latin typeface="Century Gothic" panose="020B0502020202020204" pitchFamily="34" charset="0"/>
              </a:rPr>
              <a:t>keşfetmek için başka algoritmalar </a:t>
            </a:r>
            <a:r>
              <a:rPr lang="tr-T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kullanmaktadır.</a:t>
            </a:r>
          </a:p>
          <a:p>
            <a:pPr marL="0" indent="0">
              <a:buNone/>
            </a:pPr>
            <a:r>
              <a:rPr lang="tr-TR" dirty="0">
                <a:solidFill>
                  <a:schemeClr val="tx1"/>
                </a:solidFill>
                <a:latin typeface="Century Gothic" panose="020B0502020202020204" pitchFamily="34" charset="0"/>
              </a:rPr>
              <a:t>Denetimli öğrenme (</a:t>
            </a:r>
            <a:r>
              <a:rPr lang="tr-TR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supervised</a:t>
            </a:r>
            <a:r>
              <a:rPr lang="tr-TR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learning</a:t>
            </a:r>
            <a:r>
              <a:rPr lang="tr-T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), </a:t>
            </a:r>
            <a:r>
              <a:rPr lang="tr-TR" dirty="0">
                <a:solidFill>
                  <a:schemeClr val="tx1"/>
                </a:solidFill>
                <a:latin typeface="Century Gothic" panose="020B0502020202020204" pitchFamily="34" charset="0"/>
              </a:rPr>
              <a:t>bir girdiyi örnek girdi-çıktı çiftlerine dayalı olarak çıktıyla eşleyen </a:t>
            </a:r>
            <a:r>
              <a:rPr lang="tr-T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bir makine öğrenmedir [2].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Denetimsiz </a:t>
            </a:r>
            <a:r>
              <a:rPr lang="tr-TR" dirty="0">
                <a:solidFill>
                  <a:schemeClr val="tx1"/>
                </a:solidFill>
                <a:latin typeface="Century Gothic" panose="020B0502020202020204" pitchFamily="34" charset="0"/>
              </a:rPr>
              <a:t>öğrenme, önceden belirlenmiş etiketler olmadan veri kümesinde önceden bilinmeyen kalıpları bulmaya yardımcı olan kendi kendine organize edilen bir </a:t>
            </a:r>
            <a:r>
              <a:rPr lang="tr-T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öğrenim </a:t>
            </a:r>
            <a:r>
              <a:rPr lang="tr-TR" dirty="0">
                <a:solidFill>
                  <a:schemeClr val="tx1"/>
                </a:solidFill>
                <a:latin typeface="Century Gothic" panose="020B0502020202020204" pitchFamily="34" charset="0"/>
              </a:rPr>
              <a:t>türüdür. Kendi kendini örgütleme olarak da bilinir ve verilen girdilerin olasılık yoğunluklarının modellenmesine izin </a:t>
            </a:r>
            <a:r>
              <a:rPr lang="tr-T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verir [3].</a:t>
            </a:r>
            <a:endParaRPr lang="tr-TR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9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Yüz Tanıma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10" y="2039216"/>
            <a:ext cx="5457305" cy="3636818"/>
          </a:xfrm>
        </p:spPr>
      </p:pic>
    </p:spTree>
    <p:extLst>
      <p:ext uri="{BB962C8B-B14F-4D97-AF65-F5344CB8AC3E}">
        <p14:creationId xmlns:p14="http://schemas.microsoft.com/office/powerpoint/2010/main" val="347819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Karakter Tanıma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88" y="2509838"/>
            <a:ext cx="6381750" cy="2695575"/>
          </a:xfrm>
        </p:spPr>
      </p:pic>
    </p:spTree>
    <p:extLst>
      <p:ext uri="{BB962C8B-B14F-4D97-AF65-F5344CB8AC3E}">
        <p14:creationId xmlns:p14="http://schemas.microsoft.com/office/powerpoint/2010/main" val="331497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Parmak İzi Tanıma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77" y="1846263"/>
            <a:ext cx="4206771" cy="4022725"/>
          </a:xfrm>
        </p:spPr>
      </p:pic>
    </p:spTree>
    <p:extLst>
      <p:ext uri="{BB962C8B-B14F-4D97-AF65-F5344CB8AC3E}">
        <p14:creationId xmlns:p14="http://schemas.microsoft.com/office/powerpoint/2010/main" val="20671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Harita Tanımlama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46" y="1846263"/>
            <a:ext cx="5358034" cy="4022725"/>
          </a:xfrm>
        </p:spPr>
      </p:pic>
    </p:spTree>
    <p:extLst>
      <p:ext uri="{BB962C8B-B14F-4D97-AF65-F5344CB8AC3E}">
        <p14:creationId xmlns:p14="http://schemas.microsoft.com/office/powerpoint/2010/main" val="415713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Canlı Türleri Tanıma</a:t>
            </a:r>
          </a:p>
        </p:txBody>
      </p:sp>
      <p:pic>
        <p:nvPicPr>
          <p:cNvPr id="6" name="İçerik Yer Tutucusu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133649"/>
            <a:ext cx="4938712" cy="3447952"/>
          </a:xfrm>
        </p:spPr>
      </p:pic>
      <p:pic>
        <p:nvPicPr>
          <p:cNvPr id="7" name="İçerik Yer Tutucusu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469059"/>
            <a:ext cx="4937125" cy="2777132"/>
          </a:xfrm>
        </p:spPr>
      </p:pic>
    </p:spTree>
    <p:extLst>
      <p:ext uri="{BB962C8B-B14F-4D97-AF65-F5344CB8AC3E}">
        <p14:creationId xmlns:p14="http://schemas.microsoft.com/office/powerpoint/2010/main" val="153559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[1] </a:t>
            </a:r>
            <a:r>
              <a:rPr lang="en-US" dirty="0"/>
              <a:t>Bishop, Christopher M. (2006). Pattern Recognition and Machine </a:t>
            </a:r>
            <a:r>
              <a:rPr lang="en-US" dirty="0" smtClean="0"/>
              <a:t>Learning</a:t>
            </a:r>
            <a:r>
              <a:rPr lang="tr-TR" dirty="0" smtClean="0"/>
              <a:t>.</a:t>
            </a:r>
          </a:p>
          <a:p>
            <a:r>
              <a:rPr lang="tr-TR" dirty="0" smtClean="0"/>
              <a:t>[2] </a:t>
            </a:r>
            <a:r>
              <a:rPr lang="en-US" dirty="0" err="1"/>
              <a:t>Mehryar</a:t>
            </a:r>
            <a:r>
              <a:rPr lang="en-US" dirty="0"/>
              <a:t> </a:t>
            </a:r>
            <a:r>
              <a:rPr lang="en-US" dirty="0" err="1"/>
              <a:t>Mohri</a:t>
            </a:r>
            <a:r>
              <a:rPr lang="en-US" dirty="0"/>
              <a:t>, </a:t>
            </a:r>
            <a:r>
              <a:rPr lang="en-US" dirty="0" err="1"/>
              <a:t>Afshin</a:t>
            </a:r>
            <a:r>
              <a:rPr lang="en-US" dirty="0"/>
              <a:t> </a:t>
            </a:r>
            <a:r>
              <a:rPr lang="en-US" dirty="0" err="1"/>
              <a:t>Rostamizadeh</a:t>
            </a:r>
            <a:r>
              <a:rPr lang="en-US" dirty="0"/>
              <a:t>, </a:t>
            </a:r>
            <a:r>
              <a:rPr lang="en-US" dirty="0" err="1"/>
              <a:t>Ameet</a:t>
            </a:r>
            <a:r>
              <a:rPr lang="en-US" dirty="0"/>
              <a:t> Talwalkar (2012) Foundations of Machine Learning, The MIT Press ISBN 9780262018258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tr-TR" dirty="0" smtClean="0"/>
              <a:t>[3] </a:t>
            </a:r>
            <a:r>
              <a:rPr lang="en-US" dirty="0"/>
              <a:t>Hinton, Geoffrey; </a:t>
            </a:r>
            <a:r>
              <a:rPr lang="en-US" dirty="0" err="1"/>
              <a:t>Sejnowski</a:t>
            </a:r>
            <a:r>
              <a:rPr lang="en-US" dirty="0"/>
              <a:t>, Terrence (1999). Unsupervised Learning: Foundations of Neural Computation. MIT Press. ISBN 978-0262581684.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540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eçmişe bakış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202</TotalTime>
  <Words>275</Words>
  <Application>Microsoft Office PowerPoint</Application>
  <PresentationFormat>Geniş ekran</PresentationFormat>
  <Paragraphs>22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Calibri</vt:lpstr>
      <vt:lpstr>Century Gothic</vt:lpstr>
      <vt:lpstr>Times New Roman</vt:lpstr>
      <vt:lpstr>Geçmişe bakış</vt:lpstr>
      <vt:lpstr> Örüntü Tanımaya Giriş</vt:lpstr>
      <vt:lpstr>Örüntü Tanıma</vt:lpstr>
      <vt:lpstr>Örüntü Tanıma</vt:lpstr>
      <vt:lpstr>Yüz Tanıma</vt:lpstr>
      <vt:lpstr>Karakter Tanıma</vt:lpstr>
      <vt:lpstr>Parmak İzi Tanıma</vt:lpstr>
      <vt:lpstr>Harita Tanımlama</vt:lpstr>
      <vt:lpstr>Canlı Türleri Tanıma</vt:lpstr>
      <vt:lpstr>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HAFTA KONU</dc:title>
  <dc:creator>ufuk</dc:creator>
  <cp:lastModifiedBy>Ufuk Tanyeri</cp:lastModifiedBy>
  <cp:revision>19</cp:revision>
  <dcterms:created xsi:type="dcterms:W3CDTF">2017-11-14T11:12:27Z</dcterms:created>
  <dcterms:modified xsi:type="dcterms:W3CDTF">2020-02-01T19:36:32Z</dcterms:modified>
</cp:coreProperties>
</file>