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78" r:id="rId4"/>
    <p:sldId id="269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Yuvarlatılmış Dikdörtgen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Alt Başlık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0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3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9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63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3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83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32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5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8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Yuvarlatılmış Dikdörtgen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Yuvarlatılmış Dikdörtgen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ek Köşesi Yuvarlatılmış Dikdörtgen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Yuvarlatılmış Dikdörtgen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Başlık Yer Tutucusu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8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mf2.ogu.edu.tr/atopc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3113" y="407968"/>
            <a:ext cx="9144000" cy="2387600"/>
          </a:xfrm>
        </p:spPr>
        <p:txBody>
          <a:bodyPr/>
          <a:lstStyle/>
          <a:p>
            <a:r>
              <a:rPr lang="tr-TR" dirty="0" smtClean="0"/>
              <a:t>BETONARME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28768"/>
          </a:xfrm>
        </p:spPr>
        <p:txBody>
          <a:bodyPr>
            <a:normAutofit/>
          </a:bodyPr>
          <a:lstStyle/>
          <a:p>
            <a:pPr marL="0"/>
            <a:r>
              <a:rPr lang="tr-TR" dirty="0" smtClean="0"/>
              <a:t>10.</a:t>
            </a:r>
            <a:r>
              <a:rPr lang="tr-TR" dirty="0" smtClean="0"/>
              <a:t>HAFTA</a:t>
            </a:r>
            <a:endParaRPr lang="tr-TR" dirty="0" smtClean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718457" y="4381423"/>
            <a:ext cx="1091837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tr-TR" sz="3100" dirty="0" smtClean="0"/>
              <a:t>Doç. Dr. Havva Eylem POLAT</a:t>
            </a:r>
          </a:p>
          <a:p>
            <a:endParaRPr lang="tr-TR" sz="3100" dirty="0" smtClean="0"/>
          </a:p>
          <a:p>
            <a:r>
              <a:rPr lang="tr-TR" sz="1400" dirty="0" smtClean="0"/>
              <a:t>ANKARA ÜNİVERSİTESİ ZİRAAT FAKÜLTESİ TARIMSAL YAPILAR VE SULAMA BÖLÜMÜ, 2019-2020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4169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977221"/>
            <a:ext cx="5761546" cy="129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54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092568"/>
            <a:ext cx="5761546" cy="306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4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PROGRAMI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0487" y="1436915"/>
            <a:ext cx="10972800" cy="4702628"/>
          </a:xfrm>
        </p:spPr>
        <p:txBody>
          <a:bodyPr>
            <a:noAutofit/>
          </a:bodyPr>
          <a:lstStyle/>
          <a:p>
            <a:pPr algn="just"/>
            <a:r>
              <a:rPr lang="tr-TR" sz="1800" b="1" dirty="0" smtClean="0">
                <a:solidFill>
                  <a:srgbClr val="111111"/>
                </a:solidFill>
              </a:rPr>
              <a:t>1. </a:t>
            </a:r>
            <a:r>
              <a:rPr lang="tr-TR" sz="1800" b="1" dirty="0">
                <a:solidFill>
                  <a:srgbClr val="111111"/>
                </a:solidFill>
              </a:rPr>
              <a:t>H</a:t>
            </a:r>
            <a:r>
              <a:rPr lang="tr-TR" sz="1800" b="1" dirty="0" smtClean="0">
                <a:solidFill>
                  <a:srgbClr val="111111"/>
                </a:solidFill>
              </a:rPr>
              <a:t>afta - Giriş, temel kavramlar, şartname ve yönetmelikler 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Beton,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Çelik,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4. </a:t>
            </a:r>
            <a:r>
              <a:rPr lang="tr-TR" sz="1800" dirty="0">
                <a:solidFill>
                  <a:srgbClr val="111111"/>
                </a:solidFill>
              </a:rPr>
              <a:t>Hafta -Yapıya etkiyen yükler, yük analizi</a:t>
            </a:r>
            <a:endParaRPr lang="en-US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 smtClean="0">
                <a:solidFill>
                  <a:srgbClr val="111111"/>
                </a:solidFill>
              </a:rPr>
              <a:t>5.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– Hesap ilkeleri - </a:t>
            </a:r>
            <a:r>
              <a:rPr lang="en-US" sz="1800" dirty="0" err="1" smtClean="0">
                <a:solidFill>
                  <a:srgbClr val="111111"/>
                </a:solidFill>
              </a:rPr>
              <a:t>Taşıyıcı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sistem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seçimi</a:t>
            </a:r>
            <a:endParaRPr lang="tr-TR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6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Kolonlar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r>
              <a:rPr lang="tr-TR" sz="1800" dirty="0">
                <a:solidFill>
                  <a:srgbClr val="111111"/>
                </a:solidFill>
              </a:rPr>
              <a:t> </a:t>
            </a:r>
            <a:endParaRPr lang="tr-TR" sz="1800" dirty="0" smtClean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7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Kolonlar, örnekler ve soru çözümleri</a:t>
            </a:r>
          </a:p>
          <a:p>
            <a:pPr algn="just"/>
            <a:r>
              <a:rPr lang="tr-TR" sz="1800" dirty="0">
                <a:solidFill>
                  <a:srgbClr val="111111"/>
                </a:solidFill>
              </a:rPr>
              <a:t>8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Kirişler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9. Hafta - </a:t>
            </a:r>
            <a:r>
              <a:rPr lang="tr-TR" sz="1800" dirty="0">
                <a:solidFill>
                  <a:srgbClr val="111111"/>
                </a:solidFill>
              </a:rPr>
              <a:t>Kirişler, çift </a:t>
            </a:r>
            <a:r>
              <a:rPr lang="tr-TR" sz="1800" dirty="0" smtClean="0">
                <a:solidFill>
                  <a:srgbClr val="111111"/>
                </a:solidFill>
              </a:rPr>
              <a:t>donatılı kirişler, örnekler ve soru çözümleri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10.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- Kirişler, tablalı kirişler,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11.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Döşemeler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döşeme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tipleri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değerler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Döşemeler,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Temeller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temel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tipleri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14.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Temeller, örnekler ve soru çözümleri</a:t>
            </a:r>
          </a:p>
        </p:txBody>
      </p:sp>
    </p:spTree>
    <p:extLst>
      <p:ext uri="{BB962C8B-B14F-4D97-AF65-F5344CB8AC3E}">
        <p14:creationId xmlns:p14="http://schemas.microsoft.com/office/powerpoint/2010/main" val="39618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9046" y="400595"/>
            <a:ext cx="1091184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         ***DERSTE KULLANILACAK KAYNAKLAR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2588" y="1749552"/>
            <a:ext cx="10911840" cy="41879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solidFill>
                  <a:srgbClr val="111111"/>
                </a:solidFill>
              </a:rPr>
              <a:t>Ersoy</a:t>
            </a:r>
            <a:r>
              <a:rPr lang="en-US" sz="2800" dirty="0">
                <a:solidFill>
                  <a:srgbClr val="111111"/>
                </a:solidFill>
              </a:rPr>
              <a:t>, U., </a:t>
            </a:r>
            <a:r>
              <a:rPr lang="en-US" sz="2800" dirty="0" err="1">
                <a:solidFill>
                  <a:srgbClr val="111111"/>
                </a:solidFill>
              </a:rPr>
              <a:t>Özcebe</a:t>
            </a:r>
            <a:r>
              <a:rPr lang="en-US" sz="2800" dirty="0">
                <a:solidFill>
                  <a:srgbClr val="111111"/>
                </a:solidFill>
              </a:rPr>
              <a:t>, G.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Evrim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İstanbul</a:t>
            </a:r>
            <a:r>
              <a:rPr lang="en-US" sz="2800" dirty="0" smtClean="0">
                <a:solidFill>
                  <a:srgbClr val="111111"/>
                </a:solidFill>
              </a:rPr>
              <a:t>.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 err="1">
                <a:solidFill>
                  <a:srgbClr val="111111"/>
                </a:solidFill>
              </a:rPr>
              <a:t>Doğangün</a:t>
            </a:r>
            <a:r>
              <a:rPr lang="en-US" sz="2800" dirty="0">
                <a:solidFill>
                  <a:srgbClr val="111111"/>
                </a:solidFill>
              </a:rPr>
              <a:t>, A.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Yapıların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Hesap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ve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Tasarımı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Birsen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smtClean="0">
                <a:solidFill>
                  <a:srgbClr val="111111"/>
                </a:solidFill>
              </a:rPr>
              <a:t>İstanbul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/>
              <a:t>Ahmet TOPÇU, </a:t>
            </a:r>
            <a:r>
              <a:rPr lang="en-US" sz="2800" dirty="0" err="1"/>
              <a:t>Betonarme</a:t>
            </a:r>
            <a:r>
              <a:rPr lang="en-US" sz="2800" dirty="0"/>
              <a:t> I, </a:t>
            </a:r>
            <a:r>
              <a:rPr lang="en-US" sz="2800" dirty="0" err="1"/>
              <a:t>Eskişehir</a:t>
            </a:r>
            <a:r>
              <a:rPr lang="en-US" sz="2800" dirty="0"/>
              <a:t> </a:t>
            </a:r>
            <a:r>
              <a:rPr lang="en-US" sz="2800" dirty="0" err="1"/>
              <a:t>Osmangazi</a:t>
            </a:r>
            <a:r>
              <a:rPr lang="en-US" sz="2800" dirty="0"/>
              <a:t> </a:t>
            </a:r>
            <a:r>
              <a:rPr lang="en-US" sz="2800" dirty="0" err="1"/>
              <a:t>Üniversitesi</a:t>
            </a:r>
            <a:r>
              <a:rPr lang="en-US" sz="2800" dirty="0"/>
              <a:t>, 2019,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mmf2.ogu.edu.tr/atopcu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  <a:p>
            <a:pPr algn="just"/>
            <a:r>
              <a:rPr lang="tr-TR" sz="2000" dirty="0" smtClean="0"/>
              <a:t>*** Bu ders notu sunumları çalışma ve öğrenme için yeterli değildir. Derse devam edip, haftalık olarak takip etmeniz gerekmektedir.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19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b="1" dirty="0"/>
              <a:t>. BETONARME HESAPLAR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b="1" dirty="0"/>
              <a:t>3.1 Yük Kombinezonları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Taşıma gücüne göre kesit hesabı TS 500'den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2000 yılında hazırlanan TS 500 'de taşıma gücüne göre kesit hesabında, sabit yük, hareketli yük ve yanal yükler çeşitli kombinezonlarda emniyet katsayılarıyla çarpılarak olduğundan daha çok varsayılır.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Bu yük kombinezonlarında;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G = Öz yük</a:t>
            </a:r>
          </a:p>
          <a:p>
            <a:r>
              <a:rPr lang="tr-TR" dirty="0"/>
              <a:t>Q = Hareketli yük</a:t>
            </a:r>
          </a:p>
          <a:p>
            <a:r>
              <a:rPr lang="tr-TR" dirty="0"/>
              <a:t>W = Rüzgâr yükü</a:t>
            </a:r>
          </a:p>
          <a:p>
            <a:r>
              <a:rPr lang="tr-TR" dirty="0"/>
              <a:t>E = Deprem yükü</a:t>
            </a:r>
          </a:p>
          <a:p>
            <a:r>
              <a:rPr lang="tr-TR" dirty="0"/>
              <a:t>T = Farklı oturmalar, sıcaklık farkı, büzülme gibi şekil değiştirmeler nedeniyle oluşan yük etkisi</a:t>
            </a:r>
          </a:p>
          <a:p>
            <a:r>
              <a:rPr lang="tr-TR" dirty="0"/>
              <a:t>H= Yatay toprak basıncı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376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Tesirleri göz önüne alınarak aşağıdaki katsayılar uygulanır;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Yalnız düşey yükler için		1,4 x G + 1,6 x Q	veya	G +1,2 x Q + 1,2 x T</a:t>
            </a:r>
          </a:p>
          <a:p>
            <a:r>
              <a:rPr lang="tr-TR" dirty="0"/>
              <a:t>Rüzgâr yükü söz konusu ise		G +1,3 x Q + 1,3 </a:t>
            </a:r>
            <a:r>
              <a:rPr lang="tr-TR" dirty="0" err="1"/>
              <a:t>xW</a:t>
            </a:r>
            <a:r>
              <a:rPr lang="tr-TR" dirty="0"/>
              <a:t>	veya	1,4 x G + 1,6 x Q</a:t>
            </a:r>
          </a:p>
          <a:p>
            <a:r>
              <a:rPr lang="tr-TR" dirty="0"/>
              <a:t>								veya	0,9 x G + 1,3 x W</a:t>
            </a:r>
          </a:p>
          <a:p>
            <a:r>
              <a:rPr lang="tr-TR" dirty="0"/>
              <a:t>Deprem söz konusu ise		G + Q + E		veya	1,4 x G +1,6 x Q</a:t>
            </a:r>
          </a:p>
          <a:p>
            <a:r>
              <a:rPr lang="tr-TR" dirty="0"/>
              <a:t>								veya	0,9 x G + E</a:t>
            </a:r>
          </a:p>
          <a:p>
            <a:r>
              <a:rPr lang="tr-TR" dirty="0"/>
              <a:t>H toprak basıncı söz konusu ise	1,4 x G + 1,6 x Q + 1,6 x H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Hesaplarda kullanılacak malzeme hesap dayanımı; karakteristik hesap dayanımı	belirli bir</a:t>
            </a:r>
          </a:p>
          <a:p>
            <a:r>
              <a:rPr lang="tr-TR" dirty="0"/>
              <a:t>katsayıya bölünerek bulunur.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170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" name="İçerik Yer Tutucusu 1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249535"/>
            <a:ext cx="5761546" cy="274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9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8626" y="916892"/>
            <a:ext cx="5761546" cy="166110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0" y="1837323"/>
            <a:ext cx="5761546" cy="323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1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/>
              <a:t>Denge ve Uygunluk Denklemleri için Varsayımlar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Taşıma gücünde bazı varsayımlar yapılır;</a:t>
            </a:r>
          </a:p>
          <a:p>
            <a:pPr lvl="0"/>
            <a:r>
              <a:rPr lang="tr-TR" dirty="0"/>
              <a:t>Şekil değiştirmeden önceki düzlem olan kesit şekil değiştirmeden sonrada düzlem kalır. </a:t>
            </a:r>
            <a:r>
              <a:rPr lang="tr-TR" dirty="0" err="1"/>
              <a:t>Aderans</a:t>
            </a:r>
            <a:r>
              <a:rPr lang="tr-TR" dirty="0"/>
              <a:t> tamdır. Yani donatı çubuğunun boy değişimi komşu beton lifin boy değişimi ile aynıdır.</a:t>
            </a:r>
          </a:p>
          <a:p>
            <a:pPr lvl="0"/>
            <a:r>
              <a:rPr lang="tr-TR" dirty="0"/>
              <a:t>Taşıma gücüne erişildiğinde tarafsız eksene en uzak beton lifindeki kısalma ε = 0,003 olduğu varsayılmalıdır.</a:t>
            </a:r>
          </a:p>
          <a:p>
            <a:pPr lvl="0"/>
            <a:r>
              <a:rPr lang="tr-TR" dirty="0"/>
              <a:t>Donatı çeliğinin gerilme-birim boy değişimi </a:t>
            </a:r>
            <a:r>
              <a:rPr lang="tr-TR" dirty="0" err="1"/>
              <a:t>elasto</a:t>
            </a:r>
            <a:r>
              <a:rPr lang="tr-TR" dirty="0"/>
              <a:t>-plastik kabul edilecektir.</a:t>
            </a:r>
          </a:p>
          <a:p>
            <a:r>
              <a:rPr lang="tr-TR" dirty="0"/>
              <a:t> </a:t>
            </a:r>
          </a:p>
          <a:p>
            <a:r>
              <a:rPr lang="tr-TR" dirty="0" err="1"/>
              <a:t>σ</a:t>
            </a:r>
            <a:r>
              <a:rPr lang="tr-TR" baseline="-25000" dirty="0" err="1"/>
              <a:t>s</a:t>
            </a:r>
            <a:r>
              <a:rPr lang="tr-TR" baseline="-25000" dirty="0"/>
              <a:t> </a:t>
            </a:r>
            <a:r>
              <a:rPr lang="tr-TR" dirty="0"/>
              <a:t>= </a:t>
            </a:r>
            <a:r>
              <a:rPr lang="tr-TR" dirty="0" err="1"/>
              <a:t>ε</a:t>
            </a:r>
            <a:r>
              <a:rPr lang="tr-TR" baseline="-25000" dirty="0" err="1"/>
              <a:t>s</a:t>
            </a:r>
            <a:r>
              <a:rPr lang="tr-TR" dirty="0"/>
              <a:t> x E</a:t>
            </a:r>
            <a:r>
              <a:rPr lang="tr-TR" baseline="-25000" dirty="0"/>
              <a:t>s</a:t>
            </a:r>
            <a:r>
              <a:rPr lang="tr-TR" dirty="0"/>
              <a:t>     E</a:t>
            </a:r>
            <a:r>
              <a:rPr lang="tr-TR" baseline="-25000" dirty="0"/>
              <a:t>s </a:t>
            </a:r>
            <a:r>
              <a:rPr lang="tr-TR" dirty="0"/>
              <a:t>= 2 x10</a:t>
            </a:r>
            <a:r>
              <a:rPr lang="tr-TR" baseline="30000" dirty="0"/>
              <a:t>6</a:t>
            </a:r>
            <a:r>
              <a:rPr lang="tr-TR" dirty="0"/>
              <a:t> </a:t>
            </a:r>
            <a:r>
              <a:rPr lang="tr-TR" dirty="0" err="1"/>
              <a:t>kgf</a:t>
            </a:r>
            <a:r>
              <a:rPr lang="tr-TR" dirty="0"/>
              <a:t>/cm</a:t>
            </a:r>
            <a:r>
              <a:rPr lang="tr-TR" baseline="30000" dirty="0"/>
              <a:t>2 </a:t>
            </a:r>
            <a:r>
              <a:rPr lang="tr-TR" dirty="0"/>
              <a:t> (2 x10</a:t>
            </a:r>
            <a:r>
              <a:rPr lang="tr-TR" baseline="30000" dirty="0"/>
              <a:t>5 </a:t>
            </a:r>
            <a:r>
              <a:rPr lang="tr-TR" dirty="0"/>
              <a:t>N/cm</a:t>
            </a:r>
            <a:r>
              <a:rPr lang="tr-TR" baseline="30000" dirty="0"/>
              <a:t>2</a:t>
            </a:r>
            <a:r>
              <a:rPr lang="tr-TR" dirty="0"/>
              <a:t>)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Betonun çekme dayanımı ihmal edilmelidir. Çünkü çok düşüktür.</a:t>
            </a:r>
          </a:p>
          <a:p>
            <a:pPr lvl="0"/>
            <a:r>
              <a:rPr lang="tr-TR" dirty="0"/>
              <a:t>Betonarme kesit; taşıma gücüne ulaştığında, gerilmeler birim şekil değiştirmelerle orantılı değildir. Hesapta kolaylık için basınç bölgesindeki dağılım dikdörtgen olarak alınabilir.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106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652909"/>
            <a:ext cx="5761546" cy="394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01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</TotalTime>
  <Words>262</Words>
  <Application>Microsoft Office PowerPoint</Application>
  <PresentationFormat>Geniş ekran</PresentationFormat>
  <Paragraphs>65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Verdana</vt:lpstr>
      <vt:lpstr>Wingdings 2</vt:lpstr>
      <vt:lpstr>Görünüş</vt:lpstr>
      <vt:lpstr>2_Ofis Teması</vt:lpstr>
      <vt:lpstr>Equation.3</vt:lpstr>
      <vt:lpstr>BETONARME</vt:lpstr>
      <vt:lpstr>DERS PROGRAMI</vt:lpstr>
      <vt:lpstr>         ***DERSTE KULLANILACAK KAYNAKLAR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BETONARME</dc:title>
  <dc:creator>TYSLAB_39</dc:creator>
  <cp:lastModifiedBy>Kedimen Kedi</cp:lastModifiedBy>
  <cp:revision>32</cp:revision>
  <dcterms:created xsi:type="dcterms:W3CDTF">2018-03-09T07:47:11Z</dcterms:created>
  <dcterms:modified xsi:type="dcterms:W3CDTF">2020-02-03T05:45:49Z</dcterms:modified>
</cp:coreProperties>
</file>