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1" r:id="rId3"/>
    <p:sldMasterId id="2147483700" r:id="rId4"/>
    <p:sldMasterId id="2147483709" r:id="rId5"/>
    <p:sldMasterId id="2147483719" r:id="rId6"/>
    <p:sldMasterId id="2147483732" r:id="rId7"/>
    <p:sldMasterId id="2147483744" r:id="rId8"/>
    <p:sldMasterId id="2147483757" r:id="rId9"/>
    <p:sldMasterId id="2147483770" r:id="rId10"/>
    <p:sldMasterId id="2147483784" r:id="rId11"/>
    <p:sldMasterId id="2147483796" r:id="rId12"/>
    <p:sldMasterId id="2147483808" r:id="rId13"/>
  </p:sldMasterIdLst>
  <p:notesMasterIdLst>
    <p:notesMasterId r:id="rId70"/>
  </p:notesMasterIdLst>
  <p:sldIdLst>
    <p:sldId id="257" r:id="rId14"/>
    <p:sldId id="400" r:id="rId15"/>
    <p:sldId id="724" r:id="rId16"/>
    <p:sldId id="726" r:id="rId17"/>
    <p:sldId id="727" r:id="rId18"/>
    <p:sldId id="728" r:id="rId19"/>
    <p:sldId id="729" r:id="rId20"/>
    <p:sldId id="762" r:id="rId21"/>
    <p:sldId id="763" r:id="rId22"/>
    <p:sldId id="764" r:id="rId23"/>
    <p:sldId id="765" r:id="rId24"/>
    <p:sldId id="766" r:id="rId25"/>
    <p:sldId id="732" r:id="rId26"/>
    <p:sldId id="730" r:id="rId27"/>
    <p:sldId id="733" r:id="rId28"/>
    <p:sldId id="734" r:id="rId29"/>
    <p:sldId id="735" r:id="rId30"/>
    <p:sldId id="709" r:id="rId31"/>
    <p:sldId id="737" r:id="rId32"/>
    <p:sldId id="740" r:id="rId33"/>
    <p:sldId id="741" r:id="rId34"/>
    <p:sldId id="739" r:id="rId35"/>
    <p:sldId id="742" r:id="rId36"/>
    <p:sldId id="743" r:id="rId37"/>
    <p:sldId id="744" r:id="rId38"/>
    <p:sldId id="745" r:id="rId39"/>
    <p:sldId id="746" r:id="rId40"/>
    <p:sldId id="747" r:id="rId41"/>
    <p:sldId id="757" r:id="rId42"/>
    <p:sldId id="758" r:id="rId43"/>
    <p:sldId id="760" r:id="rId44"/>
    <p:sldId id="761" r:id="rId45"/>
    <p:sldId id="679" r:id="rId46"/>
    <p:sldId id="706" r:id="rId47"/>
    <p:sldId id="707" r:id="rId48"/>
    <p:sldId id="749" r:id="rId49"/>
    <p:sldId id="752" r:id="rId50"/>
    <p:sldId id="753" r:id="rId51"/>
    <p:sldId id="754" r:id="rId52"/>
    <p:sldId id="755" r:id="rId53"/>
    <p:sldId id="710" r:id="rId54"/>
    <p:sldId id="711" r:id="rId55"/>
    <p:sldId id="712" r:id="rId56"/>
    <p:sldId id="713" r:id="rId57"/>
    <p:sldId id="714" r:id="rId58"/>
    <p:sldId id="715" r:id="rId59"/>
    <p:sldId id="716" r:id="rId60"/>
    <p:sldId id="717" r:id="rId61"/>
    <p:sldId id="718" r:id="rId62"/>
    <p:sldId id="719" r:id="rId63"/>
    <p:sldId id="720" r:id="rId64"/>
    <p:sldId id="721" r:id="rId65"/>
    <p:sldId id="723" r:id="rId66"/>
    <p:sldId id="525" r:id="rId67"/>
    <p:sldId id="722" r:id="rId68"/>
    <p:sldId id="459" r:id="rId6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76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F7ED9-CAE3-4F37-A464-EF82C02B0B53}" type="doc">
      <dgm:prSet loTypeId="urn:microsoft.com/office/officeart/2005/8/layout/default#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772CB4B-17B8-41DB-A595-0F68FF8ECFA7}">
      <dgm:prSet phldrT="[Text]"/>
      <dgm:spPr/>
      <dgm:t>
        <a:bodyPr/>
        <a:lstStyle/>
        <a:p>
          <a:r>
            <a:rPr lang="en-US" smtClean="0">
              <a:solidFill>
                <a:srgbClr val="008000"/>
              </a:solidFill>
            </a:rPr>
            <a:t>Fruits &amp; veggies</a:t>
          </a:r>
          <a:endParaRPr lang="en-US" dirty="0">
            <a:solidFill>
              <a:srgbClr val="008000"/>
            </a:solidFill>
          </a:endParaRPr>
        </a:p>
      </dgm:t>
    </dgm:pt>
    <dgm:pt modelId="{75D02730-107A-4D4E-935F-060A370A093B}" type="parTrans" cxnId="{63C5C10A-8B0F-4061-91E8-0E00D22D0544}">
      <dgm:prSet/>
      <dgm:spPr/>
      <dgm:t>
        <a:bodyPr/>
        <a:lstStyle/>
        <a:p>
          <a:endParaRPr lang="en-US">
            <a:solidFill>
              <a:srgbClr val="008000"/>
            </a:solidFill>
          </a:endParaRPr>
        </a:p>
      </dgm:t>
    </dgm:pt>
    <dgm:pt modelId="{1DE71829-191C-4E8E-8589-798B005B47F6}" type="sibTrans" cxnId="{63C5C10A-8B0F-4061-91E8-0E00D22D0544}">
      <dgm:prSet/>
      <dgm:spPr/>
      <dgm:t>
        <a:bodyPr/>
        <a:lstStyle/>
        <a:p>
          <a:endParaRPr lang="en-US">
            <a:solidFill>
              <a:srgbClr val="008000"/>
            </a:solidFill>
          </a:endParaRPr>
        </a:p>
      </dgm:t>
    </dgm:pt>
    <dgm:pt modelId="{FDB3C5F0-6E41-4CD6-ACA8-44E26A37F44D}">
      <dgm:prSet phldrT="[Text]"/>
      <dgm:spPr/>
      <dgm:t>
        <a:bodyPr/>
        <a:lstStyle/>
        <a:p>
          <a:r>
            <a:rPr lang="en-US" smtClean="0">
              <a:solidFill>
                <a:srgbClr val="008000"/>
              </a:solidFill>
            </a:rPr>
            <a:t>Whole-grain, high fiber</a:t>
          </a:r>
          <a:endParaRPr lang="en-US" dirty="0">
            <a:solidFill>
              <a:srgbClr val="008000"/>
            </a:solidFill>
          </a:endParaRPr>
        </a:p>
      </dgm:t>
    </dgm:pt>
    <dgm:pt modelId="{F78C8768-5188-4131-833C-701E61C46A61}" type="parTrans" cxnId="{3366CDDD-8FDA-4016-85D9-EC3AF09F6164}">
      <dgm:prSet/>
      <dgm:spPr/>
      <dgm:t>
        <a:bodyPr/>
        <a:lstStyle/>
        <a:p>
          <a:endParaRPr lang="en-US">
            <a:solidFill>
              <a:srgbClr val="008000"/>
            </a:solidFill>
          </a:endParaRPr>
        </a:p>
      </dgm:t>
    </dgm:pt>
    <dgm:pt modelId="{7EF173D4-C4CF-41C4-A6E8-8C64D6D322A3}" type="sibTrans" cxnId="{3366CDDD-8FDA-4016-85D9-EC3AF09F6164}">
      <dgm:prSet/>
      <dgm:spPr/>
      <dgm:t>
        <a:bodyPr/>
        <a:lstStyle/>
        <a:p>
          <a:endParaRPr lang="en-US">
            <a:solidFill>
              <a:srgbClr val="008000"/>
            </a:solidFill>
          </a:endParaRPr>
        </a:p>
      </dgm:t>
    </dgm:pt>
    <dgm:pt modelId="{70C2D4C4-FEF5-4E76-A00A-C045AE94F617}">
      <dgm:prSet phldrT="[Text]"/>
      <dgm:spPr/>
      <dgm:t>
        <a:bodyPr/>
        <a:lstStyle/>
        <a:p>
          <a:r>
            <a:rPr lang="en-US" dirty="0" smtClean="0">
              <a:solidFill>
                <a:srgbClr val="008000"/>
              </a:solidFill>
            </a:rPr>
            <a:t>Oily fish</a:t>
          </a:r>
          <a:endParaRPr lang="en-US" dirty="0">
            <a:solidFill>
              <a:srgbClr val="008000"/>
            </a:solidFill>
          </a:endParaRPr>
        </a:p>
      </dgm:t>
    </dgm:pt>
    <dgm:pt modelId="{86E53EEF-6C0F-4AA5-BD5A-1CD5843C5635}" type="parTrans" cxnId="{07B8421D-F7A8-4B5A-901C-16C3227DAF4C}">
      <dgm:prSet/>
      <dgm:spPr/>
      <dgm:t>
        <a:bodyPr/>
        <a:lstStyle/>
        <a:p>
          <a:endParaRPr lang="en-US">
            <a:solidFill>
              <a:srgbClr val="008000"/>
            </a:solidFill>
          </a:endParaRPr>
        </a:p>
      </dgm:t>
    </dgm:pt>
    <dgm:pt modelId="{CBD496C0-AD10-4E88-8BB9-208471581356}" type="sibTrans" cxnId="{07B8421D-F7A8-4B5A-901C-16C3227DAF4C}">
      <dgm:prSet/>
      <dgm:spPr/>
      <dgm:t>
        <a:bodyPr/>
        <a:lstStyle/>
        <a:p>
          <a:endParaRPr lang="en-US">
            <a:solidFill>
              <a:srgbClr val="008000"/>
            </a:solidFill>
          </a:endParaRPr>
        </a:p>
      </dgm:t>
    </dgm:pt>
    <dgm:pt modelId="{8D061D04-8E55-4125-8CAC-C5A6BA6C6C16}">
      <dgm:prSet phldrT="[Text]"/>
      <dgm:spPr/>
      <dgm:t>
        <a:bodyPr/>
        <a:lstStyle/>
        <a:p>
          <a:r>
            <a:rPr lang="en-US" smtClean="0">
              <a:solidFill>
                <a:srgbClr val="008000"/>
              </a:solidFill>
            </a:rPr>
            <a:t>Lean meats</a:t>
          </a:r>
          <a:endParaRPr lang="en-US" dirty="0">
            <a:solidFill>
              <a:srgbClr val="008000"/>
            </a:solidFill>
          </a:endParaRPr>
        </a:p>
      </dgm:t>
    </dgm:pt>
    <dgm:pt modelId="{5CBC6289-1F12-4F51-A4F3-74BE7FEE5910}" type="parTrans" cxnId="{ABD72B4F-A5A7-4AB8-B22B-F9B7E5924EB9}">
      <dgm:prSet/>
      <dgm:spPr/>
      <dgm:t>
        <a:bodyPr/>
        <a:lstStyle/>
        <a:p>
          <a:endParaRPr lang="en-US">
            <a:solidFill>
              <a:srgbClr val="008000"/>
            </a:solidFill>
          </a:endParaRPr>
        </a:p>
      </dgm:t>
    </dgm:pt>
    <dgm:pt modelId="{28CB880A-1C19-4987-B3C5-125390237FF4}" type="sibTrans" cxnId="{ABD72B4F-A5A7-4AB8-B22B-F9B7E5924EB9}">
      <dgm:prSet/>
      <dgm:spPr/>
      <dgm:t>
        <a:bodyPr/>
        <a:lstStyle/>
        <a:p>
          <a:endParaRPr lang="en-US">
            <a:solidFill>
              <a:srgbClr val="008000"/>
            </a:solidFill>
          </a:endParaRPr>
        </a:p>
      </dgm:t>
    </dgm:pt>
    <dgm:pt modelId="{4D45D81C-2B9A-4B26-8FCC-EEB44D5ABA50}">
      <dgm:prSet phldrT="[Text]"/>
      <dgm:spPr/>
      <dgm:t>
        <a:bodyPr/>
        <a:lstStyle/>
        <a:p>
          <a:r>
            <a:rPr lang="en-US" smtClean="0">
              <a:solidFill>
                <a:srgbClr val="008000"/>
              </a:solidFill>
            </a:rPr>
            <a:t>Fat-free, skim, low fat, 1% dairy</a:t>
          </a:r>
          <a:endParaRPr lang="en-US" dirty="0">
            <a:solidFill>
              <a:srgbClr val="008000"/>
            </a:solidFill>
          </a:endParaRPr>
        </a:p>
      </dgm:t>
    </dgm:pt>
    <dgm:pt modelId="{35A43C7D-FF57-433F-A3F4-8E13808D405F}" type="parTrans" cxnId="{6BDD0564-C35C-48E3-A502-04B3F01D7CBA}">
      <dgm:prSet/>
      <dgm:spPr/>
      <dgm:t>
        <a:bodyPr/>
        <a:lstStyle/>
        <a:p>
          <a:endParaRPr lang="en-US">
            <a:solidFill>
              <a:srgbClr val="008000"/>
            </a:solidFill>
          </a:endParaRPr>
        </a:p>
      </dgm:t>
    </dgm:pt>
    <dgm:pt modelId="{38CDCE33-2A6B-4889-A56D-B3861AEF85CB}" type="sibTrans" cxnId="{6BDD0564-C35C-48E3-A502-04B3F01D7CBA}">
      <dgm:prSet/>
      <dgm:spPr/>
      <dgm:t>
        <a:bodyPr/>
        <a:lstStyle/>
        <a:p>
          <a:endParaRPr lang="en-US">
            <a:solidFill>
              <a:srgbClr val="008000"/>
            </a:solidFill>
          </a:endParaRPr>
        </a:p>
      </dgm:t>
    </dgm:pt>
    <dgm:pt modelId="{76F55361-6510-4A65-A6A5-2751B6DFC5DF}">
      <dgm:prSet phldrT="[Text]"/>
      <dgm:spPr/>
      <dgm:t>
        <a:bodyPr/>
        <a:lstStyle/>
        <a:p>
          <a:r>
            <a:rPr lang="en-US" smtClean="0">
              <a:solidFill>
                <a:srgbClr val="008000"/>
              </a:solidFill>
            </a:rPr>
            <a:t>Reduce added sugars</a:t>
          </a:r>
          <a:endParaRPr lang="en-US" dirty="0">
            <a:solidFill>
              <a:srgbClr val="008000"/>
            </a:solidFill>
          </a:endParaRPr>
        </a:p>
      </dgm:t>
    </dgm:pt>
    <dgm:pt modelId="{85DFA0C8-AB35-4AAC-9260-5A63EEEE5CB1}" type="parTrans" cxnId="{A833A2A7-18DB-4768-BF44-66169B4FD946}">
      <dgm:prSet/>
      <dgm:spPr/>
      <dgm:t>
        <a:bodyPr/>
        <a:lstStyle/>
        <a:p>
          <a:endParaRPr lang="en-US">
            <a:solidFill>
              <a:srgbClr val="008000"/>
            </a:solidFill>
          </a:endParaRPr>
        </a:p>
      </dgm:t>
    </dgm:pt>
    <dgm:pt modelId="{F11A6DF3-729B-4427-8248-351076BF63BB}" type="sibTrans" cxnId="{A833A2A7-18DB-4768-BF44-66169B4FD946}">
      <dgm:prSet/>
      <dgm:spPr/>
      <dgm:t>
        <a:bodyPr/>
        <a:lstStyle/>
        <a:p>
          <a:endParaRPr lang="en-US">
            <a:solidFill>
              <a:srgbClr val="008000"/>
            </a:solidFill>
          </a:endParaRPr>
        </a:p>
      </dgm:t>
    </dgm:pt>
    <dgm:pt modelId="{68C39E99-9A43-490A-86C6-823EFAD9A199}">
      <dgm:prSet phldrT="[Text]"/>
      <dgm:spPr/>
      <dgm:t>
        <a:bodyPr/>
        <a:lstStyle/>
        <a:p>
          <a:r>
            <a:rPr lang="en-US" smtClean="0">
              <a:solidFill>
                <a:srgbClr val="008000"/>
              </a:solidFill>
            </a:rPr>
            <a:t>Little or no salt</a:t>
          </a:r>
          <a:endParaRPr lang="en-US" dirty="0">
            <a:solidFill>
              <a:srgbClr val="008000"/>
            </a:solidFill>
          </a:endParaRPr>
        </a:p>
      </dgm:t>
    </dgm:pt>
    <dgm:pt modelId="{4CC9DDA9-77C3-47D6-9F97-A4D0422DED11}" type="parTrans" cxnId="{6EE04A44-7BA6-43C6-9984-FBFE54675D80}">
      <dgm:prSet/>
      <dgm:spPr/>
      <dgm:t>
        <a:bodyPr/>
        <a:lstStyle/>
        <a:p>
          <a:endParaRPr lang="en-US">
            <a:solidFill>
              <a:srgbClr val="008000"/>
            </a:solidFill>
          </a:endParaRPr>
        </a:p>
      </dgm:t>
    </dgm:pt>
    <dgm:pt modelId="{4048607C-EF0E-47F3-96DB-0CE676B2918D}" type="sibTrans" cxnId="{6EE04A44-7BA6-43C6-9984-FBFE54675D80}">
      <dgm:prSet/>
      <dgm:spPr/>
      <dgm:t>
        <a:bodyPr/>
        <a:lstStyle/>
        <a:p>
          <a:endParaRPr lang="en-US">
            <a:solidFill>
              <a:srgbClr val="008000"/>
            </a:solidFill>
          </a:endParaRPr>
        </a:p>
      </dgm:t>
    </dgm:pt>
    <dgm:pt modelId="{27DD4246-14F1-49A9-ABBB-7B06B026F6E3}">
      <dgm:prSet phldrT="[Text]"/>
      <dgm:spPr/>
      <dgm:t>
        <a:bodyPr/>
        <a:lstStyle/>
        <a:p>
          <a:r>
            <a:rPr lang="en-US" smtClean="0">
              <a:solidFill>
                <a:srgbClr val="008000"/>
              </a:solidFill>
            </a:rPr>
            <a:t>If alcohol, moderation</a:t>
          </a:r>
          <a:endParaRPr lang="en-US" dirty="0">
            <a:solidFill>
              <a:srgbClr val="008000"/>
            </a:solidFill>
          </a:endParaRPr>
        </a:p>
      </dgm:t>
    </dgm:pt>
    <dgm:pt modelId="{455F100A-F95D-4D48-AEF4-B9097DD97889}" type="parTrans" cxnId="{949CC29F-9067-4C87-843A-4A9DAFF281AF}">
      <dgm:prSet/>
      <dgm:spPr/>
      <dgm:t>
        <a:bodyPr/>
        <a:lstStyle/>
        <a:p>
          <a:endParaRPr lang="en-US">
            <a:solidFill>
              <a:srgbClr val="008000"/>
            </a:solidFill>
          </a:endParaRPr>
        </a:p>
      </dgm:t>
    </dgm:pt>
    <dgm:pt modelId="{B1F57F23-BDF2-4778-AC2F-061FEFE7A07C}" type="sibTrans" cxnId="{949CC29F-9067-4C87-843A-4A9DAFF281AF}">
      <dgm:prSet/>
      <dgm:spPr/>
      <dgm:t>
        <a:bodyPr/>
        <a:lstStyle/>
        <a:p>
          <a:endParaRPr lang="en-US">
            <a:solidFill>
              <a:srgbClr val="008000"/>
            </a:solidFill>
          </a:endParaRPr>
        </a:p>
      </dgm:t>
    </dgm:pt>
    <dgm:pt modelId="{40E62E0B-9620-48DB-BB1D-96D6FA955D93}" type="pres">
      <dgm:prSet presAssocID="{6FAF7ED9-CAE3-4F37-A464-EF82C02B0B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D55F1-9C51-4A28-8C74-FFA10517C496}" type="pres">
      <dgm:prSet presAssocID="{F772CB4B-17B8-41DB-A595-0F68FF8ECFA7}" presName="node" presStyleLbl="node1" presStyleIdx="0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A868E59-49F1-49AC-B51B-F41F90C28B1B}" type="pres">
      <dgm:prSet presAssocID="{1DE71829-191C-4E8E-8589-798B005B47F6}" presName="sibTrans" presStyleCnt="0"/>
      <dgm:spPr/>
    </dgm:pt>
    <dgm:pt modelId="{415A8C1D-4276-4D52-A9F6-09CD7893A332}" type="pres">
      <dgm:prSet presAssocID="{FDB3C5F0-6E41-4CD6-ACA8-44E26A37F44D}" presName="node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61B45AF-5A21-4EE6-8881-DA7A11ECBC6B}" type="pres">
      <dgm:prSet presAssocID="{7EF173D4-C4CF-41C4-A6E8-8C64D6D322A3}" presName="sibTrans" presStyleCnt="0"/>
      <dgm:spPr/>
    </dgm:pt>
    <dgm:pt modelId="{D668471D-F01D-4253-883E-A386BE5575AF}" type="pres">
      <dgm:prSet presAssocID="{70C2D4C4-FEF5-4E76-A00A-C045AE94F617}" presName="node" presStyleLbl="node1" presStyleIdx="2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254AE18-1779-401C-8B13-6E47BD339CAE}" type="pres">
      <dgm:prSet presAssocID="{CBD496C0-AD10-4E88-8BB9-208471581356}" presName="sibTrans" presStyleCnt="0"/>
      <dgm:spPr/>
    </dgm:pt>
    <dgm:pt modelId="{BC92616B-17AE-45A8-A4D9-8C4343742751}" type="pres">
      <dgm:prSet presAssocID="{8D061D04-8E55-4125-8CAC-C5A6BA6C6C16}" presName="node" presStyleLbl="node1" presStyleIdx="3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F30DA80-F732-49E0-AE0D-178E251D2B40}" type="pres">
      <dgm:prSet presAssocID="{28CB880A-1C19-4987-B3C5-125390237FF4}" presName="sibTrans" presStyleCnt="0"/>
      <dgm:spPr/>
    </dgm:pt>
    <dgm:pt modelId="{BC735B93-EEF3-4335-8BAE-99F06DE5F75F}" type="pres">
      <dgm:prSet presAssocID="{4D45D81C-2B9A-4B26-8FCC-EEB44D5ABA50}" presName="node" presStyleLbl="node1" presStyleIdx="4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46E7D2F-7914-490F-BE3D-F0E6E93200FA}" type="pres">
      <dgm:prSet presAssocID="{38CDCE33-2A6B-4889-A56D-B3861AEF85CB}" presName="sibTrans" presStyleCnt="0"/>
      <dgm:spPr/>
    </dgm:pt>
    <dgm:pt modelId="{0C704842-1353-4A5E-844F-BC46902E8517}" type="pres">
      <dgm:prSet presAssocID="{76F55361-6510-4A65-A6A5-2751B6DFC5DF}" presName="node" presStyleLbl="node1" presStyleIdx="5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C3BBEE1-DDFD-46D2-8199-2711B6F68929}" type="pres">
      <dgm:prSet presAssocID="{F11A6DF3-729B-4427-8248-351076BF63BB}" presName="sibTrans" presStyleCnt="0"/>
      <dgm:spPr/>
    </dgm:pt>
    <dgm:pt modelId="{F29D798F-BE1C-45A9-A575-9A43338ABF30}" type="pres">
      <dgm:prSet presAssocID="{68C39E99-9A43-490A-86C6-823EFAD9A199}" presName="node" presStyleLbl="node1" presStyleIdx="6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F17EC65-2122-4BB1-A8BB-089E78CFD5B0}" type="pres">
      <dgm:prSet presAssocID="{4048607C-EF0E-47F3-96DB-0CE676B2918D}" presName="sibTrans" presStyleCnt="0"/>
      <dgm:spPr/>
    </dgm:pt>
    <dgm:pt modelId="{E3FBEF65-107D-443E-B23E-F3D5257DF379}" type="pres">
      <dgm:prSet presAssocID="{27DD4246-14F1-49A9-ABBB-7B06B026F6E3}" presName="node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ABD72B4F-A5A7-4AB8-B22B-F9B7E5924EB9}" srcId="{6FAF7ED9-CAE3-4F37-A464-EF82C02B0B53}" destId="{8D061D04-8E55-4125-8CAC-C5A6BA6C6C16}" srcOrd="3" destOrd="0" parTransId="{5CBC6289-1F12-4F51-A4F3-74BE7FEE5910}" sibTransId="{28CB880A-1C19-4987-B3C5-125390237FF4}"/>
    <dgm:cxn modelId="{BFD7A48C-C97F-4317-8270-54E21FF28009}" type="presOf" srcId="{70C2D4C4-FEF5-4E76-A00A-C045AE94F617}" destId="{D668471D-F01D-4253-883E-A386BE5575AF}" srcOrd="0" destOrd="0" presId="urn:microsoft.com/office/officeart/2005/8/layout/default#1"/>
    <dgm:cxn modelId="{63C5C10A-8B0F-4061-91E8-0E00D22D0544}" srcId="{6FAF7ED9-CAE3-4F37-A464-EF82C02B0B53}" destId="{F772CB4B-17B8-41DB-A595-0F68FF8ECFA7}" srcOrd="0" destOrd="0" parTransId="{75D02730-107A-4D4E-935F-060A370A093B}" sibTransId="{1DE71829-191C-4E8E-8589-798B005B47F6}"/>
    <dgm:cxn modelId="{4D475275-7404-4DA6-B56F-5872B644C133}" type="presOf" srcId="{FDB3C5F0-6E41-4CD6-ACA8-44E26A37F44D}" destId="{415A8C1D-4276-4D52-A9F6-09CD7893A332}" srcOrd="0" destOrd="0" presId="urn:microsoft.com/office/officeart/2005/8/layout/default#1"/>
    <dgm:cxn modelId="{0CABEBEB-7316-4BA7-B29D-C6E9244CD0E4}" type="presOf" srcId="{4D45D81C-2B9A-4B26-8FCC-EEB44D5ABA50}" destId="{BC735B93-EEF3-4335-8BAE-99F06DE5F75F}" srcOrd="0" destOrd="0" presId="urn:microsoft.com/office/officeart/2005/8/layout/default#1"/>
    <dgm:cxn modelId="{3453FF58-D8C3-4B40-9DF4-114F9946EF4C}" type="presOf" srcId="{68C39E99-9A43-490A-86C6-823EFAD9A199}" destId="{F29D798F-BE1C-45A9-A575-9A43338ABF30}" srcOrd="0" destOrd="0" presId="urn:microsoft.com/office/officeart/2005/8/layout/default#1"/>
    <dgm:cxn modelId="{304AACB8-8F7B-4077-8A5F-4BDF70A73431}" type="presOf" srcId="{27DD4246-14F1-49A9-ABBB-7B06B026F6E3}" destId="{E3FBEF65-107D-443E-B23E-F3D5257DF379}" srcOrd="0" destOrd="0" presId="urn:microsoft.com/office/officeart/2005/8/layout/default#1"/>
    <dgm:cxn modelId="{07B8421D-F7A8-4B5A-901C-16C3227DAF4C}" srcId="{6FAF7ED9-CAE3-4F37-A464-EF82C02B0B53}" destId="{70C2D4C4-FEF5-4E76-A00A-C045AE94F617}" srcOrd="2" destOrd="0" parTransId="{86E53EEF-6C0F-4AA5-BD5A-1CD5843C5635}" sibTransId="{CBD496C0-AD10-4E88-8BB9-208471581356}"/>
    <dgm:cxn modelId="{6EE04A44-7BA6-43C6-9984-FBFE54675D80}" srcId="{6FAF7ED9-CAE3-4F37-A464-EF82C02B0B53}" destId="{68C39E99-9A43-490A-86C6-823EFAD9A199}" srcOrd="6" destOrd="0" parTransId="{4CC9DDA9-77C3-47D6-9F97-A4D0422DED11}" sibTransId="{4048607C-EF0E-47F3-96DB-0CE676B2918D}"/>
    <dgm:cxn modelId="{3366CDDD-8FDA-4016-85D9-EC3AF09F6164}" srcId="{6FAF7ED9-CAE3-4F37-A464-EF82C02B0B53}" destId="{FDB3C5F0-6E41-4CD6-ACA8-44E26A37F44D}" srcOrd="1" destOrd="0" parTransId="{F78C8768-5188-4131-833C-701E61C46A61}" sibTransId="{7EF173D4-C4CF-41C4-A6E8-8C64D6D322A3}"/>
    <dgm:cxn modelId="{949CC29F-9067-4C87-843A-4A9DAFF281AF}" srcId="{6FAF7ED9-CAE3-4F37-A464-EF82C02B0B53}" destId="{27DD4246-14F1-49A9-ABBB-7B06B026F6E3}" srcOrd="7" destOrd="0" parTransId="{455F100A-F95D-4D48-AEF4-B9097DD97889}" sibTransId="{B1F57F23-BDF2-4778-AC2F-061FEFE7A07C}"/>
    <dgm:cxn modelId="{AE0FC5A3-D44E-424F-87CF-AEE31CE43339}" type="presOf" srcId="{6FAF7ED9-CAE3-4F37-A464-EF82C02B0B53}" destId="{40E62E0B-9620-48DB-BB1D-96D6FA955D93}" srcOrd="0" destOrd="0" presId="urn:microsoft.com/office/officeart/2005/8/layout/default#1"/>
    <dgm:cxn modelId="{6BDD0564-C35C-48E3-A502-04B3F01D7CBA}" srcId="{6FAF7ED9-CAE3-4F37-A464-EF82C02B0B53}" destId="{4D45D81C-2B9A-4B26-8FCC-EEB44D5ABA50}" srcOrd="4" destOrd="0" parTransId="{35A43C7D-FF57-433F-A3F4-8E13808D405F}" sibTransId="{38CDCE33-2A6B-4889-A56D-B3861AEF85CB}"/>
    <dgm:cxn modelId="{72A93C03-8EEA-41E3-A9FC-29F9253B5CC7}" type="presOf" srcId="{8D061D04-8E55-4125-8CAC-C5A6BA6C6C16}" destId="{BC92616B-17AE-45A8-A4D9-8C4343742751}" srcOrd="0" destOrd="0" presId="urn:microsoft.com/office/officeart/2005/8/layout/default#1"/>
    <dgm:cxn modelId="{A833A2A7-18DB-4768-BF44-66169B4FD946}" srcId="{6FAF7ED9-CAE3-4F37-A464-EF82C02B0B53}" destId="{76F55361-6510-4A65-A6A5-2751B6DFC5DF}" srcOrd="5" destOrd="0" parTransId="{85DFA0C8-AB35-4AAC-9260-5A63EEEE5CB1}" sibTransId="{F11A6DF3-729B-4427-8248-351076BF63BB}"/>
    <dgm:cxn modelId="{2E039D69-2597-4999-99F3-8B844127F1E2}" type="presOf" srcId="{F772CB4B-17B8-41DB-A595-0F68FF8ECFA7}" destId="{AE4D55F1-9C51-4A28-8C74-FFA10517C496}" srcOrd="0" destOrd="0" presId="urn:microsoft.com/office/officeart/2005/8/layout/default#1"/>
    <dgm:cxn modelId="{0911D325-3EF4-409C-8D19-0B43C26A2B47}" type="presOf" srcId="{76F55361-6510-4A65-A6A5-2751B6DFC5DF}" destId="{0C704842-1353-4A5E-844F-BC46902E8517}" srcOrd="0" destOrd="0" presId="urn:microsoft.com/office/officeart/2005/8/layout/default#1"/>
    <dgm:cxn modelId="{9D35B6B9-9F6E-4DA9-8F43-12DE7CB7C66F}" type="presParOf" srcId="{40E62E0B-9620-48DB-BB1D-96D6FA955D93}" destId="{AE4D55F1-9C51-4A28-8C74-FFA10517C496}" srcOrd="0" destOrd="0" presId="urn:microsoft.com/office/officeart/2005/8/layout/default#1"/>
    <dgm:cxn modelId="{C604A95A-1EC5-4E27-A8A7-253F02F4DE54}" type="presParOf" srcId="{40E62E0B-9620-48DB-BB1D-96D6FA955D93}" destId="{0A868E59-49F1-49AC-B51B-F41F90C28B1B}" srcOrd="1" destOrd="0" presId="urn:microsoft.com/office/officeart/2005/8/layout/default#1"/>
    <dgm:cxn modelId="{D5B4B805-E147-4413-A3CA-2801A1C4583E}" type="presParOf" srcId="{40E62E0B-9620-48DB-BB1D-96D6FA955D93}" destId="{415A8C1D-4276-4D52-A9F6-09CD7893A332}" srcOrd="2" destOrd="0" presId="urn:microsoft.com/office/officeart/2005/8/layout/default#1"/>
    <dgm:cxn modelId="{8384E456-AEB4-4A34-B629-2213CA039CEF}" type="presParOf" srcId="{40E62E0B-9620-48DB-BB1D-96D6FA955D93}" destId="{E61B45AF-5A21-4EE6-8881-DA7A11ECBC6B}" srcOrd="3" destOrd="0" presId="urn:microsoft.com/office/officeart/2005/8/layout/default#1"/>
    <dgm:cxn modelId="{D9021FF5-B8E6-42D2-A3AA-5C679719A27A}" type="presParOf" srcId="{40E62E0B-9620-48DB-BB1D-96D6FA955D93}" destId="{D668471D-F01D-4253-883E-A386BE5575AF}" srcOrd="4" destOrd="0" presId="urn:microsoft.com/office/officeart/2005/8/layout/default#1"/>
    <dgm:cxn modelId="{89143EB9-70A7-4AAD-881A-4A0F7DFFF29C}" type="presParOf" srcId="{40E62E0B-9620-48DB-BB1D-96D6FA955D93}" destId="{C254AE18-1779-401C-8B13-6E47BD339CAE}" srcOrd="5" destOrd="0" presId="urn:microsoft.com/office/officeart/2005/8/layout/default#1"/>
    <dgm:cxn modelId="{F70D4144-7F01-4E0B-AD48-6D7B95FC7F39}" type="presParOf" srcId="{40E62E0B-9620-48DB-BB1D-96D6FA955D93}" destId="{BC92616B-17AE-45A8-A4D9-8C4343742751}" srcOrd="6" destOrd="0" presId="urn:microsoft.com/office/officeart/2005/8/layout/default#1"/>
    <dgm:cxn modelId="{F7752114-5B7A-475E-94DB-A51FF80DCBEF}" type="presParOf" srcId="{40E62E0B-9620-48DB-BB1D-96D6FA955D93}" destId="{4F30DA80-F732-49E0-AE0D-178E251D2B40}" srcOrd="7" destOrd="0" presId="urn:microsoft.com/office/officeart/2005/8/layout/default#1"/>
    <dgm:cxn modelId="{D123AD93-35F9-4789-A8E4-D6FE6B6482B3}" type="presParOf" srcId="{40E62E0B-9620-48DB-BB1D-96D6FA955D93}" destId="{BC735B93-EEF3-4335-8BAE-99F06DE5F75F}" srcOrd="8" destOrd="0" presId="urn:microsoft.com/office/officeart/2005/8/layout/default#1"/>
    <dgm:cxn modelId="{36C30C5C-BFDB-48D8-AEC7-1BE19D5E5A34}" type="presParOf" srcId="{40E62E0B-9620-48DB-BB1D-96D6FA955D93}" destId="{446E7D2F-7914-490F-BE3D-F0E6E93200FA}" srcOrd="9" destOrd="0" presId="urn:microsoft.com/office/officeart/2005/8/layout/default#1"/>
    <dgm:cxn modelId="{8A79ECA0-B08A-48AE-97FE-E619211656DD}" type="presParOf" srcId="{40E62E0B-9620-48DB-BB1D-96D6FA955D93}" destId="{0C704842-1353-4A5E-844F-BC46902E8517}" srcOrd="10" destOrd="0" presId="urn:microsoft.com/office/officeart/2005/8/layout/default#1"/>
    <dgm:cxn modelId="{AEF0CEBA-71A7-4CC8-A882-DD990CDA71A2}" type="presParOf" srcId="{40E62E0B-9620-48DB-BB1D-96D6FA955D93}" destId="{EC3BBEE1-DDFD-46D2-8199-2711B6F68929}" srcOrd="11" destOrd="0" presId="urn:microsoft.com/office/officeart/2005/8/layout/default#1"/>
    <dgm:cxn modelId="{9EB97A6B-BAB3-4F88-9EF6-162EC07E6FF5}" type="presParOf" srcId="{40E62E0B-9620-48DB-BB1D-96D6FA955D93}" destId="{F29D798F-BE1C-45A9-A575-9A43338ABF30}" srcOrd="12" destOrd="0" presId="urn:microsoft.com/office/officeart/2005/8/layout/default#1"/>
    <dgm:cxn modelId="{DD397988-FB6F-45A0-A81E-061800261488}" type="presParOf" srcId="{40E62E0B-9620-48DB-BB1D-96D6FA955D93}" destId="{1F17EC65-2122-4BB1-A8BB-089E78CFD5B0}" srcOrd="13" destOrd="0" presId="urn:microsoft.com/office/officeart/2005/8/layout/default#1"/>
    <dgm:cxn modelId="{C1A22948-3CBD-4483-8127-AC7E216D65CF}" type="presParOf" srcId="{40E62E0B-9620-48DB-BB1D-96D6FA955D93}" destId="{E3FBEF65-107D-443E-B23E-F3D5257DF379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D55F1-9C51-4A28-8C74-FFA10517C496}">
      <dsp:nvSpPr>
        <dsp:cNvPr id="0" name=""/>
        <dsp:cNvSpPr/>
      </dsp:nvSpPr>
      <dsp:spPr>
        <a:xfrm>
          <a:off x="253007" y="967"/>
          <a:ext cx="1865932" cy="11195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rgbClr val="008000"/>
              </a:solidFill>
            </a:rPr>
            <a:t>Fruits &amp; veggies</a:t>
          </a:r>
          <a:endParaRPr lang="en-US" sz="2100" kern="1200" dirty="0">
            <a:solidFill>
              <a:srgbClr val="008000"/>
            </a:solidFill>
          </a:endParaRPr>
        </a:p>
      </dsp:txBody>
      <dsp:txXfrm>
        <a:off x="307659" y="55619"/>
        <a:ext cx="1756628" cy="1010255"/>
      </dsp:txXfrm>
    </dsp:sp>
    <dsp:sp modelId="{415A8C1D-4276-4D52-A9F6-09CD7893A332}">
      <dsp:nvSpPr>
        <dsp:cNvPr id="0" name=""/>
        <dsp:cNvSpPr/>
      </dsp:nvSpPr>
      <dsp:spPr>
        <a:xfrm>
          <a:off x="2305533" y="967"/>
          <a:ext cx="1865932" cy="11195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rgbClr val="008000"/>
              </a:solidFill>
            </a:rPr>
            <a:t>Whole-grain, high fiber</a:t>
          </a:r>
          <a:endParaRPr lang="en-US" sz="2100" kern="1200" dirty="0">
            <a:solidFill>
              <a:srgbClr val="008000"/>
            </a:solidFill>
          </a:endParaRPr>
        </a:p>
      </dsp:txBody>
      <dsp:txXfrm>
        <a:off x="2360185" y="55619"/>
        <a:ext cx="1756628" cy="1010255"/>
      </dsp:txXfrm>
    </dsp:sp>
    <dsp:sp modelId="{D668471D-F01D-4253-883E-A386BE5575AF}">
      <dsp:nvSpPr>
        <dsp:cNvPr id="0" name=""/>
        <dsp:cNvSpPr/>
      </dsp:nvSpPr>
      <dsp:spPr>
        <a:xfrm>
          <a:off x="4358059" y="967"/>
          <a:ext cx="1865932" cy="11195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8000"/>
              </a:solidFill>
            </a:rPr>
            <a:t>Oily fish</a:t>
          </a:r>
          <a:endParaRPr lang="en-US" sz="2100" kern="1200" dirty="0">
            <a:solidFill>
              <a:srgbClr val="008000"/>
            </a:solidFill>
          </a:endParaRPr>
        </a:p>
      </dsp:txBody>
      <dsp:txXfrm>
        <a:off x="4412711" y="55619"/>
        <a:ext cx="1756628" cy="1010255"/>
      </dsp:txXfrm>
    </dsp:sp>
    <dsp:sp modelId="{BC92616B-17AE-45A8-A4D9-8C4343742751}">
      <dsp:nvSpPr>
        <dsp:cNvPr id="0" name=""/>
        <dsp:cNvSpPr/>
      </dsp:nvSpPr>
      <dsp:spPr>
        <a:xfrm>
          <a:off x="253007" y="1307120"/>
          <a:ext cx="1865932" cy="11195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rgbClr val="008000"/>
              </a:solidFill>
            </a:rPr>
            <a:t>Lean meats</a:t>
          </a:r>
          <a:endParaRPr lang="en-US" sz="2100" kern="1200" dirty="0">
            <a:solidFill>
              <a:srgbClr val="008000"/>
            </a:solidFill>
          </a:endParaRPr>
        </a:p>
      </dsp:txBody>
      <dsp:txXfrm>
        <a:off x="307659" y="1361772"/>
        <a:ext cx="1756628" cy="1010255"/>
      </dsp:txXfrm>
    </dsp:sp>
    <dsp:sp modelId="{BC735B93-EEF3-4335-8BAE-99F06DE5F75F}">
      <dsp:nvSpPr>
        <dsp:cNvPr id="0" name=""/>
        <dsp:cNvSpPr/>
      </dsp:nvSpPr>
      <dsp:spPr>
        <a:xfrm>
          <a:off x="2305533" y="1307120"/>
          <a:ext cx="1865932" cy="11195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rgbClr val="008000"/>
              </a:solidFill>
            </a:rPr>
            <a:t>Fat-free, skim, low fat, 1% dairy</a:t>
          </a:r>
          <a:endParaRPr lang="en-US" sz="2100" kern="1200" dirty="0">
            <a:solidFill>
              <a:srgbClr val="008000"/>
            </a:solidFill>
          </a:endParaRPr>
        </a:p>
      </dsp:txBody>
      <dsp:txXfrm>
        <a:off x="2360185" y="1361772"/>
        <a:ext cx="1756628" cy="1010255"/>
      </dsp:txXfrm>
    </dsp:sp>
    <dsp:sp modelId="{0C704842-1353-4A5E-844F-BC46902E8517}">
      <dsp:nvSpPr>
        <dsp:cNvPr id="0" name=""/>
        <dsp:cNvSpPr/>
      </dsp:nvSpPr>
      <dsp:spPr>
        <a:xfrm>
          <a:off x="4358059" y="1307120"/>
          <a:ext cx="1865932" cy="11195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rgbClr val="008000"/>
              </a:solidFill>
            </a:rPr>
            <a:t>Reduce added sugars</a:t>
          </a:r>
          <a:endParaRPr lang="en-US" sz="2100" kern="1200" dirty="0">
            <a:solidFill>
              <a:srgbClr val="008000"/>
            </a:solidFill>
          </a:endParaRPr>
        </a:p>
      </dsp:txBody>
      <dsp:txXfrm>
        <a:off x="4412711" y="1361772"/>
        <a:ext cx="1756628" cy="1010255"/>
      </dsp:txXfrm>
    </dsp:sp>
    <dsp:sp modelId="{F29D798F-BE1C-45A9-A575-9A43338ABF30}">
      <dsp:nvSpPr>
        <dsp:cNvPr id="0" name=""/>
        <dsp:cNvSpPr/>
      </dsp:nvSpPr>
      <dsp:spPr>
        <a:xfrm>
          <a:off x="1279270" y="2613273"/>
          <a:ext cx="1865932" cy="11195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rgbClr val="008000"/>
              </a:solidFill>
            </a:rPr>
            <a:t>Little or no salt</a:t>
          </a:r>
          <a:endParaRPr lang="en-US" sz="2100" kern="1200" dirty="0">
            <a:solidFill>
              <a:srgbClr val="008000"/>
            </a:solidFill>
          </a:endParaRPr>
        </a:p>
      </dsp:txBody>
      <dsp:txXfrm>
        <a:off x="1333922" y="2667925"/>
        <a:ext cx="1756628" cy="1010255"/>
      </dsp:txXfrm>
    </dsp:sp>
    <dsp:sp modelId="{E3FBEF65-107D-443E-B23E-F3D5257DF379}">
      <dsp:nvSpPr>
        <dsp:cNvPr id="0" name=""/>
        <dsp:cNvSpPr/>
      </dsp:nvSpPr>
      <dsp:spPr>
        <a:xfrm>
          <a:off x="3331796" y="2613273"/>
          <a:ext cx="1865932" cy="11195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rgbClr val="008000"/>
              </a:solidFill>
            </a:rPr>
            <a:t>If alcohol, moderation</a:t>
          </a:r>
          <a:endParaRPr lang="en-US" sz="2100" kern="1200" dirty="0">
            <a:solidFill>
              <a:srgbClr val="008000"/>
            </a:solidFill>
          </a:endParaRPr>
        </a:p>
      </dsp:txBody>
      <dsp:txXfrm>
        <a:off x="3386448" y="2667925"/>
        <a:ext cx="1756628" cy="1010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4D6E-9D74-42DB-8B50-D6AF1EE08316}" type="datetimeFigureOut">
              <a:rPr lang="tr-TR" smtClean="0"/>
              <a:pPr/>
              <a:t>16.3.2019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FD64B-B0C4-4EF7-B3CB-7BF01B1F43E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27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A25DD-EC3D-4148-81A1-95C5A133403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118EB-7EB8-4427-93F5-6C8729026C8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0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 smtClean="0"/>
              <a:t>NAFLD, nonalcoholic fatty liver disease.</a:t>
            </a:r>
            <a:endParaRPr lang="en-US" altLang="en-US" smtClean="0"/>
          </a:p>
        </p:txBody>
      </p:sp>
      <p:sp>
        <p:nvSpPr>
          <p:cNvPr id="470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0250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3950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4800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2406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12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84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56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528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CD0220-62F9-4429-AF92-811DEF4081BF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87" indent="-228587">
              <a:lnSpc>
                <a:spcPct val="84000"/>
              </a:lnSpc>
              <a:buFont typeface="+mj-lt"/>
              <a:buAutoNum type="arabicPeriod"/>
              <a:defRPr/>
            </a:pPr>
            <a:r>
              <a:rPr lang="en-US" dirty="0" smtClean="0"/>
              <a:t>Consume a diet rich in fruits and vegetables</a:t>
            </a:r>
          </a:p>
          <a:p>
            <a:pPr marL="228587" indent="-228587">
              <a:lnSpc>
                <a:spcPct val="84000"/>
              </a:lnSpc>
              <a:buFont typeface="+mj-lt"/>
              <a:buAutoNum type="arabicPeriod"/>
              <a:defRPr/>
            </a:pPr>
            <a:r>
              <a:rPr lang="en-US" dirty="0" smtClean="0"/>
              <a:t>Choose whole-grain, high fiber foods</a:t>
            </a:r>
          </a:p>
          <a:p>
            <a:pPr marL="228587" indent="-228587">
              <a:lnSpc>
                <a:spcPct val="84000"/>
              </a:lnSpc>
              <a:buFont typeface="+mj-lt"/>
              <a:buAutoNum type="arabicPeriod"/>
              <a:defRPr/>
            </a:pPr>
            <a:r>
              <a:rPr lang="en-US" dirty="0" smtClean="0"/>
              <a:t>Eat fish twice a week, especially oily fish like salmon or albacore tuna</a:t>
            </a:r>
          </a:p>
          <a:p>
            <a:pPr marL="228587" indent="-228587">
              <a:lnSpc>
                <a:spcPct val="84000"/>
              </a:lnSpc>
              <a:buFont typeface="+mj-lt"/>
              <a:buAutoNum type="arabicPeriod"/>
              <a:defRPr/>
            </a:pPr>
            <a:r>
              <a:rPr lang="en-US" dirty="0" smtClean="0"/>
              <a:t>Choose lean meats</a:t>
            </a:r>
          </a:p>
          <a:p>
            <a:pPr marL="228587" indent="-228587">
              <a:lnSpc>
                <a:spcPct val="84000"/>
              </a:lnSpc>
              <a:buFont typeface="+mj-lt"/>
              <a:buAutoNum type="arabicPeriod"/>
              <a:defRPr/>
            </a:pPr>
            <a:r>
              <a:rPr lang="en-US" dirty="0" smtClean="0"/>
              <a:t>Select fat-free (skim) or low fat (1%) dairy products </a:t>
            </a:r>
          </a:p>
          <a:p>
            <a:pPr marL="228587" indent="-228587">
              <a:lnSpc>
                <a:spcPct val="84000"/>
              </a:lnSpc>
              <a:buFont typeface="+mj-lt"/>
              <a:buAutoNum type="arabicPeriod"/>
              <a:defRPr/>
            </a:pPr>
            <a:r>
              <a:rPr lang="en-US" dirty="0" smtClean="0"/>
              <a:t>Minimize beverages and foods with added sugars</a:t>
            </a:r>
          </a:p>
          <a:p>
            <a:pPr marL="228587" indent="-228587">
              <a:lnSpc>
                <a:spcPct val="84000"/>
              </a:lnSpc>
              <a:buFont typeface="+mj-lt"/>
              <a:buAutoNum type="arabicPeriod"/>
              <a:defRPr/>
            </a:pPr>
            <a:r>
              <a:rPr lang="en-US" dirty="0" smtClean="0"/>
              <a:t>Choose and prepare foods with little or no salt</a:t>
            </a:r>
          </a:p>
          <a:p>
            <a:pPr marL="228587" indent="-228587">
              <a:lnSpc>
                <a:spcPct val="84000"/>
              </a:lnSpc>
              <a:buFont typeface="+mj-lt"/>
              <a:buAutoNum type="arabicPeriod"/>
              <a:defRPr/>
            </a:pPr>
            <a:r>
              <a:rPr lang="en-US" dirty="0" smtClean="0"/>
              <a:t>If you consume alcohol, do so in moderation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5037B-C0F3-4B36-A6FD-88222CC6935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A25DD-EC3D-4148-81A1-95C5A133403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118EB-7EB8-4427-93F5-6C8729026C8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r>
              <a:rPr lang="en-US" sz="1400">
                <a:solidFill>
                  <a:srgbClr val="508024"/>
                </a:solidFill>
              </a:rPr>
              <a:t>SODIUM:  For most American women, this is no more than 100 calories per day and no more than 150 calories per day for men (or approximately 6 teaspoons/day for women and 9 teaspoons/day for men). </a:t>
            </a:r>
          </a:p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3DB12-1C86-4437-A679-9813EC8FB95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algn="l" defTabSz="9144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algn="l" defTabSz="9144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algn="l" defTabSz="9144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algn="l" defTabSz="9144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7D4747A-7C75-41A8-806B-D48A41E278A5}" type="slidenum">
              <a:rPr kumimoji="0"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24</a:t>
            </a:fld>
            <a:endParaRPr kumimoji="0"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547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algn="l" defTabSz="90547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algn="l" defTabSz="90547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algn="l" defTabSz="90547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algn="l" defTabSz="90547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0547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0547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0547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0547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596C96-98FD-412B-9C0D-24D61726D9D3}" type="slidenum">
              <a:rPr kumimoji="0" lang="en-US" altLang="en-US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kumimoji="0"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9875" y="684213"/>
            <a:ext cx="3779838" cy="2836862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3822096"/>
            <a:ext cx="5027414" cy="463701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800">
                <a:latin typeface="Garamond" pitchFamily="18" charset="0"/>
              </a:rPr>
              <a:t>MI = World Health Organization criteria.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800">
                <a:latin typeface="Garamond" pitchFamily="18" charset="0"/>
              </a:rPr>
              <a:t>CHD death = fatal MI or death certificate plus no 	other plausible cause.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800">
                <a:latin typeface="Garamond" pitchFamily="18" charset="0"/>
              </a:rPr>
              <a:t>Sudden death = CHD death ≤ 1 hour of symptoms.</a:t>
            </a:r>
            <a:endParaRPr lang="en-US" altLang="en-US" sz="13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algn="l" defTabSz="9144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algn="l" defTabSz="9144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algn="l" defTabSz="9144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algn="l" defTabSz="9144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BFEF1972-784A-4869-A523-23F19869001F}" type="slidenum">
              <a:rPr kumimoji="0"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26</a:t>
            </a:fld>
            <a:endParaRPr kumimoji="0" lang="en-US" altLang="en-US">
              <a:solidFill>
                <a:srgbClr val="000000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algn="l" defTabSz="9144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algn="l" defTabSz="9144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algn="l" defTabSz="9144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algn="l" defTabSz="9144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23EDBADD-CFF1-40D1-ABEB-4BAA9234FDDF}" type="slidenum">
              <a:rPr kumimoji="0"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27</a:t>
            </a:fld>
            <a:endParaRPr kumimoji="0" lang="en-US" altLang="en-US">
              <a:solidFill>
                <a:srgbClr val="000000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9875" y="684213"/>
            <a:ext cx="3779838" cy="2836862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3822096"/>
            <a:ext cx="5027414" cy="463701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800">
                <a:latin typeface="Garamond" pitchFamily="18" charset="0"/>
              </a:rPr>
              <a:t>MI = World Health Organization criteria.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800">
                <a:latin typeface="Garamond" pitchFamily="18" charset="0"/>
              </a:rPr>
              <a:t>CHD death = fatal MI or death certificate plus no 	other plausible cause.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800">
                <a:latin typeface="Garamond" pitchFamily="18" charset="0"/>
              </a:rPr>
              <a:t>Sudden death = CHD death ≤ 1 hour of symptoms.</a:t>
            </a:r>
            <a:endParaRPr lang="en-US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6" descr="3127551-1-v10_bl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143000"/>
            <a:ext cx="8782050" cy="1143000"/>
          </a:xfrm>
          <a:effectLst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876800"/>
            <a:ext cx="6400800" cy="1752600"/>
          </a:xfrm>
          <a:effec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198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8FD906-7E79-4109-AB51-FE4EFA7B1C6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452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D94922A-6F60-4656-A93F-D818114F2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052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7059121-F43D-4F0E-ACCD-18C70AE0F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493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0EFD648-D2EA-44E6-B73B-2EB54A390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378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D35E75C-9BC7-4E9C-ABDF-D419DCB15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291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5FCFB-7A36-440A-99FA-421EE235824E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762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CECBA-B63B-4297-9B78-1776074B7A0A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892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A84CF-438D-4950-B161-91ECC194E16B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029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67185-5B7A-4951-81BD-8DF09C323C0B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551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2995B-A8DC-42F3-8956-BFCAF5CF5523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740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B1A5B-17D0-4568-83E3-B058E9DADD8F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9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7975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7975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6F014-EE1E-4FCE-8F13-CF159B32D9E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736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0562E-763D-410D-907F-D486086F53E1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170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70D35-BBDD-4430-AD76-7000725194FB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592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994F1-1662-41CA-9640-0814099806B0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91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D9188-6C8E-49EF-9279-4A6E5620E221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681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2A602-E00C-4CB0-854D-305F9A573046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064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5FCFB-7A36-440A-99FA-421EE235824E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860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CECBA-B63B-4297-9B78-1776074B7A0A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577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A84CF-438D-4950-B161-91ECC194E16B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455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67185-5B7A-4951-81BD-8DF09C323C0B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09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2995B-A8DC-42F3-8956-BFCAF5CF5523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75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E96A127-F109-4AF1-AD0F-4264556692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39137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B1A5B-17D0-4568-83E3-B058E9DADD8F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811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0562E-763D-410D-907F-D486086F53E1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1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70D35-BBDD-4430-AD76-7000725194FB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162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994F1-1662-41CA-9640-0814099806B0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737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D9188-6C8E-49EF-9279-4A6E5620E221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56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2A602-E00C-4CB0-854D-305F9A573046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535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Start!TitleBckg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MHML_CMYK_red+k_H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57200"/>
            <a:ext cx="3306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371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A3A3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40320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 userDrawn="1"/>
        </p:nvSpPr>
        <p:spPr bwMode="auto">
          <a:xfrm>
            <a:off x="762000" y="1066800"/>
            <a:ext cx="8001000" cy="4876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 userDrawn="1"/>
        </p:nvSpPr>
        <p:spPr bwMode="auto">
          <a:xfrm>
            <a:off x="533400" y="304800"/>
            <a:ext cx="5181600" cy="990600"/>
          </a:xfrm>
          <a:prstGeom prst="roundRect">
            <a:avLst>
              <a:gd name="adj" fmla="val 16667"/>
            </a:avLst>
          </a:prstGeom>
          <a:solidFill>
            <a:srgbClr val="E99923"/>
          </a:solidFill>
          <a:ln w="9525">
            <a:solidFill>
              <a:srgbClr val="72B633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924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4102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9EEC4-EB9C-422D-A6DA-C95ACEC5F6AE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855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FA0F0-3F8F-4C4D-A2FA-84ACCFA0F167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10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0DD56-789F-4871-A92A-91A288EC59F9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22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CO_HEP_rev_forPPT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322263"/>
            <a:ext cx="26733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efault_HEP_ImageforPP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36576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 bwMode="auto">
          <a:xfrm>
            <a:off x="-11113" y="1620838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 bwMode="auto">
          <a:xfrm>
            <a:off x="-11113" y="3662363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41680"/>
            <a:ext cx="38862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447676" y="1600200"/>
            <a:ext cx="8458200" cy="2057400"/>
          </a:xfrm>
        </p:spPr>
        <p:txBody>
          <a:bodyPr/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983518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CEFBE-C54D-466A-92B8-C6488F71BF4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568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ECA7-1DD5-4D61-8251-08FB43C9F92B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243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70960-FD47-4117-86CF-E68FD8F702CE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221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F8C68-6437-4CC9-AEA5-B20F8D03F7A5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533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C9146-6629-4EA9-B67B-E24252C68696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765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E6C25-3071-423D-B276-B45E1F72FE9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350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D98DC-17C9-4EB5-BAE8-0415EE3B15FD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7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6" y="238157"/>
            <a:ext cx="8442960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20" y="1513047"/>
            <a:ext cx="8455025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386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62962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4857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6" y="238157"/>
            <a:ext cx="8442960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905" y="1510730"/>
            <a:ext cx="4151312" cy="46787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88" y="1510730"/>
            <a:ext cx="4151313" cy="467946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4268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88" y="1510730"/>
            <a:ext cx="4151313" cy="4665746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7296" y="238157"/>
            <a:ext cx="8442960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74905" y="1510730"/>
            <a:ext cx="4151312" cy="46787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55944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6" y="238157"/>
            <a:ext cx="8442960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00678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9651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920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CO_HEP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5"/>
          <a:stretch>
            <a:fillRect/>
          </a:stretch>
        </p:blipFill>
        <p:spPr bwMode="auto">
          <a:xfrm>
            <a:off x="5265738" y="5911850"/>
            <a:ext cx="36861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61463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5"/>
          <p:cNvCxnSpPr/>
          <p:nvPr userDrawn="1"/>
        </p:nvCxnSpPr>
        <p:spPr bwMode="auto">
          <a:xfrm>
            <a:off x="-11113" y="4513263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39745"/>
            <a:ext cx="8464550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85764" y="1914557"/>
            <a:ext cx="8462962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4" y="4856704"/>
            <a:ext cx="8462962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00853F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00093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/>
            </a:extLst>
          </p:cNvPr>
          <p:cNvCxnSpPr/>
          <p:nvPr/>
        </p:nvCxnSpPr>
        <p:spPr bwMode="auto">
          <a:xfrm>
            <a:off x="-11113" y="1620838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662363"/>
            <a:ext cx="4559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CO_HEP_rev_forPP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22263"/>
            <a:ext cx="200501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3657600"/>
            <a:ext cx="45656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/>
            </a:extLst>
          </p:cNvPr>
          <p:cNvCxnSpPr/>
          <p:nvPr/>
        </p:nvCxnSpPr>
        <p:spPr bwMode="auto">
          <a:xfrm>
            <a:off x="-11113" y="3662363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/>
            </a:extLst>
          </p:cNvPr>
          <p:cNvCxnSpPr/>
          <p:nvPr userDrawn="1"/>
        </p:nvCxnSpPr>
        <p:spPr bwMode="auto">
          <a:xfrm>
            <a:off x="-11113" y="1620838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662363"/>
            <a:ext cx="4559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CO_HEP_rev_forPPT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22263"/>
            <a:ext cx="200501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4">
            <a:extLst>
              <a:ext uri="{FF2B5EF4-FFF2-40B4-BE49-F238E27FC236}"/>
            </a:extLst>
          </p:cNvPr>
          <p:cNvCxnSpPr/>
          <p:nvPr userDrawn="1"/>
        </p:nvCxnSpPr>
        <p:spPr bwMode="auto">
          <a:xfrm>
            <a:off x="-11113" y="3662363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41678"/>
            <a:ext cx="38862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447676" y="1600200"/>
            <a:ext cx="8458200" cy="2057400"/>
          </a:xfrm>
        </p:spPr>
        <p:txBody>
          <a:bodyPr/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45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31" y="238155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20" y="1513047"/>
            <a:ext cx="8158147" cy="465068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1206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9145588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9145588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33112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72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55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81" y="1510730"/>
            <a:ext cx="3969599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2367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7" y="1510730"/>
            <a:ext cx="3963976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31" y="238155"/>
            <a:ext cx="8154333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303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32" y="238155"/>
            <a:ext cx="8355791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18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310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" t="414" r="2"/>
          <a:stretch>
            <a:fillRect/>
          </a:stretch>
        </p:blipFill>
        <p:spPr bwMode="auto">
          <a:xfrm>
            <a:off x="-53975" y="0"/>
            <a:ext cx="9204325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CO_HEP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5"/>
          <a:stretch>
            <a:fillRect/>
          </a:stretch>
        </p:blipFill>
        <p:spPr bwMode="auto">
          <a:xfrm>
            <a:off x="6107113" y="5930900"/>
            <a:ext cx="27654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/>
            </a:extLst>
          </p:cNvPr>
          <p:cNvCxnSpPr/>
          <p:nvPr/>
        </p:nvCxnSpPr>
        <p:spPr bwMode="auto">
          <a:xfrm>
            <a:off x="-11113" y="4519613"/>
            <a:ext cx="915511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" t="414" r="2"/>
          <a:stretch>
            <a:fillRect/>
          </a:stretch>
        </p:blipFill>
        <p:spPr bwMode="auto">
          <a:xfrm>
            <a:off x="-53975" y="0"/>
            <a:ext cx="9204325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CO_HEP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5"/>
          <a:stretch>
            <a:fillRect/>
          </a:stretch>
        </p:blipFill>
        <p:spPr bwMode="auto">
          <a:xfrm>
            <a:off x="6107113" y="5930900"/>
            <a:ext cx="27654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/>
            </a:extLst>
          </p:cNvPr>
          <p:cNvCxnSpPr/>
          <p:nvPr userDrawn="1"/>
        </p:nvCxnSpPr>
        <p:spPr bwMode="auto">
          <a:xfrm>
            <a:off x="-11113" y="4519613"/>
            <a:ext cx="915511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4" y="4856702"/>
            <a:ext cx="8462962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00853F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63" y="239743"/>
            <a:ext cx="8433012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44268" y="1894875"/>
            <a:ext cx="8154333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033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/>
            </a:extLst>
          </p:cNvPr>
          <p:cNvCxnSpPr/>
          <p:nvPr/>
        </p:nvCxnSpPr>
        <p:spPr bwMode="auto">
          <a:xfrm>
            <a:off x="-11113" y="1620838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662363"/>
            <a:ext cx="4559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CO_HEP_rev_forPP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22263"/>
            <a:ext cx="200501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3657600"/>
            <a:ext cx="45656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/>
            </a:extLst>
          </p:cNvPr>
          <p:cNvCxnSpPr/>
          <p:nvPr/>
        </p:nvCxnSpPr>
        <p:spPr bwMode="auto">
          <a:xfrm>
            <a:off x="-11113" y="3662363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/>
            </a:extLst>
          </p:cNvPr>
          <p:cNvCxnSpPr/>
          <p:nvPr userDrawn="1"/>
        </p:nvCxnSpPr>
        <p:spPr bwMode="auto">
          <a:xfrm>
            <a:off x="-11113" y="1620838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662363"/>
            <a:ext cx="4559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CO_HEP_rev_forPPT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22263"/>
            <a:ext cx="200501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4">
            <a:extLst>
              <a:ext uri="{FF2B5EF4-FFF2-40B4-BE49-F238E27FC236}"/>
            </a:extLst>
          </p:cNvPr>
          <p:cNvCxnSpPr/>
          <p:nvPr userDrawn="1"/>
        </p:nvCxnSpPr>
        <p:spPr bwMode="auto">
          <a:xfrm>
            <a:off x="-11113" y="3662363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41651"/>
            <a:ext cx="38862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447676" y="1600200"/>
            <a:ext cx="8458200" cy="2057400"/>
          </a:xfrm>
        </p:spPr>
        <p:txBody>
          <a:bodyPr/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3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5A7DFA-D030-42D4-A85E-2F38ADBC69E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57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38128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07" y="1513047"/>
            <a:ext cx="8158147" cy="465068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55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9145588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9145588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33112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62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8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69599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94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6" y="1510730"/>
            <a:ext cx="3963976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19" y="238128"/>
            <a:ext cx="8154333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9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8"/>
            <a:ext cx="8355791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09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152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" t="414" r="2"/>
          <a:stretch>
            <a:fillRect/>
          </a:stretch>
        </p:blipFill>
        <p:spPr bwMode="auto">
          <a:xfrm>
            <a:off x="-53975" y="0"/>
            <a:ext cx="9204325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CO_HEP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5"/>
          <a:stretch>
            <a:fillRect/>
          </a:stretch>
        </p:blipFill>
        <p:spPr bwMode="auto">
          <a:xfrm>
            <a:off x="6107113" y="5930900"/>
            <a:ext cx="27654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/>
            </a:extLst>
          </p:cNvPr>
          <p:cNvCxnSpPr/>
          <p:nvPr/>
        </p:nvCxnSpPr>
        <p:spPr bwMode="auto">
          <a:xfrm>
            <a:off x="-11113" y="4519613"/>
            <a:ext cx="915511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" t="414" r="2"/>
          <a:stretch>
            <a:fillRect/>
          </a:stretch>
        </p:blipFill>
        <p:spPr bwMode="auto">
          <a:xfrm>
            <a:off x="-53975" y="0"/>
            <a:ext cx="9204325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CO_HEP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5"/>
          <a:stretch>
            <a:fillRect/>
          </a:stretch>
        </p:blipFill>
        <p:spPr bwMode="auto">
          <a:xfrm>
            <a:off x="6107113" y="5930900"/>
            <a:ext cx="27654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/>
            </a:extLst>
          </p:cNvPr>
          <p:cNvCxnSpPr/>
          <p:nvPr userDrawn="1"/>
        </p:nvCxnSpPr>
        <p:spPr bwMode="auto">
          <a:xfrm>
            <a:off x="-11113" y="4519613"/>
            <a:ext cx="915511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3" y="4856675"/>
            <a:ext cx="8462963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00853F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63" y="239716"/>
            <a:ext cx="8433012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44259" y="1894848"/>
            <a:ext cx="8154333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7002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CO_HEP_rev_forPPT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322263"/>
            <a:ext cx="26733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efault_HEP_ImageforPP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36576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 bwMode="auto">
          <a:xfrm>
            <a:off x="-11113" y="1620838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 bwMode="auto">
          <a:xfrm>
            <a:off x="-11113" y="3662363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41648"/>
            <a:ext cx="38862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447675" y="1600200"/>
            <a:ext cx="8458200" cy="2057400"/>
          </a:xfrm>
        </p:spPr>
        <p:txBody>
          <a:bodyPr/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30076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6" y="238125"/>
            <a:ext cx="8442960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04" y="1513047"/>
            <a:ext cx="8455025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69831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3" y="330201"/>
            <a:ext cx="8462962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98993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701675" y="1798638"/>
            <a:ext cx="3848100" cy="422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02175" y="1798638"/>
            <a:ext cx="3848100" cy="422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7B862-7319-4BC2-B960-4665FC0E5FB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47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6" y="238125"/>
            <a:ext cx="8442960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904" y="1510730"/>
            <a:ext cx="4151312" cy="46787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4151313" cy="467946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108427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4151313" cy="4665746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7296" y="238125"/>
            <a:ext cx="8442960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74904" y="1510730"/>
            <a:ext cx="4151312" cy="46787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238173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6" y="238125"/>
            <a:ext cx="8442960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16447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43494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CO_HEP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5"/>
          <a:stretch>
            <a:fillRect/>
          </a:stretch>
        </p:blipFill>
        <p:spPr bwMode="auto">
          <a:xfrm>
            <a:off x="5265738" y="5911850"/>
            <a:ext cx="36861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61463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 bwMode="auto">
          <a:xfrm>
            <a:off x="-11113" y="4513263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39713"/>
            <a:ext cx="8464550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85763" y="1914525"/>
            <a:ext cx="8462962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3" y="4856672"/>
            <a:ext cx="8462962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00853F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95122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0B11C-11B7-4DBD-A6B8-AD3C2CAFE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48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85632-FAF8-4E2B-816E-4D6E74239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96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AF688-7901-49D4-9FC8-B229264B5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85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93769-3C9E-4402-BF17-8E8932887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138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1938B-7994-4665-88FD-1CE00B436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1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6B4D8E-B94C-4AAF-BD4E-75875E8B3CD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196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274AC-3E35-4B71-A1D0-18E60866E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36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7622C-4964-4C3C-B5C3-210246B5C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25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BB9C-3274-4C1E-92D7-C3B954BC7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007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07421-1666-462A-ADB9-28D8B0584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95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DA9E2-0629-4CBB-AC25-5E263AA83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085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11A7-6616-4469-9DDD-5E59845AE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122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CF6820-70D0-4FA4-B72E-A8BC0C334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282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DC87C9-332D-47F8-8BF3-09BDA1E6C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02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25917B3-97A9-4D16-853D-D46BCAE0D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54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4431E7-D8A2-4F7C-BB89-B7256D1DA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0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5EFEE-E81B-46C6-B419-10F74C24397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612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F8D632-289A-4F3C-AC96-96CBAABDA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770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6B5E400-44F4-431E-B8F7-C7902163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97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1AA069D-65EB-43AD-9F36-6F4D51E4B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741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BB6D569-A2FB-442C-8BEF-FDDFC2B32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636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1833B71-63E1-4A9A-9776-B6E7CAD4A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645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6B6BB51-7652-4646-A5B3-042EE287C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950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50BBB73-7A85-4FBA-9A16-445171409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2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3768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68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AF72FCD8-F1DD-4D15-9BC6-5072B976F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2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9C75D33C-2135-481E-BE43-92C624832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723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CC440074-09AA-4684-B607-1AA5C3F51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D24159-193A-483F-97A5-59D38480129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764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8F04BF81-26D5-4551-875B-AE1A0A4FD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682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C84A9A28-57BF-4F8A-8E5E-C52D4356B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793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36CEC812-97AC-4B74-9903-0E2AEA910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183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45FC0872-48D6-420C-9334-BF0C69400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22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175F084E-735E-4980-86E2-E0DCD6540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449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228F1C67-A46E-4FFE-9FA1-59A35C201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097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50E73319-004D-4F04-A535-205ABF808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57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E6FDFF1B-984A-4BF0-8FC7-53CF3AB60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330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F6C08F68-1D33-4E89-BAD2-E2E10E82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30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FD3B5-F772-44C1-A684-92E91CCC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0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1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5232D-A119-4790-9E9A-05B6674377F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684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802C8-3E8D-4C02-88D9-DFBD27FBC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330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93363-4752-488C-BAF9-1B3E891AD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094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6CB4-BB68-4245-B8BB-DFC7CA199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775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2BF73-6037-425F-A377-7FAD7415C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499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7346F-7465-482D-9E37-0FD06939C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005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CC3F2-772D-4592-AFCA-BD4506BB6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476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3CF7-61D2-4A70-9D58-D37A859FF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84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489D-04C6-4FBA-91EC-58EDCBF36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476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C67B-CD67-4772-B63C-0A52387EC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214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F8D3E-BAD6-4A1A-A873-1613A93F6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2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F39194-85F5-4A9F-BFDF-1B71EDB13EE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714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5ED5DF-BADE-4152-B455-C75357B78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973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14633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633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5DA3559-801D-436B-ADC1-83F67672F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3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770BD01-86BA-4D3B-B9C3-AE455694E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483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A2FB62E-4089-4EAA-8157-1D48BFA77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90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511133-1274-4C40-93BB-4CC6345BA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191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6FBC8A4-2D31-472C-B7E0-910B3CF98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667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DCEF42C-B3D8-449B-8189-8284C223D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1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1C57D94-A536-43F1-8B2B-B79074FE3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05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EB828B-771A-4E29-8D9C-D80CD446D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933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Fish-IHD-CHS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D4053F-58FB-4C92-88D1-CA5369FF3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1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NUL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1F"/>
            </a:gs>
            <a:gs pos="50000">
              <a:srgbClr val="000099"/>
            </a:gs>
            <a:gs pos="100000">
              <a:srgbClr val="00001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1798638"/>
            <a:ext cx="7848600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54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205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205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205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205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622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4622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/>
              <a:t>Fish-IHD-CHS</a:t>
            </a:r>
          </a:p>
        </p:txBody>
      </p:sp>
      <p:sp>
        <p:nvSpPr>
          <p:cNvPr id="14622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E6CD1AC-32B6-488A-9B8D-2877C66D72EA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43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6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227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816E20-2EBD-4C9E-884A-424F57FB5312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4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816E20-2EBD-4C9E-884A-424F57FB5312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3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F89C6-F711-4B70-B784-5ACD1F2D71E6}" type="slidenum">
              <a:rPr lang="en-US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1027" name="Picture 18" descr="Start!Bckg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924800" y="65532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E634603-A8AD-42EC-A96F-86370772D6C8}" type="slidenum">
              <a:rPr lang="en-US" sz="800">
                <a:solidFill>
                  <a:srgbClr val="80808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>
              <a:solidFill>
                <a:srgbClr val="808080"/>
              </a:solidFill>
            </a:endParaRPr>
          </a:p>
        </p:txBody>
      </p:sp>
      <p:pic>
        <p:nvPicPr>
          <p:cNvPr id="1029" name="Picture 5" descr="MHML_CMYK_red+k_H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78525" y="457200"/>
            <a:ext cx="247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150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rgbClr val="5C5C5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rgbClr val="5C5C5C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rgbClr val="5C5C5C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rgbClr val="5C5C5C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rgbClr val="5C5C5C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300">
          <a:solidFill>
            <a:srgbClr val="5C5C5C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4300">
          <a:solidFill>
            <a:srgbClr val="5C5C5C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4300">
          <a:solidFill>
            <a:srgbClr val="5C5C5C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4300">
          <a:solidFill>
            <a:srgbClr val="5C5C5C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6"/>
          <p:cNvSpPr>
            <a:spLocks noGrp="1"/>
          </p:cNvSpPr>
          <p:nvPr>
            <p:ph type="title"/>
          </p:nvPr>
        </p:nvSpPr>
        <p:spPr bwMode="auto">
          <a:xfrm>
            <a:off x="374650" y="238125"/>
            <a:ext cx="844073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74650" y="1517650"/>
            <a:ext cx="84582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01876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Wingdings" pitchFamily="2" charset="2"/>
        <a:buChar char="§"/>
        <a:defRPr sz="2600">
          <a:solidFill>
            <a:srgbClr val="FEFDD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400">
          <a:solidFill>
            <a:srgbClr val="FEFDDE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200">
          <a:solidFill>
            <a:srgbClr val="FEFDDE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000">
          <a:solidFill>
            <a:srgbClr val="FEFDDE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>
          <a:solidFill>
            <a:srgbClr val="FEFDDE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6"/>
          <p:cNvSpPr>
            <a:spLocks noGrp="1"/>
          </p:cNvSpPr>
          <p:nvPr>
            <p:ph type="title"/>
          </p:nvPr>
        </p:nvSpPr>
        <p:spPr bwMode="auto">
          <a:xfrm>
            <a:off x="457200" y="238125"/>
            <a:ext cx="815498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50850" y="1517650"/>
            <a:ext cx="8161338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49457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Wingdings" pitchFamily="2" charset="2"/>
        <a:buChar char="§"/>
        <a:defRPr sz="2800">
          <a:solidFill>
            <a:srgbClr val="FEFDD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600">
          <a:solidFill>
            <a:srgbClr val="FEFDDE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400">
          <a:solidFill>
            <a:srgbClr val="FEFDDE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200">
          <a:solidFill>
            <a:srgbClr val="FEFDDE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000">
          <a:solidFill>
            <a:srgbClr val="FEFDDE"/>
          </a:solidFill>
          <a:latin typeface="+mn-lt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6"/>
          <p:cNvSpPr>
            <a:spLocks noGrp="1"/>
          </p:cNvSpPr>
          <p:nvPr>
            <p:ph type="title"/>
          </p:nvPr>
        </p:nvSpPr>
        <p:spPr bwMode="auto">
          <a:xfrm>
            <a:off x="457200" y="238125"/>
            <a:ext cx="815498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50850" y="1517650"/>
            <a:ext cx="8161338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11243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Wingdings" pitchFamily="2" charset="2"/>
        <a:buChar char="§"/>
        <a:defRPr sz="2600">
          <a:solidFill>
            <a:srgbClr val="FEFDD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400">
          <a:solidFill>
            <a:srgbClr val="FEFDDE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200">
          <a:solidFill>
            <a:srgbClr val="FEFDDE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000">
          <a:solidFill>
            <a:srgbClr val="FEFDDE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>
          <a:solidFill>
            <a:srgbClr val="FEFDDE"/>
          </a:solidFill>
          <a:latin typeface="+mn-lt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6"/>
          <p:cNvSpPr>
            <a:spLocks noGrp="1"/>
          </p:cNvSpPr>
          <p:nvPr>
            <p:ph type="title"/>
          </p:nvPr>
        </p:nvSpPr>
        <p:spPr bwMode="auto">
          <a:xfrm>
            <a:off x="374650" y="238125"/>
            <a:ext cx="844073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74650" y="1517650"/>
            <a:ext cx="84582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84508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Wingdings" pitchFamily="2" charset="2"/>
        <a:buChar char="§"/>
        <a:defRPr sz="2600">
          <a:solidFill>
            <a:srgbClr val="FEFDD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400">
          <a:solidFill>
            <a:srgbClr val="FEFDDE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200">
          <a:solidFill>
            <a:srgbClr val="FEFDDE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000">
          <a:solidFill>
            <a:srgbClr val="FEFDDE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>
          <a:solidFill>
            <a:srgbClr val="FEFDDE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30B0B44-273B-4D5A-82E1-2437824A0551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6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3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03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/>
              <a:t>Fish-IHD-CHS</a:t>
            </a:r>
          </a:p>
        </p:txBody>
      </p:sp>
      <p:sp>
        <p:nvSpPr>
          <p:cNvPr id="203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4B129BA-6FB1-40F6-A9C1-7AB3F2573AA3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3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19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9220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9221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9222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9223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9224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9225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9226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582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758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7582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631E40F-900A-4F46-A074-01045DC79C1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45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3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03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/>
              <a:t>Fish-IHD-CHS</a:t>
            </a:r>
          </a:p>
        </p:txBody>
      </p:sp>
      <p:sp>
        <p:nvSpPr>
          <p:cNvPr id="203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54D331C-72B9-4C35-AB0C-90D16AB96D10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0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z.about.com/d/pediatrics/1/0/M/2/serving_size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1.xml"/><Relationship Id="rId1" Type="http://schemas.openxmlformats.org/officeDocument/2006/relationships/themeOverride" Target="../theme/themeOverrid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choosemyplate.gov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876800"/>
            <a:ext cx="8240713" cy="14605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469900" indent="-469900" eaLnBrk="1" hangingPunct="1">
              <a:buClr>
                <a:schemeClr val="accent2"/>
              </a:buClr>
              <a:defRPr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Mustafa Sahin </a:t>
            </a:r>
          </a:p>
          <a:p>
            <a:pPr marL="469900" indent="-469900" eaLnBrk="1" hangingPunct="1">
              <a:buClr>
                <a:schemeClr val="accent2"/>
              </a:buClr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Ankara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 Tıp Fakültesi </a:t>
            </a:r>
          </a:p>
          <a:p>
            <a:pPr marL="469900" indent="-469900" eaLnBrk="1" hangingPunct="1">
              <a:buClr>
                <a:schemeClr val="accent2"/>
              </a:buClr>
              <a:defRPr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Endokrinoloji ve Metabolizma Hastalıkları Bilim Dalı 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9525" y="1676400"/>
            <a:ext cx="9134475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r-TR" altLang="tr-TR" sz="4000" b="1" dirty="0" err="1" smtClean="0">
                <a:solidFill>
                  <a:srgbClr val="FFFF00"/>
                </a:solidFill>
              </a:rPr>
              <a:t>Healthy</a:t>
            </a:r>
            <a:r>
              <a:rPr lang="tr-TR" altLang="tr-TR" sz="4000" b="1" dirty="0" smtClean="0">
                <a:solidFill>
                  <a:srgbClr val="FFFF00"/>
                </a:solidFill>
              </a:rPr>
              <a:t> </a:t>
            </a:r>
            <a:r>
              <a:rPr lang="tr-TR" altLang="tr-TR" sz="4000" b="1" dirty="0" err="1" smtClean="0">
                <a:solidFill>
                  <a:srgbClr val="FFFF00"/>
                </a:solidFill>
              </a:rPr>
              <a:t>Nutrition</a:t>
            </a:r>
            <a:endParaRPr lang="en-US" altLang="tr-TR" sz="4000" b="1" dirty="0">
              <a:solidFill>
                <a:srgbClr val="FFFF00"/>
              </a:solidFill>
            </a:endParaRPr>
          </a:p>
        </p:txBody>
      </p:sp>
      <p:pic>
        <p:nvPicPr>
          <p:cNvPr id="47108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166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Metaboli</a:t>
            </a:r>
            <a:r>
              <a:rPr lang="tr-TR" dirty="0" smtClean="0">
                <a:solidFill>
                  <a:srgbClr val="FFFF00"/>
                </a:solidFill>
              </a:rPr>
              <a:t>k</a:t>
            </a:r>
            <a:r>
              <a:rPr lang="en-US" dirty="0" smtClean="0">
                <a:solidFill>
                  <a:srgbClr val="FFFF00"/>
                </a:solidFill>
              </a:rPr>
              <a:t> S</a:t>
            </a:r>
            <a:r>
              <a:rPr lang="tr-TR" dirty="0" smtClean="0">
                <a:solidFill>
                  <a:srgbClr val="FFFF00"/>
                </a:solidFill>
              </a:rPr>
              <a:t>e</a:t>
            </a:r>
            <a:r>
              <a:rPr lang="en-US" dirty="0" err="1" smtClean="0">
                <a:solidFill>
                  <a:srgbClr val="FFFF00"/>
                </a:solidFill>
              </a:rPr>
              <a:t>ndrom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6172200" y="1676400"/>
            <a:ext cx="17748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FFFF"/>
                </a:solidFill>
              </a:rPr>
              <a:t>Obe</a:t>
            </a:r>
            <a:r>
              <a:rPr lang="tr-TR" sz="3600" dirty="0" err="1" smtClean="0">
                <a:solidFill>
                  <a:srgbClr val="FFFFFF"/>
                </a:solidFill>
              </a:rPr>
              <a:t>zite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143000" y="4598988"/>
            <a:ext cx="17491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Di</a:t>
            </a:r>
            <a:r>
              <a:rPr lang="tr-TR" sz="3600" dirty="0" smtClean="0">
                <a:solidFill>
                  <a:srgbClr val="FFFFFF"/>
                </a:solidFill>
              </a:rPr>
              <a:t>y</a:t>
            </a:r>
            <a:r>
              <a:rPr lang="en-US" sz="3600" dirty="0" smtClean="0">
                <a:solidFill>
                  <a:srgbClr val="FFFFFF"/>
                </a:solidFill>
              </a:rPr>
              <a:t>abet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775325" y="4538663"/>
            <a:ext cx="3005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H</a:t>
            </a:r>
            <a:r>
              <a:rPr lang="tr-TR" sz="3600" dirty="0" smtClean="0">
                <a:solidFill>
                  <a:srgbClr val="FFFFFF"/>
                </a:solidFill>
              </a:rPr>
              <a:t>i</a:t>
            </a:r>
            <a:r>
              <a:rPr lang="en-US" sz="3600" dirty="0" smtClean="0">
                <a:solidFill>
                  <a:srgbClr val="FFFFFF"/>
                </a:solidFill>
              </a:rPr>
              <a:t>pert</a:t>
            </a:r>
            <a:r>
              <a:rPr lang="tr-TR" sz="3600" dirty="0" smtClean="0">
                <a:solidFill>
                  <a:srgbClr val="FFFFFF"/>
                </a:solidFill>
              </a:rPr>
              <a:t>a</a:t>
            </a:r>
            <a:r>
              <a:rPr lang="en-US" sz="3600" dirty="0" err="1" smtClean="0">
                <a:solidFill>
                  <a:srgbClr val="FFFFFF"/>
                </a:solidFill>
              </a:rPr>
              <a:t>nsi</a:t>
            </a:r>
            <a:r>
              <a:rPr lang="tr-TR" sz="3600" dirty="0" smtClean="0">
                <a:solidFill>
                  <a:srgbClr val="FFFFFF"/>
                </a:solidFill>
              </a:rPr>
              <a:t>y</a:t>
            </a:r>
            <a:r>
              <a:rPr lang="en-US" sz="3600" dirty="0" smtClean="0">
                <a:solidFill>
                  <a:srgbClr val="FFFFFF"/>
                </a:solidFill>
              </a:rPr>
              <a:t>on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 flipH="1">
            <a:off x="6705600" y="2286000"/>
            <a:ext cx="0" cy="2362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2362200" y="2362200"/>
            <a:ext cx="0" cy="2362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>
            <a:off x="6096000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31753" name="Line 11"/>
          <p:cNvSpPr>
            <a:spLocks noChangeShapeType="1"/>
          </p:cNvSpPr>
          <p:nvPr/>
        </p:nvSpPr>
        <p:spPr bwMode="auto">
          <a:xfrm>
            <a:off x="2971800" y="4876800"/>
            <a:ext cx="2819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3657600" y="3124200"/>
            <a:ext cx="168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NAFLD</a:t>
            </a:r>
          </a:p>
        </p:txBody>
      </p:sp>
      <p:sp>
        <p:nvSpPr>
          <p:cNvPr id="31755" name="Line 13"/>
          <p:cNvSpPr>
            <a:spLocks noChangeShapeType="1"/>
          </p:cNvSpPr>
          <p:nvPr/>
        </p:nvSpPr>
        <p:spPr bwMode="auto">
          <a:xfrm flipV="1">
            <a:off x="2819400" y="3810000"/>
            <a:ext cx="9144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31756" name="Line 14"/>
          <p:cNvSpPr>
            <a:spLocks noChangeShapeType="1"/>
          </p:cNvSpPr>
          <p:nvPr/>
        </p:nvSpPr>
        <p:spPr bwMode="auto">
          <a:xfrm flipH="1">
            <a:off x="5257800" y="2209800"/>
            <a:ext cx="990600" cy="990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31757" name="Line 15"/>
          <p:cNvSpPr>
            <a:spLocks noChangeShapeType="1"/>
          </p:cNvSpPr>
          <p:nvPr/>
        </p:nvSpPr>
        <p:spPr bwMode="auto">
          <a:xfrm flipH="1" flipV="1">
            <a:off x="5181600" y="3886200"/>
            <a:ext cx="9144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31758" name="Text Box 16"/>
          <p:cNvSpPr txBox="1">
            <a:spLocks noChangeArrowheads="1"/>
          </p:cNvSpPr>
          <p:nvPr/>
        </p:nvSpPr>
        <p:spPr bwMode="auto">
          <a:xfrm>
            <a:off x="990600" y="1752600"/>
            <a:ext cx="24160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D</a:t>
            </a:r>
            <a:r>
              <a:rPr lang="tr-TR" sz="3600" dirty="0" smtClean="0">
                <a:solidFill>
                  <a:srgbClr val="FFFFFF"/>
                </a:solidFill>
              </a:rPr>
              <a:t>i</a:t>
            </a:r>
            <a:r>
              <a:rPr lang="en-US" sz="3600" dirty="0" err="1" smtClean="0">
                <a:solidFill>
                  <a:srgbClr val="FFFFFF"/>
                </a:solidFill>
              </a:rPr>
              <a:t>slipidemi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1759" name="Line 17"/>
          <p:cNvSpPr>
            <a:spLocks noChangeShapeType="1"/>
          </p:cNvSpPr>
          <p:nvPr/>
        </p:nvSpPr>
        <p:spPr bwMode="auto">
          <a:xfrm>
            <a:off x="3276600" y="2438400"/>
            <a:ext cx="6096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31760" name="Line 18"/>
          <p:cNvSpPr>
            <a:spLocks noChangeShapeType="1"/>
          </p:cNvSpPr>
          <p:nvPr/>
        </p:nvSpPr>
        <p:spPr bwMode="auto">
          <a:xfrm>
            <a:off x="3886200" y="21336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000" dirty="0" smtClean="0">
                <a:solidFill>
                  <a:srgbClr val="FFFF00"/>
                </a:solidFill>
              </a:rPr>
              <a:t>M</a:t>
            </a:r>
            <a:r>
              <a:rPr lang="en-US" sz="3000" dirty="0" err="1" smtClean="0">
                <a:solidFill>
                  <a:srgbClr val="FFFF00"/>
                </a:solidFill>
              </a:rPr>
              <a:t>etaboli</a:t>
            </a:r>
            <a:r>
              <a:rPr lang="tr-TR" sz="3000" dirty="0" smtClean="0">
                <a:solidFill>
                  <a:srgbClr val="FFFF00"/>
                </a:solidFill>
              </a:rPr>
              <a:t>k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tr-TR" sz="3000" dirty="0" smtClean="0">
                <a:solidFill>
                  <a:srgbClr val="FFFF00"/>
                </a:solidFill>
              </a:rPr>
              <a:t>Sendrom</a:t>
            </a:r>
            <a:r>
              <a:rPr lang="en-US" sz="3000" dirty="0" smtClean="0">
                <a:solidFill>
                  <a:srgbClr val="FFFF00"/>
                </a:solidFill>
              </a:rPr>
              <a:t> (</a:t>
            </a:r>
            <a:r>
              <a:rPr lang="tr-TR" sz="3000" dirty="0" err="1" smtClean="0">
                <a:solidFill>
                  <a:srgbClr val="FFFF00"/>
                </a:solidFill>
              </a:rPr>
              <a:t>Se</a:t>
            </a:r>
            <a:r>
              <a:rPr lang="en-US" sz="3000" dirty="0" err="1" smtClean="0">
                <a:solidFill>
                  <a:srgbClr val="FFFF00"/>
                </a:solidFill>
              </a:rPr>
              <a:t>ndrom</a:t>
            </a:r>
            <a:r>
              <a:rPr lang="en-US" sz="3000" dirty="0" smtClean="0">
                <a:solidFill>
                  <a:srgbClr val="FFFF00"/>
                </a:solidFill>
              </a:rPr>
              <a:t>-</a:t>
            </a:r>
            <a:r>
              <a:rPr lang="tr-TR" sz="3000" dirty="0" smtClean="0">
                <a:solidFill>
                  <a:srgbClr val="FFFF00"/>
                </a:solidFill>
              </a:rPr>
              <a:t>X</a:t>
            </a:r>
            <a:r>
              <a:rPr lang="en-US" sz="3000" dirty="0" smtClean="0">
                <a:solidFill>
                  <a:srgbClr val="FFFF00"/>
                </a:solidFill>
              </a:rPr>
              <a:t>)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tr-TR" sz="3400" dirty="0" smtClean="0"/>
              <a:t/>
            </a:r>
            <a:br>
              <a:rPr lang="tr-TR" sz="3400" dirty="0" smtClean="0"/>
            </a:br>
            <a:r>
              <a:rPr lang="en-US" sz="2600" i="1" dirty="0" smtClean="0">
                <a:solidFill>
                  <a:srgbClr val="FFC000"/>
                </a:solidFill>
              </a:rPr>
              <a:t>ATP III criteria</a:t>
            </a:r>
            <a:r>
              <a:rPr lang="tr-TR" sz="2600" i="1" dirty="0" smtClean="0">
                <a:solidFill>
                  <a:srgbClr val="FFC000"/>
                </a:solidFill>
              </a:rPr>
              <a:t> </a:t>
            </a:r>
            <a:r>
              <a:rPr lang="en-US" sz="2600" i="1" dirty="0" smtClean="0"/>
              <a:t>:</a:t>
            </a:r>
            <a:r>
              <a:rPr lang="tr-TR" sz="2600" i="1" dirty="0" smtClean="0"/>
              <a:t>  Aşağıdakilerden </a:t>
            </a:r>
            <a:r>
              <a:rPr lang="en-US" sz="2600" i="1" dirty="0" smtClean="0"/>
              <a:t>≥ 3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Abdominal </a:t>
            </a:r>
            <a:r>
              <a:rPr lang="en-US" sz="2800" dirty="0" err="1" smtClean="0"/>
              <a:t>obe</a:t>
            </a:r>
            <a:r>
              <a:rPr lang="tr-TR" sz="2800" dirty="0" err="1" smtClean="0"/>
              <a:t>zite</a:t>
            </a:r>
            <a:r>
              <a:rPr lang="tr-TR" sz="2800" dirty="0" smtClean="0"/>
              <a:t> : Etnik farklılık</a:t>
            </a:r>
            <a:r>
              <a:rPr lang="en-US" sz="2800" dirty="0" smtClean="0"/>
              <a:t> </a:t>
            </a:r>
          </a:p>
          <a:p>
            <a:pPr lvl="1" eaLnBrk="1" hangingPunct="1"/>
            <a:r>
              <a:rPr lang="en-US" dirty="0" smtClean="0"/>
              <a:t>(</a:t>
            </a:r>
            <a:r>
              <a:rPr lang="tr-TR" dirty="0" smtClean="0"/>
              <a:t>Bel çevresi</a:t>
            </a:r>
            <a:r>
              <a:rPr lang="en-US" dirty="0" smtClean="0"/>
              <a:t> &gt; 102 cm ♂, &gt; 88 cm  ♀)</a:t>
            </a:r>
          </a:p>
          <a:p>
            <a:pPr eaLnBrk="1" hangingPunct="1"/>
            <a:r>
              <a:rPr lang="en-US" sz="2800" dirty="0" err="1" smtClean="0"/>
              <a:t>Trigl</a:t>
            </a:r>
            <a:r>
              <a:rPr lang="tr-TR" sz="2800" dirty="0" err="1" smtClean="0"/>
              <a:t>iserid</a:t>
            </a:r>
            <a:r>
              <a:rPr lang="en-US" sz="2800" dirty="0" smtClean="0"/>
              <a:t> &gt; 150mg/dl</a:t>
            </a:r>
          </a:p>
          <a:p>
            <a:pPr eaLnBrk="1" hangingPunct="1"/>
            <a:r>
              <a:rPr lang="en-US" sz="2800" dirty="0" smtClean="0"/>
              <a:t>HDL &lt; 40 mg/dl ♂, &lt; 50 mg/dl  ♀</a:t>
            </a:r>
          </a:p>
          <a:p>
            <a:pPr eaLnBrk="1" hangingPunct="1"/>
            <a:r>
              <a:rPr lang="tr-TR" sz="2800" dirty="0" smtClean="0"/>
              <a:t>KB</a:t>
            </a:r>
            <a:r>
              <a:rPr lang="en-US" sz="2800" dirty="0" smtClean="0"/>
              <a:t> ≥</a:t>
            </a:r>
            <a:r>
              <a:rPr lang="tr-TR" sz="2800" dirty="0" smtClean="0"/>
              <a:t> </a:t>
            </a:r>
            <a:r>
              <a:rPr lang="en-US" sz="2800" dirty="0" smtClean="0"/>
              <a:t>130/85</a:t>
            </a:r>
            <a:r>
              <a:rPr lang="tr-TR" sz="2800" dirty="0" smtClean="0"/>
              <a:t> </a:t>
            </a:r>
            <a:r>
              <a:rPr lang="tr-TR" sz="2800" dirty="0" err="1" smtClean="0"/>
              <a:t>mmHg</a:t>
            </a:r>
            <a:endParaRPr lang="en-US" sz="2800" dirty="0" smtClean="0"/>
          </a:p>
          <a:p>
            <a:pPr eaLnBrk="1" hangingPunct="1"/>
            <a:r>
              <a:rPr lang="tr-TR" sz="2800" dirty="0" smtClean="0"/>
              <a:t>AKŞ </a:t>
            </a:r>
            <a:r>
              <a:rPr lang="en-US" sz="2800" dirty="0" smtClean="0"/>
              <a:t>≥</a:t>
            </a:r>
            <a:r>
              <a:rPr lang="tr-TR" sz="2800" dirty="0" smtClean="0"/>
              <a:t> </a:t>
            </a:r>
            <a:r>
              <a:rPr lang="en-US" sz="2800" dirty="0" smtClean="0"/>
              <a:t>110 mg/dl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FFC000"/>
                </a:solidFill>
              </a:rPr>
              <a:t>?? 100 mg/</a:t>
            </a:r>
            <a:r>
              <a:rPr lang="tr-TR" sz="2800" dirty="0" err="1" smtClean="0">
                <a:solidFill>
                  <a:srgbClr val="FFC000"/>
                </a:solidFill>
              </a:rPr>
              <a:t>dl</a:t>
            </a:r>
            <a:endParaRPr lang="en-US" sz="2800" dirty="0" smtClean="0">
              <a:solidFill>
                <a:srgbClr val="FFC000"/>
              </a:solidFill>
            </a:endParaRPr>
          </a:p>
        </p:txBody>
      </p:sp>
      <p:pic>
        <p:nvPicPr>
          <p:cNvPr id="4" name="Picture 3" descr="obesite"/>
          <p:cNvPicPr>
            <a:picLocks noChangeAspect="1" noChangeArrowheads="1"/>
          </p:cNvPicPr>
          <p:nvPr/>
        </p:nvPicPr>
        <p:blipFill>
          <a:blip r:embed="rId3" cstate="print"/>
          <a:srcRect l="8798" t="4500" r="15796" b="5428"/>
          <a:stretch>
            <a:fillRect/>
          </a:stretch>
        </p:blipFill>
        <p:spPr bwMode="auto">
          <a:xfrm>
            <a:off x="6372200" y="3284984"/>
            <a:ext cx="2555776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02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5410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74000"/>
              </a:lnSpc>
            </a:pPr>
            <a:r>
              <a:rPr lang="en-US" sz="2400" smtClean="0"/>
              <a:t>Recommendations to reduce your risk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2520950" y="1454150"/>
            <a:ext cx="5943600" cy="609600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Limit your intake of added sugars to no more than ½ of your daily discretionary calories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219200" y="2514600"/>
            <a:ext cx="5867400" cy="609600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Limit saturated fat to less than 7 % and trans fat to less than1 % of daily calorie intake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657600" y="3429000"/>
            <a:ext cx="5181600" cy="609600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Limit cholesterol intake to less than 300 mg per day.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990600" y="4419600"/>
            <a:ext cx="5715000" cy="609600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Limit sodium intake to 1,500 mg per day</a:t>
            </a:r>
          </a:p>
          <a:p>
            <a:pPr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 (this is about 1 teaspoon of salt).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71600" y="1425714"/>
            <a:ext cx="89800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50800"/>
                <a:solidFill>
                  <a:srgbClr val="339933"/>
                </a:solidFill>
              </a:rPr>
              <a:t>1/2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34200" y="2416314"/>
            <a:ext cx="122661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50800"/>
                <a:solidFill>
                  <a:srgbClr val="339933"/>
                </a:solidFill>
              </a:rPr>
              <a:t>&lt;7%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05060" y="3352800"/>
            <a:ext cx="225254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50800"/>
                <a:solidFill>
                  <a:srgbClr val="339933"/>
                </a:solidFill>
              </a:rPr>
              <a:t>&lt;300 mg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43600" y="4321314"/>
            <a:ext cx="138210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50800"/>
                <a:solidFill>
                  <a:srgbClr val="339933"/>
                </a:solidFill>
              </a:rPr>
              <a:t>1 tsp</a:t>
            </a:r>
          </a:p>
        </p:txBody>
      </p:sp>
    </p:spTree>
    <p:extLst>
      <p:ext uri="{BB962C8B-B14F-4D97-AF65-F5344CB8AC3E}">
        <p14:creationId xmlns:p14="http://schemas.microsoft.com/office/powerpoint/2010/main" val="15936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4000" b="1" i="1" smtClean="0">
                <a:latin typeface="DJ Finch Stick" pitchFamily="2" charset="0"/>
              </a:rPr>
              <a:t>So what should we eat and consume?</a:t>
            </a:r>
            <a:br>
              <a:rPr lang="en-US" altLang="tr-TR" sz="4000" b="1" i="1" smtClean="0">
                <a:latin typeface="DJ Finch Stick" pitchFamily="2" charset="0"/>
              </a:rPr>
            </a:br>
            <a:endParaRPr lang="en-US" altLang="tr-TR" sz="4000" b="1" i="1" smtClean="0">
              <a:latin typeface="DJ Finch Stick" pitchFamily="2" charset="0"/>
            </a:endParaRPr>
          </a:p>
        </p:txBody>
      </p:sp>
      <p:sp>
        <p:nvSpPr>
          <p:cNvPr id="2662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tr-TR" smtClean="0">
                <a:latin typeface="DJ Finch Stick" pitchFamily="2" charset="0"/>
              </a:rPr>
              <a:t>Basics of nutrition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tr-TR" smtClean="0">
                <a:latin typeface="DJ Finch Stick" pitchFamily="2" charset="0"/>
              </a:rPr>
              <a:t>Nutrition for teens, adults, pregnant women, and athletes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tr-TR" smtClean="0">
                <a:latin typeface="DJ Finch Stick" pitchFamily="2" charset="0"/>
              </a:rPr>
              <a:t>Prevention of illness and disease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tr-TR" smtClean="0">
                <a:latin typeface="DJ Finch Stick" pitchFamily="2" charset="0"/>
              </a:rPr>
              <a:t>Improve brain function and vitality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tr-TR" smtClean="0">
                <a:latin typeface="DJ Finch Stick" pitchFamily="2" charset="0"/>
              </a:rPr>
              <a:t>Enhance skin, hair, and nails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tr-TR" smtClean="0">
                <a:latin typeface="DJ Finch Stick" pitchFamily="2" charset="0"/>
              </a:rPr>
              <a:t>Repair, restore, and revitalize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tr-TR" smtClean="0">
              <a:latin typeface="DJ Finch Sti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1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Poor Diets and Asthma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tr-TR" smtClean="0"/>
              <a:t>   Teens with the lowest intake of fruit, vitamins C and E, and omega-3 fatty acids had lower lung function and higher reports of respiratory symptoms such as cough and wheeze.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tr-TR" smtClean="0"/>
              <a:t>   Teens who consumed less than 25 percent of one serving of fruit each day were more likely to have less efficient lung function than their peers.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215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9144000" cy="593725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tr-TR" b="1" smtClean="0"/>
              <a:t>	</a:t>
            </a:r>
          </a:p>
          <a:p>
            <a:pPr marL="609600" indent="-609600" eaLnBrk="1" hangingPunct="1">
              <a:buFontTx/>
              <a:buNone/>
            </a:pPr>
            <a:r>
              <a:rPr lang="en-US" altLang="tr-TR" b="1" smtClean="0"/>
              <a:t>	Never skip meals</a:t>
            </a:r>
            <a:r>
              <a:rPr lang="en-US" altLang="tr-TR" smtClean="0"/>
              <a:t/>
            </a:r>
            <a:br>
              <a:rPr lang="en-US" altLang="tr-TR" smtClean="0"/>
            </a:br>
            <a:endParaRPr lang="en-US" altLang="tr-TR" smtClean="0"/>
          </a:p>
          <a:p>
            <a:pPr marL="609600" indent="-609600" eaLnBrk="1" hangingPunct="1">
              <a:buFontTx/>
              <a:buNone/>
            </a:pPr>
            <a:r>
              <a:rPr lang="en-US" altLang="tr-TR" smtClean="0"/>
              <a:t>	All of my morbidly obese clients have one thing in common – skipping meals. The moment you allow your blood sugar to drop (when you feel hunger pangs) you become a fat storing machine. You must eat small meals or snacks every few hours. </a:t>
            </a:r>
          </a:p>
          <a:p>
            <a:pPr marL="609600" indent="-609600"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918462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Serving Size and Calories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496887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Serving Size</a:t>
            </a:r>
          </a:p>
        </p:txBody>
      </p:sp>
    </p:spTree>
    <p:extLst>
      <p:ext uri="{BB962C8B-B14F-4D97-AF65-F5344CB8AC3E}">
        <p14:creationId xmlns:p14="http://schemas.microsoft.com/office/powerpoint/2010/main" val="38169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tr-TR"/>
              <a:t>Copyright British Nutrition Foundation</a:t>
            </a: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5508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5832475" y="6337300"/>
            <a:ext cx="3276600" cy="47625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tr-TR" sz="1200">
                <a:cs typeface="Arial" charset="0"/>
              </a:rPr>
              <a:t>Mathers JC (2002) </a:t>
            </a:r>
            <a:r>
              <a:rPr lang="en-GB" altLang="tr-TR" sz="1200" i="1">
                <a:cs typeface="Arial" charset="0"/>
              </a:rPr>
              <a:t>Br. J. Nutr. </a:t>
            </a:r>
            <a:r>
              <a:rPr lang="en-GB" altLang="tr-TR" sz="1200" b="1">
                <a:cs typeface="Arial" charset="0"/>
              </a:rPr>
              <a:t>88</a:t>
            </a:r>
            <a:r>
              <a:rPr lang="en-GB" altLang="tr-TR" sz="1200">
                <a:cs typeface="Arial" charset="0"/>
              </a:rPr>
              <a:t>, (Suppl. 3), S273-S279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5795963" y="188913"/>
            <a:ext cx="3097212" cy="3975100"/>
          </a:xfrm>
          <a:prstGeom prst="rect">
            <a:avLst/>
          </a:prstGeom>
          <a:solidFill>
            <a:srgbClr val="66FFFF"/>
          </a:solidFill>
          <a:ln w="3810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tr-TR" sz="3600" b="1">
                <a:cs typeface="Arial" charset="0"/>
              </a:rPr>
              <a:t>Nutrition interacts with genotype to influence health and ageing</a:t>
            </a:r>
          </a:p>
        </p:txBody>
      </p:sp>
    </p:spTree>
    <p:extLst>
      <p:ext uri="{BB962C8B-B14F-4D97-AF65-F5344CB8AC3E}">
        <p14:creationId xmlns:p14="http://schemas.microsoft.com/office/powerpoint/2010/main" val="33742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38150"/>
            <a:ext cx="76200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  <p:pic>
        <p:nvPicPr>
          <p:cNvPr id="2051" name="Picture 8" descr="healthy-eating-plate-7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4463" y="571500"/>
            <a:ext cx="6569075" cy="5133975"/>
          </a:xfrm>
        </p:spPr>
      </p:pic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3768725" y="6143625"/>
            <a:ext cx="207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  <a:ea typeface="MS PGothic" pitchFamily="34" charset="-128"/>
              </a:rPr>
              <a:t>www.hsph.harvard.edu</a:t>
            </a:r>
          </a:p>
        </p:txBody>
      </p:sp>
    </p:spTree>
    <p:extLst>
      <p:ext uri="{BB962C8B-B14F-4D97-AF65-F5344CB8AC3E}">
        <p14:creationId xmlns:p14="http://schemas.microsoft.com/office/powerpoint/2010/main" val="5696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07375" cy="1143000"/>
          </a:xfrm>
        </p:spPr>
        <p:txBody>
          <a:bodyPr/>
          <a:lstStyle/>
          <a:p>
            <a:r>
              <a:rPr lang="tr-TR" altLang="tr-TR" dirty="0" smtClean="0">
                <a:solidFill>
                  <a:srgbClr val="FFFF00"/>
                </a:solidFill>
              </a:rPr>
              <a:t>Nasıl </a:t>
            </a:r>
            <a:r>
              <a:rPr lang="tr-TR" altLang="tr-TR" dirty="0" err="1" smtClean="0">
                <a:solidFill>
                  <a:srgbClr val="FFFF00"/>
                </a:solidFill>
              </a:rPr>
              <a:t>prezente</a:t>
            </a:r>
            <a:r>
              <a:rPr lang="tr-TR" altLang="tr-TR" dirty="0" smtClean="0">
                <a:solidFill>
                  <a:srgbClr val="FFFF00"/>
                </a:solidFill>
              </a:rPr>
              <a:t> olur </a:t>
            </a:r>
            <a:r>
              <a:rPr lang="en-US" altLang="tr-TR" dirty="0" smtClean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4824784" cy="4681537"/>
          </a:xfrm>
        </p:spPr>
        <p:txBody>
          <a:bodyPr/>
          <a:lstStyle/>
          <a:p>
            <a:pPr>
              <a:defRPr/>
            </a:pPr>
            <a:endParaRPr lang="tr-TR" altLang="tr-TR" sz="2400" dirty="0"/>
          </a:p>
          <a:p>
            <a:r>
              <a:rPr lang="tr-TR" sz="2400" dirty="0"/>
              <a:t>Çoğu </a:t>
            </a:r>
            <a:r>
              <a:rPr lang="tr-TR" sz="2400" dirty="0" err="1"/>
              <a:t>asemptomatik</a:t>
            </a:r>
            <a:endParaRPr lang="tr-TR" sz="2400" dirty="0"/>
          </a:p>
          <a:p>
            <a:r>
              <a:rPr lang="tr-TR" sz="2400" dirty="0"/>
              <a:t>Karında gaz</a:t>
            </a:r>
          </a:p>
          <a:p>
            <a:r>
              <a:rPr lang="tr-TR" sz="2400" dirty="0"/>
              <a:t>Sağ üst kadranda hassasiyet</a:t>
            </a:r>
          </a:p>
          <a:p>
            <a:pPr>
              <a:defRPr/>
            </a:pPr>
            <a:r>
              <a:rPr lang="tr-TR" altLang="tr-TR" sz="2400" dirty="0"/>
              <a:t>Yorgunluk</a:t>
            </a:r>
          </a:p>
          <a:p>
            <a:pPr>
              <a:defRPr/>
            </a:pPr>
            <a:r>
              <a:rPr lang="tr-TR" altLang="tr-TR" sz="2400" dirty="0" err="1">
                <a:solidFill>
                  <a:srgbClr val="FF0000"/>
                </a:solidFill>
              </a:rPr>
              <a:t>Obez</a:t>
            </a:r>
            <a:r>
              <a:rPr lang="tr-TR" altLang="tr-TR" sz="2400" dirty="0">
                <a:solidFill>
                  <a:srgbClr val="FF0000"/>
                </a:solidFill>
              </a:rPr>
              <a:t>, Tip 2 diyabet, HT</a:t>
            </a:r>
            <a:endParaRPr lang="en-US" altLang="tr-TR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tr-TR" altLang="tr-TR" sz="2400" dirty="0"/>
              <a:t>Alkol çok az ya da yok</a:t>
            </a:r>
          </a:p>
          <a:p>
            <a:pPr>
              <a:defRPr/>
            </a:pPr>
            <a:endParaRPr lang="en-US" altLang="tr-TR" sz="2400" dirty="0"/>
          </a:p>
        </p:txBody>
      </p:sp>
      <p:grpSp>
        <p:nvGrpSpPr>
          <p:cNvPr id="138244" name="Group 4"/>
          <p:cNvGrpSpPr>
            <a:grpSpLocks/>
          </p:cNvGrpSpPr>
          <p:nvPr/>
        </p:nvGrpSpPr>
        <p:grpSpPr bwMode="auto">
          <a:xfrm>
            <a:off x="5169495" y="1497123"/>
            <a:ext cx="3505200" cy="4495800"/>
            <a:chOff x="384" y="1152"/>
            <a:chExt cx="2208" cy="2832"/>
          </a:xfrm>
        </p:grpSpPr>
        <p:sp>
          <p:nvSpPr>
            <p:cNvPr id="138245" name="Rectangle 5"/>
            <p:cNvSpPr>
              <a:spLocks noChangeArrowheads="1"/>
            </p:cNvSpPr>
            <p:nvPr/>
          </p:nvSpPr>
          <p:spPr bwMode="auto">
            <a:xfrm>
              <a:off x="384" y="1152"/>
              <a:ext cx="2208" cy="2832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Char char="•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Char char="•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Char char="•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Char char="•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Char char="•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Char char="•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Char char="•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tr-TR" altLang="tr-TR" sz="1800">
                <a:solidFill>
                  <a:srgbClr val="FFFFFF"/>
                </a:solidFill>
              </a:endParaRPr>
            </a:p>
          </p:txBody>
        </p:sp>
        <p:pic>
          <p:nvPicPr>
            <p:cNvPr id="138246" name="Picture 6" descr="NASH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248"/>
              <a:ext cx="2043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26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796925"/>
            <a:ext cx="6632575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016000" y="76200"/>
            <a:ext cx="7162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Food Sources of Saturated Fat in the US</a:t>
            </a:r>
            <a:endParaRPr lang="en-US" altLang="en-US" sz="30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2" name="Line 3"/>
          <p:cNvSpPr>
            <a:spLocks noChangeAspect="1" noChangeShapeType="1"/>
          </p:cNvSpPr>
          <p:nvPr/>
        </p:nvSpPr>
        <p:spPr bwMode="auto">
          <a:xfrm>
            <a:off x="381000" y="723900"/>
            <a:ext cx="8305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6140" tIns="48070" rIns="96140" bIns="48070"/>
          <a:lstStyle/>
          <a:p>
            <a:endParaRPr lang="tr-TR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743200" y="6469063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 anchor="ctr">
            <a:spAutoFit/>
          </a:bodyPr>
          <a:lstStyle>
            <a:lvl1pPr algn="l" defTabSz="10191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10191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10191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10191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10191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smtClean="0">
                <a:solidFill>
                  <a:srgbClr val="000000"/>
                </a:solidFill>
                <a:latin typeface="+mn-lt"/>
              </a:rPr>
              <a:t>Based on NHANES 2005-06.  From USDA Dietary Guidelines 2010 </a:t>
            </a: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4648200" y="914400"/>
            <a:ext cx="800100" cy="685800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6477000" y="3560763"/>
            <a:ext cx="1066800" cy="858837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3886200" y="5334000"/>
            <a:ext cx="914400" cy="685800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2895600" y="5257800"/>
            <a:ext cx="685800" cy="685800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904875" y="3048000"/>
            <a:ext cx="1381125" cy="838200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752600" y="4267200"/>
            <a:ext cx="762000" cy="533400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2175"/>
            <a:ext cx="693420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5" name="Rectangle 2"/>
          <p:cNvSpPr>
            <a:spLocks noChangeArrowheads="1"/>
          </p:cNvSpPr>
          <p:nvPr/>
        </p:nvSpPr>
        <p:spPr bwMode="auto">
          <a:xfrm>
            <a:off x="5105400" y="6400800"/>
            <a:ext cx="3633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 anchor="ctr">
            <a:spAutoFit/>
          </a:bodyPr>
          <a:lstStyle>
            <a:lvl1pPr algn="l" defTabSz="10191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10191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10191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10191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10191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Times New Roman" pitchFamily="18" charset="0"/>
              </a:rPr>
              <a:t>Micha et al., Circulation 2010</a:t>
            </a:r>
          </a:p>
        </p:txBody>
      </p:sp>
      <p:sp>
        <p:nvSpPr>
          <p:cNvPr id="95236" name="Text Box 3"/>
          <p:cNvSpPr txBox="1">
            <a:spLocks noChangeArrowheads="1"/>
          </p:cNvSpPr>
          <p:nvPr/>
        </p:nvSpPr>
        <p:spPr bwMode="auto">
          <a:xfrm>
            <a:off x="228600" y="76200"/>
            <a:ext cx="8610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algn="l" defTabSz="10191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10191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10191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10191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10191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</a:pPr>
            <a:r>
              <a:rPr lang="en-US" altLang="en-US" sz="3000" b="1" smtClean="0">
                <a:solidFill>
                  <a:srgbClr val="000099"/>
                </a:solidFill>
                <a:latin typeface="Times New Roman" pitchFamily="18" charset="0"/>
              </a:rPr>
              <a:t>Food Sources:  Meats &amp; CHD</a:t>
            </a:r>
            <a:endParaRPr lang="en-US" altLang="en-US" sz="3000" b="1" u="sng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5237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6699">
                <a:alpha val="749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5238" name="Rectangle 57"/>
          <p:cNvSpPr>
            <a:spLocks noChangeArrowheads="1"/>
          </p:cNvSpPr>
          <p:nvPr/>
        </p:nvSpPr>
        <p:spPr bwMode="auto">
          <a:xfrm>
            <a:off x="7010400" y="1271588"/>
            <a:ext cx="1905000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 anchor="ctr">
            <a:spAutoFit/>
          </a:bodyPr>
          <a:lstStyle>
            <a:lvl1pPr algn="l" defTabSz="10191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10191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10191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10191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10191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b="1" u="sng" smtClean="0">
                <a:solidFill>
                  <a:srgbClr val="000099"/>
                </a:solidFill>
                <a:latin typeface="Times New Roman" pitchFamily="18" charset="0"/>
              </a:rPr>
              <a:t>Unprocessed Red Meat (100 g/d)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CC0000"/>
                </a:solidFill>
                <a:latin typeface="Times New Roman" pitchFamily="18" charset="0"/>
              </a:rPr>
              <a:t>RR = 1.00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CC0000"/>
                </a:solidFill>
                <a:latin typeface="Times New Roman" pitchFamily="18" charset="0"/>
              </a:rPr>
              <a:t>(0.81, 1.23)</a:t>
            </a:r>
          </a:p>
        </p:txBody>
      </p:sp>
      <p:sp>
        <p:nvSpPr>
          <p:cNvPr id="95239" name="Rectangle 59"/>
          <p:cNvSpPr>
            <a:spLocks noChangeArrowheads="1"/>
          </p:cNvSpPr>
          <p:nvPr/>
        </p:nvSpPr>
        <p:spPr bwMode="auto">
          <a:xfrm>
            <a:off x="7162800" y="4292600"/>
            <a:ext cx="1752600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 anchor="ctr">
            <a:spAutoFit/>
          </a:bodyPr>
          <a:lstStyle>
            <a:lvl1pPr algn="l" defTabSz="10191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10191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10191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10191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10191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u="sng" smtClean="0">
                <a:solidFill>
                  <a:srgbClr val="000099"/>
                </a:solidFill>
                <a:latin typeface="Times New Roman" pitchFamily="18" charset="0"/>
              </a:rPr>
              <a:t>Processed Meat (50 g/d)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 b="1" u="sng" smtClean="0">
              <a:solidFill>
                <a:srgbClr val="CC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smtClean="0">
                <a:solidFill>
                  <a:srgbClr val="CC0000"/>
                </a:solidFill>
                <a:latin typeface="Times New Roman" pitchFamily="18" charset="0"/>
              </a:rPr>
              <a:t>RR = 1.42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smtClean="0">
                <a:solidFill>
                  <a:srgbClr val="CC0000"/>
                </a:solidFill>
                <a:latin typeface="Times New Roman" pitchFamily="18" charset="0"/>
              </a:rPr>
              <a:t>(1.07, 1.89)</a:t>
            </a:r>
          </a:p>
        </p:txBody>
      </p:sp>
    </p:spTree>
    <p:extLst>
      <p:ext uri="{BB962C8B-B14F-4D97-AF65-F5344CB8AC3E}">
        <p14:creationId xmlns:p14="http://schemas.microsoft.com/office/powerpoint/2010/main" val="19117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90281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2438400" y="63246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 anchor="ctr">
            <a:spAutoFit/>
          </a:bodyPr>
          <a:lstStyle>
            <a:lvl1pPr algn="l" defTabSz="10191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l" defTabSz="10191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l" defTabSz="10191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 defTabSz="10191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 defTabSz="10191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</a:rPr>
              <a:t>Chowdury et al, Annals Intern Med 2014</a:t>
            </a:r>
          </a:p>
        </p:txBody>
      </p:sp>
      <p:sp>
        <p:nvSpPr>
          <p:cNvPr id="92164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>
            <a:solidFill>
              <a:srgbClr val="006699">
                <a:alpha val="749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8534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algn="l" defTabSz="10191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l" defTabSz="10191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l" defTabSz="10191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 defTabSz="10191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 defTabSz="10191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0099"/>
                </a:solidFill>
                <a:latin typeface="Times New Roman" pitchFamily="18" charset="0"/>
              </a:rPr>
              <a:t>Dietary Fats &amp; CHD Events</a:t>
            </a: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304800" y="2386013"/>
            <a:ext cx="8875713" cy="377825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304800" y="3581400"/>
            <a:ext cx="8875713" cy="377825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304800" y="4194175"/>
            <a:ext cx="8875713" cy="377825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1"/>
          <p:cNvGrpSpPr>
            <a:grpSpLocks/>
          </p:cNvGrpSpPr>
          <p:nvPr/>
        </p:nvGrpSpPr>
        <p:grpSpPr bwMode="auto">
          <a:xfrm>
            <a:off x="0" y="901700"/>
            <a:ext cx="8043863" cy="5575300"/>
            <a:chOff x="0" y="901456"/>
            <a:chExt cx="8043300" cy="5576319"/>
          </a:xfrm>
        </p:grpSpPr>
        <p:pic>
          <p:nvPicPr>
            <p:cNvPr id="9626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1456"/>
              <a:ext cx="8043300" cy="5270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512" y="6000750"/>
              <a:ext cx="2667000" cy="47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28600" y="76200"/>
            <a:ext cx="8610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algn="l" defTabSz="10191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10191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10191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10191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10191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</a:pPr>
            <a:r>
              <a:rPr lang="en-US" altLang="en-US" sz="3000" b="1" smtClean="0">
                <a:solidFill>
                  <a:srgbClr val="000099"/>
                </a:solidFill>
                <a:latin typeface="Times New Roman" pitchFamily="18" charset="0"/>
              </a:rPr>
              <a:t>Food Sources:  Meats &amp; CVD Mortality</a:t>
            </a:r>
            <a:endParaRPr lang="en-US" altLang="en-US" sz="3000" b="1" u="sng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6699">
                <a:alpha val="749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61" name="Rectangle 57"/>
          <p:cNvSpPr>
            <a:spLocks noChangeArrowheads="1"/>
          </p:cNvSpPr>
          <p:nvPr/>
        </p:nvSpPr>
        <p:spPr bwMode="auto">
          <a:xfrm>
            <a:off x="7239000" y="1979613"/>
            <a:ext cx="16764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 anchor="ctr">
            <a:spAutoFit/>
          </a:bodyPr>
          <a:lstStyle>
            <a:lvl1pPr algn="l" defTabSz="10191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10191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10191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10191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10191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800" b="1" u="sng" smtClean="0">
                <a:solidFill>
                  <a:srgbClr val="000099"/>
                </a:solidFill>
                <a:latin typeface="Times New Roman" pitchFamily="18" charset="0"/>
              </a:rPr>
              <a:t>Total Red Meat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CC0000"/>
                </a:solidFill>
                <a:latin typeface="Times New Roman" pitchFamily="18" charset="0"/>
              </a:rPr>
              <a:t>RR = 1.09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CC0000"/>
                </a:solidFill>
                <a:latin typeface="Times New Roman" pitchFamily="18" charset="0"/>
              </a:rPr>
              <a:t>(0.93, 1.27)</a:t>
            </a:r>
          </a:p>
        </p:txBody>
      </p:sp>
      <p:sp>
        <p:nvSpPr>
          <p:cNvPr id="96262" name="Rectangle 59"/>
          <p:cNvSpPr>
            <a:spLocks noChangeArrowheads="1"/>
          </p:cNvSpPr>
          <p:nvPr/>
        </p:nvSpPr>
        <p:spPr bwMode="auto">
          <a:xfrm>
            <a:off x="7162800" y="4252913"/>
            <a:ext cx="17526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 anchor="ctr">
            <a:spAutoFit/>
          </a:bodyPr>
          <a:lstStyle>
            <a:lvl1pPr algn="l" defTabSz="10191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10191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10191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10191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10191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800" b="1" u="sng" smtClean="0">
                <a:solidFill>
                  <a:srgbClr val="000099"/>
                </a:solidFill>
                <a:latin typeface="Times New Roman" pitchFamily="18" charset="0"/>
              </a:rPr>
              <a:t>Processed Meat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CC0000"/>
                </a:solidFill>
                <a:latin typeface="Times New Roman" pitchFamily="18" charset="0"/>
              </a:rPr>
              <a:t>RR = 1.17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CC0000"/>
                </a:solidFill>
                <a:latin typeface="Times New Roman" pitchFamily="18" charset="0"/>
              </a:rPr>
              <a:t>(1.02, 1.33)</a:t>
            </a:r>
          </a:p>
        </p:txBody>
      </p:sp>
      <p:sp>
        <p:nvSpPr>
          <p:cNvPr id="96263" name="Rectangle 2"/>
          <p:cNvSpPr>
            <a:spLocks noChangeArrowheads="1"/>
          </p:cNvSpPr>
          <p:nvPr/>
        </p:nvSpPr>
        <p:spPr bwMode="auto">
          <a:xfrm>
            <a:off x="442913" y="6324600"/>
            <a:ext cx="39004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 anchor="ctr">
            <a:spAutoFit/>
          </a:bodyPr>
          <a:lstStyle>
            <a:lvl1pPr algn="l" defTabSz="10191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10191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10191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10191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10191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Times New Roman" pitchFamily="18" charset="0"/>
              </a:rPr>
              <a:t>O’Sullivan et al., Am J Public Health 2013</a:t>
            </a:r>
          </a:p>
        </p:txBody>
      </p:sp>
    </p:spTree>
    <p:extLst>
      <p:ext uri="{BB962C8B-B14F-4D97-AF65-F5344CB8AC3E}">
        <p14:creationId xmlns:p14="http://schemas.microsoft.com/office/powerpoint/2010/main" val="34845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Chart 1"/>
          <p:cNvGraphicFramePr>
            <a:graphicFrameLocks/>
          </p:cNvGraphicFramePr>
          <p:nvPr/>
        </p:nvGraphicFramePr>
        <p:xfrm>
          <a:off x="711200" y="1485900"/>
          <a:ext cx="80264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5" imgW="8029661" imgH="4190989" progId="Excel.Chart.8">
                  <p:embed/>
                </p:oleObj>
              </mc:Choice>
              <mc:Fallback>
                <p:oleObj name="Chart" r:id="rId5" imgW="8029661" imgH="419098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485900"/>
                        <a:ext cx="80264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1" name="TextBox 4"/>
          <p:cNvSpPr txBox="1">
            <a:spLocks noChangeArrowheads="1"/>
          </p:cNvSpPr>
          <p:nvPr/>
        </p:nvSpPr>
        <p:spPr bwMode="auto">
          <a:xfrm>
            <a:off x="2292350" y="1754188"/>
            <a:ext cx="1409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i="1" smtClean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-trend=</a:t>
            </a:r>
            <a:r>
              <a:rPr lang="en-US" altLang="en-US" sz="1800" b="1" smtClean="0">
                <a:solidFill>
                  <a:srgbClr val="000000"/>
                </a:solidFill>
                <a:latin typeface="Times New Roman" pitchFamily="18" charset="0"/>
              </a:rPr>
              <a:t>0.50</a:t>
            </a:r>
          </a:p>
        </p:txBody>
      </p:sp>
      <p:sp>
        <p:nvSpPr>
          <p:cNvPr id="99332" name="TextBox 7"/>
          <p:cNvSpPr txBox="1">
            <a:spLocks noChangeArrowheads="1"/>
          </p:cNvSpPr>
          <p:nvPr/>
        </p:nvSpPr>
        <p:spPr bwMode="auto">
          <a:xfrm>
            <a:off x="152400" y="6019800"/>
            <a:ext cx="891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Adjusted for age, sex, center, education, smoking, physical activity, alcohol intake, and consumption of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fruits, vegetables, red meat, processed meat, sugar sweetened beverages, coffee, cereals, and cerearl products.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9333" name="TextBox 2"/>
          <p:cNvSpPr txBox="1">
            <a:spLocks noChangeArrowheads="1"/>
          </p:cNvSpPr>
          <p:nvPr/>
        </p:nvSpPr>
        <p:spPr bwMode="auto">
          <a:xfrm>
            <a:off x="3810000" y="5638800"/>
            <a:ext cx="30067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</a:rPr>
              <a:t>Quintiles of Consumption</a:t>
            </a:r>
          </a:p>
        </p:txBody>
      </p:sp>
      <p:sp>
        <p:nvSpPr>
          <p:cNvPr id="99334" name="Text Box 2"/>
          <p:cNvSpPr txBox="1">
            <a:spLocks noChangeArrowheads="1"/>
          </p:cNvSpPr>
          <p:nvPr/>
        </p:nvSpPr>
        <p:spPr bwMode="auto">
          <a:xfrm>
            <a:off x="2413000" y="228600"/>
            <a:ext cx="43211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0099"/>
                </a:solidFill>
              </a:rPr>
              <a:t>Dairy Foods &amp; Diabetes </a:t>
            </a:r>
          </a:p>
        </p:txBody>
      </p:sp>
      <p:sp>
        <p:nvSpPr>
          <p:cNvPr id="99335" name="Line 7"/>
          <p:cNvSpPr>
            <a:spLocks noChangeAspect="1" noChangeShapeType="1"/>
          </p:cNvSpPr>
          <p:nvPr/>
        </p:nvSpPr>
        <p:spPr bwMode="auto">
          <a:xfrm flipV="1">
            <a:off x="381000" y="838200"/>
            <a:ext cx="8305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6" name="Rectangle 2"/>
          <p:cNvSpPr>
            <a:spLocks noChangeArrowheads="1"/>
          </p:cNvSpPr>
          <p:nvPr/>
        </p:nvSpPr>
        <p:spPr bwMode="auto">
          <a:xfrm>
            <a:off x="5105400" y="6521450"/>
            <a:ext cx="3633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 anchor="ctr">
            <a:spAutoFit/>
          </a:bodyPr>
          <a:lstStyle>
            <a:lvl1pPr algn="l" defTabSz="10191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10191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10191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10191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10191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Times New Roman" pitchFamily="18" charset="0"/>
              </a:rPr>
              <a:t>Sluijis et al., AJCN 2012</a:t>
            </a:r>
          </a:p>
        </p:txBody>
      </p:sp>
      <p:sp>
        <p:nvSpPr>
          <p:cNvPr id="99337" name="Rectangle 6"/>
          <p:cNvSpPr>
            <a:spLocks noChangeArrowheads="1"/>
          </p:cNvSpPr>
          <p:nvPr/>
        </p:nvSpPr>
        <p:spPr bwMode="auto">
          <a:xfrm>
            <a:off x="962025" y="941388"/>
            <a:ext cx="7191375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8500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</a:rPr>
              <a:t>Among 340,234 Europeans from 8 countries, with 12,403 cases of incident diabetes</a:t>
            </a:r>
          </a:p>
        </p:txBody>
      </p:sp>
      <p:sp>
        <p:nvSpPr>
          <p:cNvPr id="99338" name="TextBox 4"/>
          <p:cNvSpPr txBox="1">
            <a:spLocks noChangeArrowheads="1"/>
          </p:cNvSpPr>
          <p:nvPr/>
        </p:nvSpPr>
        <p:spPr bwMode="auto">
          <a:xfrm>
            <a:off x="4765675" y="2590800"/>
            <a:ext cx="1409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i="1" smtClean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-trend=</a:t>
            </a:r>
            <a:r>
              <a:rPr lang="en-US" altLang="en-US" sz="1800" b="1" smtClean="0">
                <a:solidFill>
                  <a:srgbClr val="000000"/>
                </a:solidFill>
                <a:latin typeface="Times New Roman" pitchFamily="18" charset="0"/>
              </a:rPr>
              <a:t>0.06</a:t>
            </a:r>
          </a:p>
        </p:txBody>
      </p:sp>
      <p:sp>
        <p:nvSpPr>
          <p:cNvPr id="99339" name="TextBox 4"/>
          <p:cNvSpPr txBox="1">
            <a:spLocks noChangeArrowheads="1"/>
          </p:cNvSpPr>
          <p:nvPr/>
        </p:nvSpPr>
        <p:spPr bwMode="auto">
          <a:xfrm>
            <a:off x="7051675" y="2590800"/>
            <a:ext cx="1409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i="1" smtClean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-trend=</a:t>
            </a:r>
            <a:r>
              <a:rPr lang="en-US" altLang="en-US" sz="1800" b="1" smtClean="0">
                <a:solidFill>
                  <a:srgbClr val="000000"/>
                </a:solidFill>
                <a:latin typeface="Times New Roman" pitchFamily="18" charset="0"/>
              </a:rPr>
              <a:t>0.01</a:t>
            </a:r>
          </a:p>
        </p:txBody>
      </p:sp>
      <p:sp>
        <p:nvSpPr>
          <p:cNvPr id="99340" name="Rectangle 6"/>
          <p:cNvSpPr>
            <a:spLocks noChangeArrowheads="1"/>
          </p:cNvSpPr>
          <p:nvPr/>
        </p:nvSpPr>
        <p:spPr bwMode="auto">
          <a:xfrm>
            <a:off x="177800" y="2779713"/>
            <a:ext cx="1346200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</a:rPr>
              <a:t>RR of</a:t>
            </a:r>
          </a:p>
          <a:p>
            <a:pPr algn="ctr" eaLnBrk="1" fontAlgn="base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</a:rPr>
              <a:t>Diabetes</a:t>
            </a:r>
          </a:p>
        </p:txBody>
      </p:sp>
      <p:cxnSp>
        <p:nvCxnSpPr>
          <p:cNvPr id="99341" name="Straight Arrow Connector 2"/>
          <p:cNvCxnSpPr>
            <a:cxnSpLocks noChangeShapeType="1"/>
          </p:cNvCxnSpPr>
          <p:nvPr/>
        </p:nvCxnSpPr>
        <p:spPr bwMode="auto">
          <a:xfrm>
            <a:off x="4533900" y="3124200"/>
            <a:ext cx="1409700" cy="762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342" name="Straight Arrow Connector 14"/>
          <p:cNvCxnSpPr>
            <a:cxnSpLocks noChangeShapeType="1"/>
          </p:cNvCxnSpPr>
          <p:nvPr/>
        </p:nvCxnSpPr>
        <p:spPr bwMode="auto">
          <a:xfrm>
            <a:off x="6819900" y="3124200"/>
            <a:ext cx="1409700" cy="762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4443831"/>
      </p:ext>
    </p:extLst>
  </p:cSld>
  <p:clrMapOvr>
    <a:masterClrMapping/>
  </p:clrMapOvr>
  <p:transition spd="slow" advTm="7237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1"/>
          <p:cNvGrpSpPr>
            <a:grpSpLocks/>
          </p:cNvGrpSpPr>
          <p:nvPr/>
        </p:nvGrpSpPr>
        <p:grpSpPr bwMode="auto">
          <a:xfrm>
            <a:off x="609600" y="1573213"/>
            <a:ext cx="7467600" cy="4675187"/>
            <a:chOff x="228600" y="1043985"/>
            <a:chExt cx="8382000" cy="5101545"/>
          </a:xfrm>
        </p:grpSpPr>
        <p:pic>
          <p:nvPicPr>
            <p:cNvPr id="10036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451" y="1043985"/>
              <a:ext cx="7619149" cy="4747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36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330235"/>
              <a:ext cx="678255" cy="4079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36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5848350"/>
              <a:ext cx="685800" cy="297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4186238" y="6324600"/>
            <a:ext cx="42719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Estruch et al. NEJM 2013</a:t>
            </a:r>
          </a:p>
        </p:txBody>
      </p:sp>
      <p:sp>
        <p:nvSpPr>
          <p:cNvPr id="100356" name="Rectangle 2"/>
          <p:cNvSpPr>
            <a:spLocks noChangeArrowheads="1"/>
          </p:cNvSpPr>
          <p:nvPr/>
        </p:nvSpPr>
        <p:spPr bwMode="auto">
          <a:xfrm>
            <a:off x="1420813" y="138113"/>
            <a:ext cx="63087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6" rIns="91433" bIns="45716" anchor="ctr">
            <a:spAutoFit/>
          </a:bodyPr>
          <a:lstStyle>
            <a:lvl1pPr algn="l" defTabSz="10191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10191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10191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10191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10191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smtClean="0">
                <a:solidFill>
                  <a:srgbClr val="000099"/>
                </a:solidFill>
              </a:rPr>
              <a:t>Healthy Diet Patterns &amp; CVD Events</a:t>
            </a:r>
          </a:p>
        </p:txBody>
      </p:sp>
      <p:sp>
        <p:nvSpPr>
          <p:cNvPr id="100357" name="Line 3"/>
          <p:cNvSpPr>
            <a:spLocks noChangeShapeType="1"/>
          </p:cNvSpPr>
          <p:nvPr/>
        </p:nvSpPr>
        <p:spPr bwMode="auto">
          <a:xfrm>
            <a:off x="304800" y="836613"/>
            <a:ext cx="85344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5867400" y="4152900"/>
            <a:ext cx="1828800" cy="8763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tabLst>
                <a:tab pos="625475" algn="ctr"/>
                <a:tab pos="2117725" algn="ctr"/>
              </a:tabLst>
              <a:defRPr/>
            </a:pPr>
            <a:r>
              <a:rPr lang="en-US" sz="2000" b="1" kern="0">
                <a:solidFill>
                  <a:srgbClr val="C00000"/>
                </a:solidFill>
                <a:latin typeface="Arial" charset="0"/>
              </a:rPr>
              <a:t>HR = 0.70 (0.55, 0.89)</a:t>
            </a:r>
          </a:p>
        </p:txBody>
      </p:sp>
      <p:sp>
        <p:nvSpPr>
          <p:cNvPr id="100359" name="Text Box 4"/>
          <p:cNvSpPr txBox="1">
            <a:spLocks noChangeArrowheads="1"/>
          </p:cNvSpPr>
          <p:nvPr/>
        </p:nvSpPr>
        <p:spPr bwMode="auto">
          <a:xfrm>
            <a:off x="720725" y="1001713"/>
            <a:ext cx="74422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Randomized controlled trial among 7447 Spanish adults at higher risk</a:t>
            </a: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438400" y="2162175"/>
            <a:ext cx="2209800" cy="10350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tabLst>
                <a:tab pos="625475" algn="ctr"/>
                <a:tab pos="2117725" algn="ctr"/>
              </a:tabLst>
              <a:defRPr/>
            </a:pPr>
            <a:r>
              <a:rPr lang="en-US" sz="2400" b="1" i="1" kern="0">
                <a:solidFill>
                  <a:srgbClr val="C00000"/>
                </a:solidFill>
                <a:latin typeface="Arial" charset="0"/>
              </a:rPr>
              <a:t>No</a:t>
            </a:r>
            <a:r>
              <a:rPr lang="en-US" sz="2400" b="1" kern="0">
                <a:solidFill>
                  <a:srgbClr val="C00000"/>
                </a:solidFill>
                <a:latin typeface="Arial" charset="0"/>
              </a:rPr>
              <a:t> change in saturated fat.</a:t>
            </a:r>
          </a:p>
        </p:txBody>
      </p:sp>
      <p:cxnSp>
        <p:nvCxnSpPr>
          <p:cNvPr id="100361" name="Straight Arrow Connector 13"/>
          <p:cNvCxnSpPr>
            <a:cxnSpLocks noChangeShapeType="1"/>
          </p:cNvCxnSpPr>
          <p:nvPr/>
        </p:nvCxnSpPr>
        <p:spPr bwMode="auto">
          <a:xfrm>
            <a:off x="5943600" y="2819400"/>
            <a:ext cx="0" cy="762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2261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066800"/>
            <a:ext cx="8682038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79" name="Line 4"/>
          <p:cNvSpPr>
            <a:spLocks noChangeShapeType="1"/>
          </p:cNvSpPr>
          <p:nvPr/>
        </p:nvSpPr>
        <p:spPr bwMode="auto">
          <a:xfrm>
            <a:off x="381000" y="765175"/>
            <a:ext cx="83058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380" name="Text Box 5"/>
          <p:cNvSpPr txBox="1">
            <a:spLocks noChangeArrowheads="1"/>
          </p:cNvSpPr>
          <p:nvPr/>
        </p:nvSpPr>
        <p:spPr bwMode="auto">
          <a:xfrm>
            <a:off x="446088" y="200025"/>
            <a:ext cx="8229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algn="l" defTabSz="10191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10191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10191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10191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10191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500" b="1" smtClean="0">
                <a:solidFill>
                  <a:srgbClr val="000099"/>
                </a:solidFill>
                <a:latin typeface="Times New Roman" pitchFamily="18" charset="0"/>
              </a:rPr>
              <a:t>Global Disease Burdens Due to Major Risk Factors in 2010</a:t>
            </a:r>
          </a:p>
        </p:txBody>
      </p:sp>
      <p:sp>
        <p:nvSpPr>
          <p:cNvPr id="101381" name="Text Box 13"/>
          <p:cNvSpPr txBox="1">
            <a:spLocks noChangeArrowheads="1"/>
          </p:cNvSpPr>
          <p:nvPr/>
        </p:nvSpPr>
        <p:spPr bwMode="auto">
          <a:xfrm>
            <a:off x="6818313" y="6324600"/>
            <a:ext cx="16938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en-US" sz="1200" smtClean="0">
                <a:solidFill>
                  <a:srgbClr val="000000"/>
                </a:solidFill>
              </a:rPr>
              <a:t>Lim et al, </a:t>
            </a:r>
            <a:r>
              <a:rPr lang="it-IT" altLang="en-US" sz="1200" i="1" smtClean="0">
                <a:solidFill>
                  <a:srgbClr val="000000"/>
                </a:solidFill>
              </a:rPr>
              <a:t>Lancet</a:t>
            </a:r>
            <a:r>
              <a:rPr lang="it-IT" altLang="en-US" sz="1200" smtClean="0">
                <a:solidFill>
                  <a:srgbClr val="000000"/>
                </a:solidFill>
              </a:rPr>
              <a:t> 2012</a:t>
            </a:r>
            <a:endParaRPr lang="en-US" altLang="en-US" sz="1200" smtClean="0">
              <a:solidFill>
                <a:srgbClr val="000000"/>
              </a:solidFill>
            </a:endParaRPr>
          </a:p>
        </p:txBody>
      </p:sp>
      <p:pic>
        <p:nvPicPr>
          <p:cNvPr id="10138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2720975"/>
            <a:ext cx="34067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3" name="Rectangle 26"/>
          <p:cNvSpPr>
            <a:spLocks noChangeArrowheads="1"/>
          </p:cNvSpPr>
          <p:nvPr/>
        </p:nvSpPr>
        <p:spPr bwMode="auto">
          <a:xfrm>
            <a:off x="1905000" y="1928813"/>
            <a:ext cx="1219200" cy="228600"/>
          </a:xfrm>
          <a:prstGeom prst="rect">
            <a:avLst/>
          </a:prstGeom>
          <a:noFill/>
          <a:ln w="317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384" name="Rectangle 10"/>
          <p:cNvSpPr>
            <a:spLocks noChangeArrowheads="1"/>
          </p:cNvSpPr>
          <p:nvPr/>
        </p:nvSpPr>
        <p:spPr bwMode="auto">
          <a:xfrm>
            <a:off x="1752600" y="3224213"/>
            <a:ext cx="1371600" cy="228600"/>
          </a:xfrm>
          <a:prstGeom prst="rect">
            <a:avLst/>
          </a:prstGeom>
          <a:noFill/>
          <a:ln w="317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385" name="Rectangle 11"/>
          <p:cNvSpPr>
            <a:spLocks noChangeArrowheads="1"/>
          </p:cNvSpPr>
          <p:nvPr/>
        </p:nvSpPr>
        <p:spPr bwMode="auto">
          <a:xfrm>
            <a:off x="1371600" y="3452813"/>
            <a:ext cx="1752600" cy="228600"/>
          </a:xfrm>
          <a:prstGeom prst="rect">
            <a:avLst/>
          </a:prstGeom>
          <a:noFill/>
          <a:ln w="317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386" name="Rectangle 12"/>
          <p:cNvSpPr>
            <a:spLocks noChangeArrowheads="1"/>
          </p:cNvSpPr>
          <p:nvPr/>
        </p:nvSpPr>
        <p:spPr bwMode="auto">
          <a:xfrm>
            <a:off x="1524000" y="4291013"/>
            <a:ext cx="1600200" cy="228600"/>
          </a:xfrm>
          <a:prstGeom prst="rect">
            <a:avLst/>
          </a:prstGeom>
          <a:noFill/>
          <a:ln w="317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387" name="Rectangle 13"/>
          <p:cNvSpPr>
            <a:spLocks noChangeArrowheads="1"/>
          </p:cNvSpPr>
          <p:nvPr/>
        </p:nvSpPr>
        <p:spPr bwMode="auto">
          <a:xfrm>
            <a:off x="1611313" y="4519613"/>
            <a:ext cx="1512887" cy="228600"/>
          </a:xfrm>
          <a:prstGeom prst="rect">
            <a:avLst/>
          </a:prstGeom>
          <a:noFill/>
          <a:ln w="317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388" name="Rectangle 14"/>
          <p:cNvSpPr>
            <a:spLocks noChangeArrowheads="1"/>
          </p:cNvSpPr>
          <p:nvPr/>
        </p:nvSpPr>
        <p:spPr bwMode="auto">
          <a:xfrm>
            <a:off x="558800" y="4748213"/>
            <a:ext cx="2565400" cy="228600"/>
          </a:xfrm>
          <a:prstGeom prst="rect">
            <a:avLst/>
          </a:prstGeom>
          <a:noFill/>
          <a:ln w="317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41375" y="5738813"/>
            <a:ext cx="2974975" cy="447675"/>
            <a:chOff x="841335" y="5819001"/>
            <a:chExt cx="2974879" cy="447020"/>
          </a:xfrm>
        </p:grpSpPr>
        <p:sp>
          <p:nvSpPr>
            <p:cNvPr id="101391" name="Rectangle 1"/>
            <p:cNvSpPr>
              <a:spLocks noChangeArrowheads="1"/>
            </p:cNvSpPr>
            <p:nvPr/>
          </p:nvSpPr>
          <p:spPr bwMode="auto">
            <a:xfrm>
              <a:off x="3467100" y="5867400"/>
              <a:ext cx="266700" cy="152400"/>
            </a:xfrm>
            <a:prstGeom prst="rect">
              <a:avLst/>
            </a:prstGeom>
            <a:solidFill>
              <a:srgbClr val="A5B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defTabSz="10191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defTabSz="10191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defTabSz="10191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defTabSz="10191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defTabSz="10191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endParaRPr lang="en-US" altLang="en-US" sz="22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392" name="Text Box 13"/>
            <p:cNvSpPr txBox="1">
              <a:spLocks noChangeArrowheads="1"/>
            </p:cNvSpPr>
            <p:nvPr/>
          </p:nvSpPr>
          <p:spPr bwMode="auto">
            <a:xfrm>
              <a:off x="841335" y="5819001"/>
              <a:ext cx="230249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en-US" sz="1200" smtClean="0">
                  <a:solidFill>
                    <a:srgbClr val="000000"/>
                  </a:solidFill>
                </a:rPr>
                <a:t>Diet high in SFA &amp; low in PUFA</a:t>
              </a:r>
              <a:endParaRPr lang="en-US" altLang="en-US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01393" name="Text Box 13"/>
            <p:cNvSpPr txBox="1">
              <a:spLocks noChangeArrowheads="1"/>
            </p:cNvSpPr>
            <p:nvPr/>
          </p:nvSpPr>
          <p:spPr bwMode="auto">
            <a:xfrm>
              <a:off x="3384686" y="6019800"/>
              <a:ext cx="43152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en-US" sz="1000" smtClean="0">
                  <a:solidFill>
                    <a:srgbClr val="000000"/>
                  </a:solidFill>
                </a:rPr>
                <a:t>0.47</a:t>
              </a:r>
              <a:endParaRPr lang="en-US" altLang="en-US" sz="1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66775" y="5738813"/>
            <a:ext cx="2257425" cy="277812"/>
          </a:xfrm>
          <a:prstGeom prst="rect">
            <a:avLst/>
          </a:prstGeom>
          <a:noFill/>
          <a:ln w="317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990600" y="1295400"/>
            <a:ext cx="3276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4488" indent="-344488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sz="2600" b="1" u="sng" smtClean="0">
                <a:solidFill>
                  <a:srgbClr val="000000"/>
                </a:solidFill>
              </a:rPr>
              <a:t>EAT:</a:t>
            </a:r>
          </a:p>
          <a:p>
            <a:pPr fontAlgn="base">
              <a:spcAft>
                <a:spcPct val="20000"/>
              </a:spcAft>
            </a:pPr>
            <a:r>
              <a:rPr lang="en-US" altLang="en-US" sz="2600" b="1" smtClean="0">
                <a:solidFill>
                  <a:srgbClr val="000000"/>
                </a:solidFill>
              </a:rPr>
              <a:t>Seafood</a:t>
            </a:r>
          </a:p>
          <a:p>
            <a:pPr fontAlgn="base">
              <a:spcAft>
                <a:spcPct val="20000"/>
              </a:spcAft>
            </a:pPr>
            <a:r>
              <a:rPr lang="en-US" altLang="en-US" sz="2600" b="1" smtClean="0">
                <a:solidFill>
                  <a:srgbClr val="000000"/>
                </a:solidFill>
              </a:rPr>
              <a:t>Fruits</a:t>
            </a:r>
          </a:p>
          <a:p>
            <a:pPr fontAlgn="base">
              <a:spcAft>
                <a:spcPct val="20000"/>
              </a:spcAft>
            </a:pPr>
            <a:r>
              <a:rPr lang="en-US" altLang="en-US" sz="2600" b="1" smtClean="0">
                <a:solidFill>
                  <a:srgbClr val="000000"/>
                </a:solidFill>
              </a:rPr>
              <a:t>Nuts</a:t>
            </a:r>
          </a:p>
          <a:p>
            <a:pPr fontAlgn="base">
              <a:spcAft>
                <a:spcPct val="20000"/>
              </a:spcAft>
            </a:pPr>
            <a:r>
              <a:rPr lang="en-US" altLang="en-US" sz="2600" b="1" smtClean="0">
                <a:solidFill>
                  <a:srgbClr val="000000"/>
                </a:solidFill>
              </a:rPr>
              <a:t>Vegetables</a:t>
            </a:r>
          </a:p>
          <a:p>
            <a:pPr fontAlgn="base">
              <a:spcAft>
                <a:spcPct val="20000"/>
              </a:spcAft>
            </a:pPr>
            <a:r>
              <a:rPr lang="en-US" altLang="en-US" sz="2600" b="1" smtClean="0">
                <a:solidFill>
                  <a:srgbClr val="000000"/>
                </a:solidFill>
              </a:rPr>
              <a:t>Vegetable Oils</a:t>
            </a:r>
          </a:p>
          <a:p>
            <a:pPr fontAlgn="base">
              <a:spcAft>
                <a:spcPct val="20000"/>
              </a:spcAft>
            </a:pPr>
            <a:r>
              <a:rPr lang="en-US" altLang="en-US" sz="2600" b="1" smtClean="0">
                <a:solidFill>
                  <a:srgbClr val="000000"/>
                </a:solidFill>
              </a:rPr>
              <a:t>Whole grains</a:t>
            </a:r>
          </a:p>
          <a:p>
            <a:pPr fontAlgn="base">
              <a:spcAft>
                <a:spcPct val="20000"/>
              </a:spcAft>
            </a:pPr>
            <a:r>
              <a:rPr lang="en-US" altLang="en-US" sz="2600" b="1" smtClean="0">
                <a:solidFill>
                  <a:srgbClr val="000000"/>
                </a:solidFill>
              </a:rPr>
              <a:t>Yogurt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0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algn="l" defTabSz="10191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10191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10191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10191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10191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 smtClean="0">
                <a:solidFill>
                  <a:srgbClr val="000099"/>
                </a:solidFill>
              </a:rPr>
              <a:t>Essential Dietary Habits for Health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800600" y="12954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4488" indent="-344488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sz="2600" b="1" u="sng" smtClean="0">
                <a:solidFill>
                  <a:srgbClr val="000000"/>
                </a:solidFill>
              </a:rPr>
              <a:t>LIMIT:</a:t>
            </a:r>
          </a:p>
          <a:p>
            <a:pPr fontAlgn="base">
              <a:spcAft>
                <a:spcPct val="20000"/>
              </a:spcAft>
            </a:pPr>
            <a:r>
              <a:rPr lang="en-US" altLang="en-US" sz="2600" b="1" smtClean="0">
                <a:solidFill>
                  <a:srgbClr val="000000"/>
                </a:solidFill>
              </a:rPr>
              <a:t>Starches, refined grains, sugars</a:t>
            </a:r>
          </a:p>
          <a:p>
            <a:pPr fontAlgn="base">
              <a:spcAft>
                <a:spcPct val="20000"/>
              </a:spcAft>
            </a:pPr>
            <a:r>
              <a:rPr lang="en-US" altLang="en-US" sz="2600" b="1" smtClean="0">
                <a:solidFill>
                  <a:srgbClr val="000000"/>
                </a:solidFill>
              </a:rPr>
              <a:t>Processed Meats</a:t>
            </a:r>
          </a:p>
          <a:p>
            <a:pPr fontAlgn="base">
              <a:spcAft>
                <a:spcPct val="20000"/>
              </a:spcAft>
            </a:pPr>
            <a:r>
              <a:rPr lang="en-US" altLang="en-US" sz="2600" b="1" smtClean="0">
                <a:solidFill>
                  <a:srgbClr val="000000"/>
                </a:solidFill>
              </a:rPr>
              <a:t>Sweetened Drinks</a:t>
            </a:r>
          </a:p>
          <a:p>
            <a:pPr fontAlgn="base">
              <a:spcAft>
                <a:spcPct val="20000"/>
              </a:spcAft>
            </a:pPr>
            <a:r>
              <a:rPr lang="en-US" altLang="en-US" sz="2600" b="1" smtClean="0">
                <a:solidFill>
                  <a:srgbClr val="000000"/>
                </a:solidFill>
              </a:rPr>
              <a:t>Industrial Trans Fat *</a:t>
            </a:r>
          </a:p>
          <a:p>
            <a:pPr fontAlgn="base">
              <a:spcAft>
                <a:spcPct val="20000"/>
              </a:spcAft>
            </a:pPr>
            <a:r>
              <a:rPr lang="en-US" altLang="en-US" sz="2600" b="1" smtClean="0">
                <a:solidFill>
                  <a:srgbClr val="000000"/>
                </a:solidFill>
              </a:rPr>
              <a:t>Salt *</a:t>
            </a:r>
          </a:p>
          <a:p>
            <a:pPr fontAlgn="base">
              <a:spcAft>
                <a:spcPct val="20000"/>
              </a:spcAft>
            </a:pPr>
            <a:endParaRPr lang="en-US" altLang="en-US" sz="2600" b="1" smtClean="0">
              <a:solidFill>
                <a:srgbClr val="000000"/>
              </a:solidFill>
            </a:endParaRPr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>
            <a:solidFill>
              <a:srgbClr val="006699">
                <a:alpha val="749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sz="2200" smtClean="0">
              <a:solidFill>
                <a:srgbClr val="FFFFFF"/>
              </a:solidFill>
            </a:endParaRPr>
          </a:p>
        </p:txBody>
      </p:sp>
      <p:sp>
        <p:nvSpPr>
          <p:cNvPr id="107526" name="Rectangle 2"/>
          <p:cNvSpPr>
            <a:spLocks noChangeArrowheads="1"/>
          </p:cNvSpPr>
          <p:nvPr/>
        </p:nvSpPr>
        <p:spPr bwMode="auto">
          <a:xfrm>
            <a:off x="542925" y="6289675"/>
            <a:ext cx="42751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6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Mozaffarian, Appel, &amp; Van Horn. Circulation 2011</a:t>
            </a:r>
            <a:endParaRPr lang="en-GB" altLang="en-US" sz="1600" i="1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7527" name="Rectangle 2"/>
          <p:cNvSpPr>
            <a:spLocks noChangeArrowheads="1"/>
          </p:cNvSpPr>
          <p:nvPr/>
        </p:nvSpPr>
        <p:spPr bwMode="auto">
          <a:xfrm>
            <a:off x="4826000" y="5334000"/>
            <a:ext cx="39370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700" i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Also:  Don’t smoke, turn off the TV,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700" i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get enough sleep, and be physically active.</a:t>
            </a:r>
          </a:p>
        </p:txBody>
      </p:sp>
    </p:spTree>
    <p:extLst>
      <p:ext uri="{BB962C8B-B14F-4D97-AF65-F5344CB8AC3E}">
        <p14:creationId xmlns:p14="http://schemas.microsoft.com/office/powerpoint/2010/main" val="374986402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5400" smtClean="0">
                <a:latin typeface="Verdana" pitchFamily="34" charset="0"/>
              </a:rPr>
              <a:t>Energy Density</a:t>
            </a:r>
          </a:p>
        </p:txBody>
      </p:sp>
      <p:pic>
        <p:nvPicPr>
          <p:cNvPr id="12291" name="Picture 8" descr="C:\Files\Projects\UN10e\MMMgr\01Images\Chapter 01\fig01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9144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F7E31912-4A94-432D-AA5E-E5C33294C429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28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834246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tr-TR" sz="4000"/>
              <a:t>Dietary Reference Intakes</a:t>
            </a:r>
          </a:p>
        </p:txBody>
      </p:sp>
      <p:pic>
        <p:nvPicPr>
          <p:cNvPr id="47108" name="Picture 4" descr="fig01_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143000"/>
            <a:ext cx="4800600" cy="4983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35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844480" cy="466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392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tr-TR" sz="2800"/>
              <a:t>Estimated Average Requirements &amp; Recommended Dietary Allowances compared</a:t>
            </a:r>
          </a:p>
        </p:txBody>
      </p:sp>
      <p:pic>
        <p:nvPicPr>
          <p:cNvPr id="44036" name="Picture 4" descr="fig01_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8229600" cy="3802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701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tr-TR">
                <a:latin typeface="Verdana" pitchFamily="34" charset="0"/>
              </a:rPr>
              <a:t>Energy Recommendations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altLang="tr-TR" sz="2800">
                <a:latin typeface="Verdana" pitchFamily="34" charset="0"/>
              </a:rPr>
              <a:t>Estimated Energy Requirement – the average dietary energy intake that maintains energy balance in a healthy person of a given age, gender, weight, height, and activity level</a:t>
            </a:r>
          </a:p>
          <a:p>
            <a:r>
              <a:rPr lang="en-US" altLang="tr-TR" sz="2800">
                <a:latin typeface="Verdana" pitchFamily="34" charset="0"/>
              </a:rPr>
              <a:t>Acceptable Macronutrient Distribution Ranges</a:t>
            </a:r>
          </a:p>
          <a:p>
            <a:pPr lvl="1"/>
            <a:r>
              <a:rPr lang="en-US" altLang="tr-TR">
                <a:latin typeface="Verdana" pitchFamily="34" charset="0"/>
              </a:rPr>
              <a:t>Carbohydrate: 45% - 65%</a:t>
            </a:r>
          </a:p>
          <a:p>
            <a:pPr lvl="1"/>
            <a:r>
              <a:rPr lang="en-US" altLang="tr-TR">
                <a:latin typeface="Verdana" pitchFamily="34" charset="0"/>
              </a:rPr>
              <a:t>Fat: 20% - 35%</a:t>
            </a:r>
          </a:p>
          <a:p>
            <a:pPr lvl="1"/>
            <a:r>
              <a:rPr lang="en-US" altLang="tr-TR">
                <a:latin typeface="Verdana" pitchFamily="34" charset="0"/>
              </a:rPr>
              <a:t>Protein: 10% - 35%</a:t>
            </a:r>
            <a:endParaRPr lang="en-US" altLang="tr-TR" sz="2400">
              <a:latin typeface="Verdana" pitchFamily="34" charset="0"/>
            </a:endParaRPr>
          </a:p>
          <a:p>
            <a:endParaRPr lang="en-US" altLang="tr-TR" sz="2800"/>
          </a:p>
        </p:txBody>
      </p:sp>
    </p:spTree>
    <p:extLst>
      <p:ext uri="{BB962C8B-B14F-4D97-AF65-F5344CB8AC3E}">
        <p14:creationId xmlns:p14="http://schemas.microsoft.com/office/powerpoint/2010/main" val="2849483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tr-TR" sz="4000"/>
              <a:t>Food Guide Pyramid</a:t>
            </a:r>
          </a:p>
        </p:txBody>
      </p:sp>
      <p:pic>
        <p:nvPicPr>
          <p:cNvPr id="77828" name="Picture 4" descr="fig02_02_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5" r="35376"/>
          <a:stretch>
            <a:fillRect/>
          </a:stretch>
        </p:blipFill>
        <p:spPr>
          <a:xfrm>
            <a:off x="1905000" y="990600"/>
            <a:ext cx="5638800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1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7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Metaboli</a:t>
            </a:r>
            <a:r>
              <a:rPr lang="tr-TR" dirty="0" smtClean="0">
                <a:solidFill>
                  <a:srgbClr val="FFFF00"/>
                </a:solidFill>
              </a:rPr>
              <a:t>k</a:t>
            </a:r>
            <a:r>
              <a:rPr lang="en-US" dirty="0" smtClean="0">
                <a:solidFill>
                  <a:srgbClr val="FFFF00"/>
                </a:solidFill>
              </a:rPr>
              <a:t> S</a:t>
            </a:r>
            <a:r>
              <a:rPr lang="tr-TR" dirty="0" smtClean="0">
                <a:solidFill>
                  <a:srgbClr val="FFFF00"/>
                </a:solidFill>
              </a:rPr>
              <a:t>e</a:t>
            </a:r>
            <a:r>
              <a:rPr lang="en-US" dirty="0" err="1" smtClean="0">
                <a:solidFill>
                  <a:srgbClr val="FFFF00"/>
                </a:solidFill>
              </a:rPr>
              <a:t>ndrom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6172200" y="1676400"/>
            <a:ext cx="17748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Obe</a:t>
            </a:r>
            <a:r>
              <a:rPr lang="tr-TR" sz="3600" dirty="0" err="1" smtClean="0">
                <a:solidFill>
                  <a:schemeClr val="bg1"/>
                </a:solidFill>
              </a:rPr>
              <a:t>zite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143000" y="4598988"/>
            <a:ext cx="17491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Di</a:t>
            </a:r>
            <a:r>
              <a:rPr lang="tr-TR" sz="3600" dirty="0" smtClean="0">
                <a:solidFill>
                  <a:schemeClr val="bg1"/>
                </a:solidFill>
              </a:rPr>
              <a:t>y</a:t>
            </a:r>
            <a:r>
              <a:rPr lang="en-US" sz="3600" dirty="0" smtClean="0">
                <a:solidFill>
                  <a:schemeClr val="bg1"/>
                </a:solidFill>
              </a:rPr>
              <a:t>abet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775325" y="4538663"/>
            <a:ext cx="3005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</a:t>
            </a:r>
            <a:r>
              <a:rPr lang="tr-TR" sz="3600" dirty="0" smtClean="0">
                <a:solidFill>
                  <a:schemeClr val="bg1"/>
                </a:solidFill>
              </a:rPr>
              <a:t>i</a:t>
            </a:r>
            <a:r>
              <a:rPr lang="en-US" sz="3600" dirty="0" smtClean="0">
                <a:solidFill>
                  <a:schemeClr val="bg1"/>
                </a:solidFill>
              </a:rPr>
              <a:t>pert</a:t>
            </a:r>
            <a:r>
              <a:rPr lang="tr-TR" sz="3600" dirty="0" smtClean="0">
                <a:solidFill>
                  <a:schemeClr val="bg1"/>
                </a:solidFill>
              </a:rPr>
              <a:t>a</a:t>
            </a:r>
            <a:r>
              <a:rPr lang="en-US" sz="3600" dirty="0" err="1" smtClean="0">
                <a:solidFill>
                  <a:schemeClr val="bg1"/>
                </a:solidFill>
              </a:rPr>
              <a:t>nsi</a:t>
            </a:r>
            <a:r>
              <a:rPr lang="tr-TR" sz="3600" dirty="0" smtClean="0">
                <a:solidFill>
                  <a:schemeClr val="bg1"/>
                </a:solidFill>
              </a:rPr>
              <a:t>y</a:t>
            </a:r>
            <a:r>
              <a:rPr lang="en-US" sz="3600" dirty="0" smtClean="0">
                <a:solidFill>
                  <a:schemeClr val="bg1"/>
                </a:solidFill>
              </a:rPr>
              <a:t>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 flipH="1">
            <a:off x="6705600" y="2286000"/>
            <a:ext cx="0" cy="2362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2362200" y="2362200"/>
            <a:ext cx="0" cy="2362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>
            <a:off x="6096000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1753" name="Line 11"/>
          <p:cNvSpPr>
            <a:spLocks noChangeShapeType="1"/>
          </p:cNvSpPr>
          <p:nvPr/>
        </p:nvSpPr>
        <p:spPr bwMode="auto">
          <a:xfrm>
            <a:off x="2971800" y="4876800"/>
            <a:ext cx="2819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3657600" y="3124200"/>
            <a:ext cx="168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NAFLD</a:t>
            </a:r>
          </a:p>
        </p:txBody>
      </p:sp>
      <p:sp>
        <p:nvSpPr>
          <p:cNvPr id="31755" name="Line 13"/>
          <p:cNvSpPr>
            <a:spLocks noChangeShapeType="1"/>
          </p:cNvSpPr>
          <p:nvPr/>
        </p:nvSpPr>
        <p:spPr bwMode="auto">
          <a:xfrm flipV="1">
            <a:off x="2819400" y="3810000"/>
            <a:ext cx="9144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1756" name="Line 14"/>
          <p:cNvSpPr>
            <a:spLocks noChangeShapeType="1"/>
          </p:cNvSpPr>
          <p:nvPr/>
        </p:nvSpPr>
        <p:spPr bwMode="auto">
          <a:xfrm flipH="1">
            <a:off x="5257800" y="2209800"/>
            <a:ext cx="990600" cy="990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1757" name="Line 15"/>
          <p:cNvSpPr>
            <a:spLocks noChangeShapeType="1"/>
          </p:cNvSpPr>
          <p:nvPr/>
        </p:nvSpPr>
        <p:spPr bwMode="auto">
          <a:xfrm flipH="1" flipV="1">
            <a:off x="5181600" y="3886200"/>
            <a:ext cx="9144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1758" name="Text Box 16"/>
          <p:cNvSpPr txBox="1">
            <a:spLocks noChangeArrowheads="1"/>
          </p:cNvSpPr>
          <p:nvPr/>
        </p:nvSpPr>
        <p:spPr bwMode="auto">
          <a:xfrm>
            <a:off x="990600" y="1752600"/>
            <a:ext cx="24160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D</a:t>
            </a:r>
            <a:r>
              <a:rPr lang="tr-TR" sz="3600" dirty="0" smtClean="0">
                <a:solidFill>
                  <a:schemeClr val="bg1"/>
                </a:solidFill>
              </a:rPr>
              <a:t>i</a:t>
            </a:r>
            <a:r>
              <a:rPr lang="en-US" sz="3600" dirty="0" err="1" smtClean="0">
                <a:solidFill>
                  <a:schemeClr val="bg1"/>
                </a:solidFill>
              </a:rPr>
              <a:t>slipidemi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1759" name="Line 17"/>
          <p:cNvSpPr>
            <a:spLocks noChangeShapeType="1"/>
          </p:cNvSpPr>
          <p:nvPr/>
        </p:nvSpPr>
        <p:spPr bwMode="auto">
          <a:xfrm>
            <a:off x="3276600" y="2438400"/>
            <a:ext cx="6096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1760" name="Line 18"/>
          <p:cNvSpPr>
            <a:spLocks noChangeShapeType="1"/>
          </p:cNvSpPr>
          <p:nvPr/>
        </p:nvSpPr>
        <p:spPr bwMode="auto">
          <a:xfrm>
            <a:off x="3886200" y="21336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000" dirty="0" smtClean="0">
                <a:solidFill>
                  <a:srgbClr val="FFFF00"/>
                </a:solidFill>
              </a:rPr>
              <a:t>M</a:t>
            </a:r>
            <a:r>
              <a:rPr lang="en-US" sz="3000" dirty="0" err="1" smtClean="0">
                <a:solidFill>
                  <a:srgbClr val="FFFF00"/>
                </a:solidFill>
              </a:rPr>
              <a:t>etaboli</a:t>
            </a:r>
            <a:r>
              <a:rPr lang="tr-TR" sz="3000" dirty="0" smtClean="0">
                <a:solidFill>
                  <a:srgbClr val="FFFF00"/>
                </a:solidFill>
              </a:rPr>
              <a:t>k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tr-TR" sz="3000" dirty="0" smtClean="0">
                <a:solidFill>
                  <a:srgbClr val="FFFF00"/>
                </a:solidFill>
              </a:rPr>
              <a:t>Sendrom</a:t>
            </a:r>
            <a:r>
              <a:rPr lang="en-US" sz="3000" dirty="0" smtClean="0">
                <a:solidFill>
                  <a:srgbClr val="FFFF00"/>
                </a:solidFill>
              </a:rPr>
              <a:t> (</a:t>
            </a:r>
            <a:r>
              <a:rPr lang="tr-TR" sz="3000" dirty="0" err="1" smtClean="0">
                <a:solidFill>
                  <a:srgbClr val="FFFF00"/>
                </a:solidFill>
              </a:rPr>
              <a:t>Se</a:t>
            </a:r>
            <a:r>
              <a:rPr lang="en-US" sz="3000" dirty="0" err="1" smtClean="0">
                <a:solidFill>
                  <a:srgbClr val="FFFF00"/>
                </a:solidFill>
              </a:rPr>
              <a:t>ndrom</a:t>
            </a:r>
            <a:r>
              <a:rPr lang="en-US" sz="3000" dirty="0" smtClean="0">
                <a:solidFill>
                  <a:srgbClr val="FFFF00"/>
                </a:solidFill>
              </a:rPr>
              <a:t>-</a:t>
            </a:r>
            <a:r>
              <a:rPr lang="tr-TR" sz="3000" dirty="0" smtClean="0">
                <a:solidFill>
                  <a:srgbClr val="FFFF00"/>
                </a:solidFill>
              </a:rPr>
              <a:t>X</a:t>
            </a:r>
            <a:r>
              <a:rPr lang="en-US" sz="3000" dirty="0" smtClean="0">
                <a:solidFill>
                  <a:srgbClr val="FFFF00"/>
                </a:solidFill>
              </a:rPr>
              <a:t>)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tr-TR" sz="3400" dirty="0" smtClean="0"/>
              <a:t/>
            </a:r>
            <a:br>
              <a:rPr lang="tr-TR" sz="3400" dirty="0" smtClean="0"/>
            </a:br>
            <a:r>
              <a:rPr lang="en-US" sz="2600" i="1" dirty="0" smtClean="0">
                <a:solidFill>
                  <a:srgbClr val="FFC000"/>
                </a:solidFill>
              </a:rPr>
              <a:t>ATP III criteria</a:t>
            </a:r>
            <a:r>
              <a:rPr lang="tr-TR" sz="2600" i="1" dirty="0" smtClean="0">
                <a:solidFill>
                  <a:srgbClr val="FFC000"/>
                </a:solidFill>
              </a:rPr>
              <a:t> </a:t>
            </a:r>
            <a:r>
              <a:rPr lang="en-US" sz="2600" i="1" dirty="0" smtClean="0"/>
              <a:t>:</a:t>
            </a:r>
            <a:r>
              <a:rPr lang="tr-TR" sz="2600" i="1" dirty="0" smtClean="0"/>
              <a:t>  Aşağıdakilerden </a:t>
            </a:r>
            <a:r>
              <a:rPr lang="en-US" sz="2600" i="1" dirty="0" smtClean="0"/>
              <a:t>≥ 3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Abdominal </a:t>
            </a:r>
            <a:r>
              <a:rPr lang="en-US" sz="2800" dirty="0" err="1" smtClean="0"/>
              <a:t>obe</a:t>
            </a:r>
            <a:r>
              <a:rPr lang="tr-TR" sz="2800" dirty="0" err="1" smtClean="0"/>
              <a:t>zite</a:t>
            </a:r>
            <a:r>
              <a:rPr lang="tr-TR" sz="2800" dirty="0" smtClean="0"/>
              <a:t> : Etnik farklılık</a:t>
            </a:r>
            <a:r>
              <a:rPr lang="en-US" sz="2800" dirty="0" smtClean="0"/>
              <a:t> </a:t>
            </a:r>
          </a:p>
          <a:p>
            <a:pPr lvl="1" eaLnBrk="1" hangingPunct="1"/>
            <a:r>
              <a:rPr lang="en-US" dirty="0" smtClean="0"/>
              <a:t>(</a:t>
            </a:r>
            <a:r>
              <a:rPr lang="tr-TR" dirty="0" smtClean="0"/>
              <a:t>Bel çevresi</a:t>
            </a:r>
            <a:r>
              <a:rPr lang="en-US" dirty="0" smtClean="0"/>
              <a:t> &gt; 102 cm ♂, &gt; 88 cm  ♀)</a:t>
            </a:r>
          </a:p>
          <a:p>
            <a:pPr eaLnBrk="1" hangingPunct="1"/>
            <a:r>
              <a:rPr lang="en-US" sz="2800" dirty="0" err="1" smtClean="0"/>
              <a:t>Trigl</a:t>
            </a:r>
            <a:r>
              <a:rPr lang="tr-TR" sz="2800" dirty="0" err="1" smtClean="0"/>
              <a:t>iserid</a:t>
            </a:r>
            <a:r>
              <a:rPr lang="en-US" sz="2800" dirty="0" smtClean="0"/>
              <a:t> &gt; 150mg/dl</a:t>
            </a:r>
          </a:p>
          <a:p>
            <a:pPr eaLnBrk="1" hangingPunct="1"/>
            <a:r>
              <a:rPr lang="en-US" sz="2800" dirty="0" smtClean="0"/>
              <a:t>HDL &lt; 40 mg/dl ♂, &lt; 50 mg/dl  ♀</a:t>
            </a:r>
          </a:p>
          <a:p>
            <a:pPr eaLnBrk="1" hangingPunct="1"/>
            <a:r>
              <a:rPr lang="tr-TR" sz="2800" dirty="0" smtClean="0"/>
              <a:t>KB</a:t>
            </a:r>
            <a:r>
              <a:rPr lang="en-US" sz="2800" dirty="0" smtClean="0"/>
              <a:t> ≥</a:t>
            </a:r>
            <a:r>
              <a:rPr lang="tr-TR" sz="2800" dirty="0" smtClean="0"/>
              <a:t> </a:t>
            </a:r>
            <a:r>
              <a:rPr lang="en-US" sz="2800" dirty="0" smtClean="0"/>
              <a:t>130/85</a:t>
            </a:r>
            <a:r>
              <a:rPr lang="tr-TR" sz="2800" dirty="0" smtClean="0"/>
              <a:t> </a:t>
            </a:r>
            <a:r>
              <a:rPr lang="tr-TR" sz="2800" dirty="0" err="1" smtClean="0"/>
              <a:t>mmHg</a:t>
            </a:r>
            <a:endParaRPr lang="en-US" sz="2800" dirty="0" smtClean="0"/>
          </a:p>
          <a:p>
            <a:pPr eaLnBrk="1" hangingPunct="1"/>
            <a:r>
              <a:rPr lang="tr-TR" sz="2800" dirty="0" smtClean="0"/>
              <a:t>AKŞ </a:t>
            </a:r>
            <a:r>
              <a:rPr lang="en-US" sz="2800" dirty="0" smtClean="0"/>
              <a:t>≥</a:t>
            </a:r>
            <a:r>
              <a:rPr lang="tr-TR" sz="2800" dirty="0" smtClean="0"/>
              <a:t> </a:t>
            </a:r>
            <a:r>
              <a:rPr lang="en-US" sz="2800" dirty="0" smtClean="0"/>
              <a:t>110 mg/dl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FFC000"/>
                </a:solidFill>
              </a:rPr>
              <a:t>?? 100 mg/</a:t>
            </a:r>
            <a:r>
              <a:rPr lang="tr-TR" sz="2800" dirty="0" err="1" smtClean="0">
                <a:solidFill>
                  <a:srgbClr val="FFC000"/>
                </a:solidFill>
              </a:rPr>
              <a:t>dl</a:t>
            </a:r>
            <a:endParaRPr lang="en-US" sz="2800" dirty="0" smtClean="0">
              <a:solidFill>
                <a:srgbClr val="FFC000"/>
              </a:solidFill>
            </a:endParaRPr>
          </a:p>
        </p:txBody>
      </p:sp>
      <p:pic>
        <p:nvPicPr>
          <p:cNvPr id="4" name="Picture 3" descr="obesite"/>
          <p:cNvPicPr>
            <a:picLocks noChangeAspect="1" noChangeArrowheads="1"/>
          </p:cNvPicPr>
          <p:nvPr/>
        </p:nvPicPr>
        <p:blipFill>
          <a:blip r:embed="rId3" cstate="print"/>
          <a:srcRect l="8798" t="4500" r="15796" b="5428"/>
          <a:stretch>
            <a:fillRect/>
          </a:stretch>
        </p:blipFill>
        <p:spPr bwMode="auto">
          <a:xfrm>
            <a:off x="6372200" y="3284984"/>
            <a:ext cx="255577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9396" name="Picture 4" descr="food 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76213"/>
            <a:ext cx="8343900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819400" y="61722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See board for updates!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971800" y="60960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 New Roman" charset="0"/>
                <a:cs typeface="Times New Roman" charset="0"/>
              </a:rPr>
              <a:t>Old Food Pyramid</a:t>
            </a:r>
          </a:p>
        </p:txBody>
      </p:sp>
    </p:spTree>
    <p:extLst>
      <p:ext uri="{BB962C8B-B14F-4D97-AF65-F5344CB8AC3E}">
        <p14:creationId xmlns:p14="http://schemas.microsoft.com/office/powerpoint/2010/main" val="34673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Food Pyramid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  <a:hlinkClick r:id="rId2"/>
              </a:rPr>
              <a:t>My Plate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(6/11)</a:t>
            </a:r>
            <a:endParaRPr lang="en-US" sz="2000" dirty="0" smtClean="0"/>
          </a:p>
        </p:txBody>
      </p:sp>
      <p:pic>
        <p:nvPicPr>
          <p:cNvPr id="61443" name="Content Placeholder 3" descr="MyPlate-green300x27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574800"/>
            <a:ext cx="5410200" cy="4922838"/>
          </a:xfrm>
        </p:spPr>
      </p:pic>
    </p:spTree>
    <p:extLst>
      <p:ext uri="{BB962C8B-B14F-4D97-AF65-F5344CB8AC3E}">
        <p14:creationId xmlns:p14="http://schemas.microsoft.com/office/powerpoint/2010/main" val="25163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5540" name="Picture 8" descr="C:\Files\Projects\UN10e\MMMgr\01Images\Chapter 02\fig02_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0930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577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-17463"/>
            <a:ext cx="5334000" cy="6875463"/>
          </a:xfrm>
        </p:spPr>
      </p:pic>
    </p:spTree>
    <p:extLst>
      <p:ext uri="{BB962C8B-B14F-4D97-AF65-F5344CB8AC3E}">
        <p14:creationId xmlns:p14="http://schemas.microsoft.com/office/powerpoint/2010/main" val="151764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9144000" cy="5113338"/>
          </a:xfrm>
        </p:spPr>
        <p:txBody>
          <a:bodyPr/>
          <a:lstStyle/>
          <a:p>
            <a:pPr eaLnBrk="1" hangingPunct="1"/>
            <a:r>
              <a:rPr lang="en-US" altLang="tr-TR" smtClean="0"/>
              <a:t>Diabetes Type 2 is </a:t>
            </a:r>
            <a:r>
              <a:rPr lang="en-US" altLang="tr-TR" b="1" u="sng" smtClean="0"/>
              <a:t>preventable!</a:t>
            </a:r>
          </a:p>
        </p:txBody>
      </p:sp>
    </p:spTree>
    <p:extLst>
      <p:ext uri="{BB962C8B-B14F-4D97-AF65-F5344CB8AC3E}">
        <p14:creationId xmlns:p14="http://schemas.microsoft.com/office/powerpoint/2010/main" val="9561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endParaRPr lang="tr-TR" altLang="tr-TR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37892" name="Picture 4" descr="table01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7200" cy="594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81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92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826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897063"/>
            <a:ext cx="66230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9088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2810"/>
            <a:ext cx="30162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9306"/>
            <a:ext cx="3194050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9688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655763"/>
            <a:ext cx="6597650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434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589088"/>
            <a:ext cx="672465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464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662113"/>
            <a:ext cx="6597650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2151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712913"/>
            <a:ext cx="6902450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62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608138"/>
            <a:ext cx="5607050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997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1665288"/>
            <a:ext cx="697865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82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What is diabesity?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tr-TR" smtClean="0"/>
              <a:t>	</a:t>
            </a:r>
          </a:p>
          <a:p>
            <a:pPr eaLnBrk="1" hangingPunct="1">
              <a:buFontTx/>
              <a:buNone/>
            </a:pPr>
            <a:endParaRPr lang="en-US" altLang="tr-TR" smtClean="0"/>
          </a:p>
          <a:p>
            <a:pPr eaLnBrk="1" hangingPunct="1">
              <a:buFontTx/>
              <a:buNone/>
            </a:pPr>
            <a:r>
              <a:rPr lang="en-US" altLang="tr-TR" smtClean="0"/>
              <a:t>	Because obesity and diabetes often go hand in hand, a new term has been coined to describe America's current healthcare crisis: "the diabesity epidemic. </a:t>
            </a:r>
          </a:p>
        </p:txBody>
      </p:sp>
    </p:spTree>
    <p:extLst>
      <p:ext uri="{BB962C8B-B14F-4D97-AF65-F5344CB8AC3E}">
        <p14:creationId xmlns:p14="http://schemas.microsoft.com/office/powerpoint/2010/main" val="8732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916113"/>
            <a:ext cx="657225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899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16632"/>
            <a:ext cx="6883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73016"/>
            <a:ext cx="70548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279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5262"/>
            <a:ext cx="8424936" cy="491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14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9"/>
            <a:ext cx="892899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3781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1"/>
          <p:cNvSpPr>
            <a:spLocks noGrp="1"/>
          </p:cNvSpPr>
          <p:nvPr>
            <p:ph type="title"/>
          </p:nvPr>
        </p:nvSpPr>
        <p:spPr>
          <a:xfrm>
            <a:off x="377825" y="238125"/>
            <a:ext cx="8442325" cy="1103313"/>
          </a:xfrm>
        </p:spPr>
        <p:txBody>
          <a:bodyPr/>
          <a:lstStyle/>
          <a:p>
            <a:r>
              <a:rPr lang="en-US" altLang="en-US" dirty="0" err="1" smtClean="0"/>
              <a:t>Obe</a:t>
            </a:r>
            <a:r>
              <a:rPr lang="tr-TR" altLang="en-US" dirty="0" err="1" smtClean="0"/>
              <a:t>zite</a:t>
            </a:r>
            <a:r>
              <a:rPr lang="en-US" altLang="en-US" dirty="0" smtClean="0"/>
              <a:t> </a:t>
            </a:r>
            <a:r>
              <a:rPr lang="tr-TR" altLang="en-US" dirty="0" smtClean="0"/>
              <a:t>ve</a:t>
            </a:r>
            <a:r>
              <a:rPr lang="en-US" altLang="en-US" dirty="0" smtClean="0"/>
              <a:t> </a:t>
            </a:r>
            <a:r>
              <a:rPr lang="tr-TR" altLang="en-US" dirty="0"/>
              <a:t>İ</a:t>
            </a:r>
            <a:r>
              <a:rPr lang="en-US" altLang="en-US" dirty="0" err="1" smtClean="0"/>
              <a:t>nsulin</a:t>
            </a:r>
            <a:r>
              <a:rPr lang="en-US" altLang="en-US" dirty="0" smtClean="0"/>
              <a:t> </a:t>
            </a:r>
            <a:r>
              <a:rPr lang="tr-TR" altLang="en-US" dirty="0" smtClean="0"/>
              <a:t>Direnci</a:t>
            </a:r>
            <a:endParaRPr lang="en-US" altLang="en-US" dirty="0" smtClean="0"/>
          </a:p>
        </p:txBody>
      </p:sp>
      <p:sp>
        <p:nvSpPr>
          <p:cNvPr id="25" name="Freeform: Shape 24"/>
          <p:cNvSpPr/>
          <p:nvPr/>
        </p:nvSpPr>
        <p:spPr>
          <a:xfrm>
            <a:off x="3505200" y="2997200"/>
            <a:ext cx="2009775" cy="1781175"/>
          </a:xfrm>
          <a:custGeom>
            <a:avLst/>
            <a:gdLst>
              <a:gd name="connsiteX0" fmla="*/ 0 w 1947859"/>
              <a:gd name="connsiteY0" fmla="*/ 890537 h 1781074"/>
              <a:gd name="connsiteX1" fmla="*/ 973930 w 1947859"/>
              <a:gd name="connsiteY1" fmla="*/ 0 h 1781074"/>
              <a:gd name="connsiteX2" fmla="*/ 1947860 w 1947859"/>
              <a:gd name="connsiteY2" fmla="*/ 890537 h 1781074"/>
              <a:gd name="connsiteX3" fmla="*/ 973930 w 1947859"/>
              <a:gd name="connsiteY3" fmla="*/ 1781074 h 1781074"/>
              <a:gd name="connsiteX4" fmla="*/ 0 w 1947859"/>
              <a:gd name="connsiteY4" fmla="*/ 890537 h 178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59" h="1781074">
                <a:moveTo>
                  <a:pt x="0" y="890537"/>
                </a:moveTo>
                <a:cubicBezTo>
                  <a:pt x="0" y="398707"/>
                  <a:pt x="436043" y="0"/>
                  <a:pt x="973930" y="0"/>
                </a:cubicBezTo>
                <a:cubicBezTo>
                  <a:pt x="1511817" y="0"/>
                  <a:pt x="1947860" y="398707"/>
                  <a:pt x="1947860" y="890537"/>
                </a:cubicBezTo>
                <a:cubicBezTo>
                  <a:pt x="1947860" y="1382367"/>
                  <a:pt x="1511817" y="1781074"/>
                  <a:pt x="973930" y="1781074"/>
                </a:cubicBezTo>
                <a:cubicBezTo>
                  <a:pt x="436043" y="1781074"/>
                  <a:pt x="0" y="1382367"/>
                  <a:pt x="0" y="8905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05577" tIns="281152" rIns="305577" bIns="281152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r-TR" sz="2000" b="1" dirty="0">
                <a:solidFill>
                  <a:srgbClr val="CDCDCF">
                    <a:lumMod val="10000"/>
                  </a:srgbClr>
                </a:solidFill>
              </a:rPr>
              <a:t>İ</a:t>
            </a:r>
            <a:r>
              <a:rPr lang="en-GB" sz="2000" b="1" dirty="0" err="1" smtClean="0">
                <a:solidFill>
                  <a:srgbClr val="CDCDCF">
                    <a:lumMod val="10000"/>
                  </a:srgbClr>
                </a:solidFill>
              </a:rPr>
              <a:t>nsulin</a:t>
            </a:r>
            <a:r>
              <a:rPr lang="en-GB" sz="2000" b="1" dirty="0" smtClean="0">
                <a:solidFill>
                  <a:srgbClr val="CDCDCF">
                    <a:lumMod val="10000"/>
                  </a:srgbClr>
                </a:solidFill>
              </a:rPr>
              <a:t> </a:t>
            </a:r>
            <a:r>
              <a:rPr lang="tr-TR" sz="2000" b="1" dirty="0" smtClean="0">
                <a:solidFill>
                  <a:srgbClr val="CDCDCF">
                    <a:lumMod val="10000"/>
                  </a:srgbClr>
                </a:solidFill>
              </a:rPr>
              <a:t>Direnci</a:t>
            </a:r>
            <a:endParaRPr lang="en-GB" sz="2000" b="1" dirty="0">
              <a:solidFill>
                <a:srgbClr val="CDCDCF">
                  <a:lumMod val="10000"/>
                </a:srgbClr>
              </a:solidFill>
            </a:endParaRPr>
          </a:p>
        </p:txBody>
      </p:sp>
      <p:sp>
        <p:nvSpPr>
          <p:cNvPr id="26" name="Freeform: Shape 25"/>
          <p:cNvSpPr/>
          <p:nvPr/>
        </p:nvSpPr>
        <p:spPr>
          <a:xfrm>
            <a:off x="3852863" y="1339850"/>
            <a:ext cx="1366837" cy="1147763"/>
          </a:xfrm>
          <a:custGeom>
            <a:avLst/>
            <a:gdLst>
              <a:gd name="connsiteX0" fmla="*/ 0 w 1147762"/>
              <a:gd name="connsiteY0" fmla="*/ 573881 h 1147762"/>
              <a:gd name="connsiteX1" fmla="*/ 573881 w 1147762"/>
              <a:gd name="connsiteY1" fmla="*/ 0 h 1147762"/>
              <a:gd name="connsiteX2" fmla="*/ 1147762 w 1147762"/>
              <a:gd name="connsiteY2" fmla="*/ 573881 h 1147762"/>
              <a:gd name="connsiteX3" fmla="*/ 573881 w 1147762"/>
              <a:gd name="connsiteY3" fmla="*/ 1147762 h 1147762"/>
              <a:gd name="connsiteX4" fmla="*/ 0 w 1147762"/>
              <a:gd name="connsiteY4" fmla="*/ 573881 h 114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762" h="1147762">
                <a:moveTo>
                  <a:pt x="0" y="573881"/>
                </a:moveTo>
                <a:cubicBezTo>
                  <a:pt x="0" y="256935"/>
                  <a:pt x="256935" y="0"/>
                  <a:pt x="573881" y="0"/>
                </a:cubicBezTo>
                <a:cubicBezTo>
                  <a:pt x="890827" y="0"/>
                  <a:pt x="1147762" y="256935"/>
                  <a:pt x="1147762" y="573881"/>
                </a:cubicBezTo>
                <a:cubicBezTo>
                  <a:pt x="1147762" y="890827"/>
                  <a:pt x="890827" y="1147762"/>
                  <a:pt x="573881" y="1147762"/>
                </a:cubicBezTo>
                <a:cubicBezTo>
                  <a:pt x="256935" y="1147762"/>
                  <a:pt x="0" y="890827"/>
                  <a:pt x="0" y="573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8406" tIns="188406" rIns="188406" bIns="188406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r-TR" sz="2000" b="1" dirty="0" smtClean="0">
                <a:solidFill>
                  <a:srgbClr val="CDCDCF">
                    <a:lumMod val="10000"/>
                  </a:srgbClr>
                </a:solidFill>
              </a:rPr>
              <a:t>Santral </a:t>
            </a:r>
            <a:r>
              <a:rPr lang="tr-TR" sz="2000" b="1" dirty="0" err="1" smtClean="0">
                <a:solidFill>
                  <a:srgbClr val="CDCDCF">
                    <a:lumMod val="10000"/>
                  </a:srgbClr>
                </a:solidFill>
              </a:rPr>
              <a:t>obezite</a:t>
            </a:r>
            <a:endParaRPr lang="en-GB" sz="2000" b="1" dirty="0">
              <a:solidFill>
                <a:srgbClr val="CDCDCF">
                  <a:lumMod val="10000"/>
                </a:srgbClr>
              </a:solidFill>
            </a:endParaRPr>
          </a:p>
        </p:txBody>
      </p:sp>
      <p:sp>
        <p:nvSpPr>
          <p:cNvPr id="27" name="Freeform: Shape 26"/>
          <p:cNvSpPr/>
          <p:nvPr/>
        </p:nvSpPr>
        <p:spPr>
          <a:xfrm>
            <a:off x="5632450" y="1516063"/>
            <a:ext cx="1821295" cy="1277937"/>
          </a:xfrm>
          <a:custGeom>
            <a:avLst/>
            <a:gdLst>
              <a:gd name="connsiteX0" fmla="*/ 0 w 1431042"/>
              <a:gd name="connsiteY0" fmla="*/ 639189 h 1278378"/>
              <a:gd name="connsiteX1" fmla="*/ 715521 w 1431042"/>
              <a:gd name="connsiteY1" fmla="*/ 0 h 1278378"/>
              <a:gd name="connsiteX2" fmla="*/ 1431042 w 1431042"/>
              <a:gd name="connsiteY2" fmla="*/ 639189 h 1278378"/>
              <a:gd name="connsiteX3" fmla="*/ 715521 w 1431042"/>
              <a:gd name="connsiteY3" fmla="*/ 1278378 h 1278378"/>
              <a:gd name="connsiteX4" fmla="*/ 0 w 1431042"/>
              <a:gd name="connsiteY4" fmla="*/ 639189 h 127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042" h="1278378">
                <a:moveTo>
                  <a:pt x="0" y="639189"/>
                </a:moveTo>
                <a:cubicBezTo>
                  <a:pt x="0" y="286175"/>
                  <a:pt x="320350" y="0"/>
                  <a:pt x="715521" y="0"/>
                </a:cubicBezTo>
                <a:cubicBezTo>
                  <a:pt x="1110692" y="0"/>
                  <a:pt x="1431042" y="286175"/>
                  <a:pt x="1431042" y="639189"/>
                </a:cubicBezTo>
                <a:cubicBezTo>
                  <a:pt x="1431042" y="992203"/>
                  <a:pt x="1110692" y="1278378"/>
                  <a:pt x="715521" y="1278378"/>
                </a:cubicBezTo>
                <a:cubicBezTo>
                  <a:pt x="320350" y="1278378"/>
                  <a:pt x="0" y="992203"/>
                  <a:pt x="0" y="6391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4811" tIns="202454" rIns="224811" bIns="202454" spcCol="1270" anchor="ctr"/>
          <a:lstStyle/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 smtClean="0">
                <a:solidFill>
                  <a:srgbClr val="CDCDCF">
                    <a:lumMod val="10000"/>
                  </a:srgbClr>
                </a:solidFill>
              </a:rPr>
              <a:t>H</a:t>
            </a:r>
            <a:r>
              <a:rPr lang="tr-TR" sz="1600" b="1" dirty="0">
                <a:solidFill>
                  <a:srgbClr val="CDCDCF">
                    <a:lumMod val="10000"/>
                  </a:srgbClr>
                </a:solidFill>
              </a:rPr>
              <a:t>i</a:t>
            </a:r>
            <a:r>
              <a:rPr lang="en-GB" sz="1600" b="1" dirty="0" smtClean="0">
                <a:solidFill>
                  <a:srgbClr val="CDCDCF">
                    <a:lumMod val="10000"/>
                  </a:srgbClr>
                </a:solidFill>
              </a:rPr>
              <a:t>pert</a:t>
            </a:r>
            <a:r>
              <a:rPr lang="tr-TR" sz="1600" b="1" dirty="0" smtClean="0">
                <a:solidFill>
                  <a:srgbClr val="CDCDCF">
                    <a:lumMod val="10000"/>
                  </a:srgbClr>
                </a:solidFill>
              </a:rPr>
              <a:t>a</a:t>
            </a:r>
            <a:r>
              <a:rPr lang="en-GB" sz="1600" b="1" dirty="0" err="1" smtClean="0">
                <a:solidFill>
                  <a:srgbClr val="CDCDCF">
                    <a:lumMod val="10000"/>
                  </a:srgbClr>
                </a:solidFill>
              </a:rPr>
              <a:t>nsi</a:t>
            </a:r>
            <a:r>
              <a:rPr lang="tr-TR" sz="1600" b="1" dirty="0" smtClean="0">
                <a:solidFill>
                  <a:srgbClr val="CDCDCF">
                    <a:lumMod val="10000"/>
                  </a:srgbClr>
                </a:solidFill>
              </a:rPr>
              <a:t>y</a:t>
            </a:r>
            <a:r>
              <a:rPr lang="en-GB" sz="1600" b="1" dirty="0" smtClean="0">
                <a:solidFill>
                  <a:srgbClr val="CDCDCF">
                    <a:lumMod val="10000"/>
                  </a:srgbClr>
                </a:solidFill>
              </a:rPr>
              <a:t>on</a:t>
            </a:r>
            <a:endParaRPr lang="en-GB" sz="1100" b="1" dirty="0">
              <a:solidFill>
                <a:srgbClr val="CDCDCF">
                  <a:lumMod val="10000"/>
                </a:srgbClr>
              </a:solidFill>
            </a:endParaRPr>
          </a:p>
        </p:txBody>
      </p:sp>
      <p:sp>
        <p:nvSpPr>
          <p:cNvPr id="28" name="Freeform: Shape 27"/>
          <p:cNvSpPr/>
          <p:nvPr/>
        </p:nvSpPr>
        <p:spPr>
          <a:xfrm>
            <a:off x="6335713" y="3160713"/>
            <a:ext cx="2100262" cy="1454150"/>
          </a:xfrm>
          <a:custGeom>
            <a:avLst/>
            <a:gdLst>
              <a:gd name="connsiteX0" fmla="*/ 0 w 1815474"/>
              <a:gd name="connsiteY0" fmla="*/ 726930 h 1453859"/>
              <a:gd name="connsiteX1" fmla="*/ 907737 w 1815474"/>
              <a:gd name="connsiteY1" fmla="*/ 0 h 1453859"/>
              <a:gd name="connsiteX2" fmla="*/ 1815474 w 1815474"/>
              <a:gd name="connsiteY2" fmla="*/ 726930 h 1453859"/>
              <a:gd name="connsiteX3" fmla="*/ 907737 w 1815474"/>
              <a:gd name="connsiteY3" fmla="*/ 1453860 h 1453859"/>
              <a:gd name="connsiteX4" fmla="*/ 0 w 1815474"/>
              <a:gd name="connsiteY4" fmla="*/ 726930 h 145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474" h="1453859">
                <a:moveTo>
                  <a:pt x="0" y="726930"/>
                </a:moveTo>
                <a:cubicBezTo>
                  <a:pt x="0" y="325458"/>
                  <a:pt x="406408" y="0"/>
                  <a:pt x="907737" y="0"/>
                </a:cubicBezTo>
                <a:cubicBezTo>
                  <a:pt x="1409066" y="0"/>
                  <a:pt x="1815474" y="325458"/>
                  <a:pt x="1815474" y="726930"/>
                </a:cubicBezTo>
                <a:cubicBezTo>
                  <a:pt x="1815474" y="1128402"/>
                  <a:pt x="1409066" y="1453860"/>
                  <a:pt x="907737" y="1453860"/>
                </a:cubicBezTo>
                <a:cubicBezTo>
                  <a:pt x="406408" y="1453860"/>
                  <a:pt x="0" y="1128402"/>
                  <a:pt x="0" y="7269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81110" tIns="228153" rIns="281110" bIns="228153" spcCol="1270" anchor="ctr"/>
          <a:lstStyle/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 smtClean="0">
                <a:solidFill>
                  <a:srgbClr val="CDCDCF">
                    <a:lumMod val="10000"/>
                  </a:srgbClr>
                </a:solidFill>
              </a:rPr>
              <a:t>H</a:t>
            </a:r>
            <a:r>
              <a:rPr lang="tr-TR" sz="1600" b="1" dirty="0" smtClean="0">
                <a:solidFill>
                  <a:srgbClr val="CDCDCF">
                    <a:lumMod val="10000"/>
                  </a:srgbClr>
                </a:solidFill>
              </a:rPr>
              <a:t>i</a:t>
            </a:r>
            <a:r>
              <a:rPr lang="en-GB" sz="1600" b="1" dirty="0" err="1" smtClean="0">
                <a:solidFill>
                  <a:srgbClr val="CDCDCF">
                    <a:lumMod val="10000"/>
                  </a:srgbClr>
                </a:solidFill>
              </a:rPr>
              <a:t>peruri</a:t>
            </a:r>
            <a:r>
              <a:rPr lang="tr-TR" sz="1600" b="1" dirty="0" smtClean="0">
                <a:solidFill>
                  <a:srgbClr val="CDCDCF">
                    <a:lumMod val="10000"/>
                  </a:srgbClr>
                </a:solidFill>
              </a:rPr>
              <a:t>s</a:t>
            </a:r>
            <a:r>
              <a:rPr lang="en-GB" sz="1600" b="1" dirty="0" err="1" smtClean="0">
                <a:solidFill>
                  <a:srgbClr val="CDCDCF">
                    <a:lumMod val="10000"/>
                  </a:srgbClr>
                </a:solidFill>
              </a:rPr>
              <a:t>emi</a:t>
            </a:r>
            <a:endParaRPr lang="en-GB" sz="1400" b="1" dirty="0">
              <a:solidFill>
                <a:srgbClr val="CDCDCF">
                  <a:lumMod val="10000"/>
                </a:srgbClr>
              </a:solidFill>
            </a:endParaRPr>
          </a:p>
        </p:txBody>
      </p:sp>
      <p:sp>
        <p:nvSpPr>
          <p:cNvPr id="29" name="Freeform: Shape 28"/>
          <p:cNvSpPr/>
          <p:nvPr/>
        </p:nvSpPr>
        <p:spPr>
          <a:xfrm>
            <a:off x="5749925" y="4922838"/>
            <a:ext cx="1714500" cy="1322387"/>
          </a:xfrm>
          <a:custGeom>
            <a:avLst/>
            <a:gdLst>
              <a:gd name="connsiteX0" fmla="*/ 0 w 1415008"/>
              <a:gd name="connsiteY0" fmla="*/ 661203 h 1322406"/>
              <a:gd name="connsiteX1" fmla="*/ 707504 w 1415008"/>
              <a:gd name="connsiteY1" fmla="*/ 0 h 1322406"/>
              <a:gd name="connsiteX2" fmla="*/ 1415008 w 1415008"/>
              <a:gd name="connsiteY2" fmla="*/ 661203 h 1322406"/>
              <a:gd name="connsiteX3" fmla="*/ 707504 w 1415008"/>
              <a:gd name="connsiteY3" fmla="*/ 1322406 h 1322406"/>
              <a:gd name="connsiteX4" fmla="*/ 0 w 1415008"/>
              <a:gd name="connsiteY4" fmla="*/ 661203 h 132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008" h="1322406">
                <a:moveTo>
                  <a:pt x="0" y="661203"/>
                </a:moveTo>
                <a:cubicBezTo>
                  <a:pt x="0" y="296031"/>
                  <a:pt x="316760" y="0"/>
                  <a:pt x="707504" y="0"/>
                </a:cubicBezTo>
                <a:cubicBezTo>
                  <a:pt x="1098248" y="0"/>
                  <a:pt x="1415008" y="296031"/>
                  <a:pt x="1415008" y="661203"/>
                </a:cubicBezTo>
                <a:cubicBezTo>
                  <a:pt x="1415008" y="1026375"/>
                  <a:pt x="1098248" y="1322406"/>
                  <a:pt x="707504" y="1322406"/>
                </a:cubicBezTo>
                <a:cubicBezTo>
                  <a:pt x="316760" y="1322406"/>
                  <a:pt x="0" y="1026375"/>
                  <a:pt x="0" y="6612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463" tIns="208902" rIns="222463" bIns="208902" spcCol="1270" anchor="ctr"/>
          <a:lstStyle/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 smtClean="0">
                <a:solidFill>
                  <a:srgbClr val="CDCDCF">
                    <a:lumMod val="10000"/>
                  </a:srgbClr>
                </a:solidFill>
              </a:rPr>
              <a:t>D</a:t>
            </a:r>
            <a:r>
              <a:rPr lang="tr-TR" sz="1600" b="1" dirty="0" smtClean="0">
                <a:solidFill>
                  <a:srgbClr val="CDCDCF">
                    <a:lumMod val="10000"/>
                  </a:srgbClr>
                </a:solidFill>
              </a:rPr>
              <a:t>i</a:t>
            </a:r>
            <a:r>
              <a:rPr lang="en-GB" sz="1600" b="1" dirty="0" err="1" smtClean="0">
                <a:solidFill>
                  <a:srgbClr val="CDCDCF">
                    <a:lumMod val="10000"/>
                  </a:srgbClr>
                </a:solidFill>
              </a:rPr>
              <a:t>slipidemi</a:t>
            </a:r>
            <a:endParaRPr lang="en-GB" sz="1600" b="1" dirty="0">
              <a:solidFill>
                <a:srgbClr val="CDCDCF">
                  <a:lumMod val="10000"/>
                </a:srgbClr>
              </a:solidFill>
            </a:endParaRPr>
          </a:p>
        </p:txBody>
      </p:sp>
      <p:sp>
        <p:nvSpPr>
          <p:cNvPr id="30" name="Freeform: Shape 29"/>
          <p:cNvSpPr/>
          <p:nvPr/>
        </p:nvSpPr>
        <p:spPr>
          <a:xfrm>
            <a:off x="3736975" y="5167313"/>
            <a:ext cx="1570038" cy="1409700"/>
          </a:xfrm>
          <a:custGeom>
            <a:avLst/>
            <a:gdLst>
              <a:gd name="connsiteX0" fmla="*/ 0 w 1569806"/>
              <a:gd name="connsiteY0" fmla="*/ 739263 h 1478525"/>
              <a:gd name="connsiteX1" fmla="*/ 784903 w 1569806"/>
              <a:gd name="connsiteY1" fmla="*/ 0 h 1478525"/>
              <a:gd name="connsiteX2" fmla="*/ 1569806 w 1569806"/>
              <a:gd name="connsiteY2" fmla="*/ 739263 h 1478525"/>
              <a:gd name="connsiteX3" fmla="*/ 784903 w 1569806"/>
              <a:gd name="connsiteY3" fmla="*/ 1478526 h 1478525"/>
              <a:gd name="connsiteX4" fmla="*/ 0 w 1569806"/>
              <a:gd name="connsiteY4" fmla="*/ 739263 h 147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806" h="1478525">
                <a:moveTo>
                  <a:pt x="0" y="739263"/>
                </a:moveTo>
                <a:cubicBezTo>
                  <a:pt x="0" y="330979"/>
                  <a:pt x="351413" y="0"/>
                  <a:pt x="784903" y="0"/>
                </a:cubicBezTo>
                <a:cubicBezTo>
                  <a:pt x="1218393" y="0"/>
                  <a:pt x="1569806" y="330979"/>
                  <a:pt x="1569806" y="739263"/>
                </a:cubicBezTo>
                <a:cubicBezTo>
                  <a:pt x="1569806" y="1147547"/>
                  <a:pt x="1218393" y="1478526"/>
                  <a:pt x="784903" y="1478526"/>
                </a:cubicBezTo>
                <a:cubicBezTo>
                  <a:pt x="351413" y="1478526"/>
                  <a:pt x="0" y="1147547"/>
                  <a:pt x="0" y="7392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0213" tIns="236845" rIns="250213" bIns="236845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2000" b="1" dirty="0">
                <a:solidFill>
                  <a:srgbClr val="CDCDCF">
                    <a:lumMod val="10000"/>
                  </a:srgbClr>
                </a:solidFill>
              </a:rPr>
              <a:t>NAFLD</a:t>
            </a:r>
          </a:p>
        </p:txBody>
      </p:sp>
      <p:sp>
        <p:nvSpPr>
          <p:cNvPr id="31" name="Freeform: Shape 30"/>
          <p:cNvSpPr/>
          <p:nvPr/>
        </p:nvSpPr>
        <p:spPr>
          <a:xfrm>
            <a:off x="1347788" y="4738688"/>
            <a:ext cx="1962150" cy="1627187"/>
          </a:xfrm>
          <a:custGeom>
            <a:avLst/>
            <a:gdLst>
              <a:gd name="connsiteX0" fmla="*/ 0 w 1599935"/>
              <a:gd name="connsiteY0" fmla="*/ 813603 h 1627206"/>
              <a:gd name="connsiteX1" fmla="*/ 799968 w 1599935"/>
              <a:gd name="connsiteY1" fmla="*/ 0 h 1627206"/>
              <a:gd name="connsiteX2" fmla="*/ 1599936 w 1599935"/>
              <a:gd name="connsiteY2" fmla="*/ 813603 h 1627206"/>
              <a:gd name="connsiteX3" fmla="*/ 799968 w 1599935"/>
              <a:gd name="connsiteY3" fmla="*/ 1627206 h 1627206"/>
              <a:gd name="connsiteX4" fmla="*/ 0 w 1599935"/>
              <a:gd name="connsiteY4" fmla="*/ 813603 h 162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935" h="1627206">
                <a:moveTo>
                  <a:pt x="0" y="813603"/>
                </a:moveTo>
                <a:cubicBezTo>
                  <a:pt x="0" y="364262"/>
                  <a:pt x="358158" y="0"/>
                  <a:pt x="799968" y="0"/>
                </a:cubicBezTo>
                <a:cubicBezTo>
                  <a:pt x="1241778" y="0"/>
                  <a:pt x="1599936" y="364262"/>
                  <a:pt x="1599936" y="813603"/>
                </a:cubicBezTo>
                <a:cubicBezTo>
                  <a:pt x="1599936" y="1262944"/>
                  <a:pt x="1241778" y="1627206"/>
                  <a:pt x="799968" y="1627206"/>
                </a:cubicBezTo>
                <a:cubicBezTo>
                  <a:pt x="358158" y="1627206"/>
                  <a:pt x="0" y="1262944"/>
                  <a:pt x="0" y="8136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9545" tIns="253539" rIns="249545" bIns="253539" spcCol="1270" anchor="ctr"/>
          <a:lstStyle/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 err="1" smtClean="0">
                <a:solidFill>
                  <a:srgbClr val="CDCDCF">
                    <a:lumMod val="10000"/>
                  </a:srgbClr>
                </a:solidFill>
              </a:rPr>
              <a:t>Hyperg</a:t>
            </a:r>
            <a:r>
              <a:rPr lang="tr-TR" sz="1600" b="1" dirty="0" smtClean="0">
                <a:solidFill>
                  <a:srgbClr val="CDCDCF">
                    <a:lumMod val="10000"/>
                  </a:srgbClr>
                </a:solidFill>
              </a:rPr>
              <a:t>lisemi</a:t>
            </a:r>
            <a:endParaRPr lang="en-GB" sz="1200" b="1" dirty="0">
              <a:solidFill>
                <a:srgbClr val="CDCDCF">
                  <a:lumMod val="10000"/>
                </a:srgbClr>
              </a:solidFill>
            </a:endParaRPr>
          </a:p>
        </p:txBody>
      </p:sp>
      <p:sp>
        <p:nvSpPr>
          <p:cNvPr id="32" name="Freeform: Shape 31"/>
          <p:cNvSpPr/>
          <p:nvPr/>
        </p:nvSpPr>
        <p:spPr>
          <a:xfrm>
            <a:off x="628650" y="3114675"/>
            <a:ext cx="1949450" cy="1546225"/>
          </a:xfrm>
          <a:custGeom>
            <a:avLst/>
            <a:gdLst>
              <a:gd name="connsiteX0" fmla="*/ 0 w 1583316"/>
              <a:gd name="connsiteY0" fmla="*/ 773007 h 1546013"/>
              <a:gd name="connsiteX1" fmla="*/ 791658 w 1583316"/>
              <a:gd name="connsiteY1" fmla="*/ 0 h 1546013"/>
              <a:gd name="connsiteX2" fmla="*/ 1583316 w 1583316"/>
              <a:gd name="connsiteY2" fmla="*/ 773007 h 1546013"/>
              <a:gd name="connsiteX3" fmla="*/ 791658 w 1583316"/>
              <a:gd name="connsiteY3" fmla="*/ 1546014 h 1546013"/>
              <a:gd name="connsiteX4" fmla="*/ 0 w 1583316"/>
              <a:gd name="connsiteY4" fmla="*/ 773007 h 154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316" h="1546013">
                <a:moveTo>
                  <a:pt x="0" y="773007"/>
                </a:moveTo>
                <a:cubicBezTo>
                  <a:pt x="0" y="346087"/>
                  <a:pt x="354437" y="0"/>
                  <a:pt x="791658" y="0"/>
                </a:cubicBezTo>
                <a:cubicBezTo>
                  <a:pt x="1228879" y="0"/>
                  <a:pt x="1583316" y="346087"/>
                  <a:pt x="1583316" y="773007"/>
                </a:cubicBezTo>
                <a:cubicBezTo>
                  <a:pt x="1583316" y="1199927"/>
                  <a:pt x="1228879" y="1546014"/>
                  <a:pt x="791658" y="1546014"/>
                </a:cubicBezTo>
                <a:cubicBezTo>
                  <a:pt x="354437" y="1546014"/>
                  <a:pt x="0" y="1199927"/>
                  <a:pt x="0" y="7730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111" tIns="241648" rIns="247111" bIns="241648" spcCol="1270" anchor="ctr"/>
          <a:lstStyle/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 smtClean="0">
                <a:solidFill>
                  <a:srgbClr val="CDCDCF">
                    <a:lumMod val="10000"/>
                  </a:srgbClr>
                </a:solidFill>
              </a:rPr>
              <a:t>Ma</a:t>
            </a:r>
            <a:r>
              <a:rPr lang="tr-TR" sz="1600" b="1" dirty="0" err="1" smtClean="0">
                <a:solidFill>
                  <a:srgbClr val="CDCDCF">
                    <a:lumMod val="10000"/>
                  </a:srgbClr>
                </a:solidFill>
              </a:rPr>
              <a:t>krovasküler</a:t>
            </a:r>
            <a:r>
              <a:rPr lang="en-GB" sz="1600" b="1" dirty="0" smtClean="0">
                <a:solidFill>
                  <a:srgbClr val="CDCDCF">
                    <a:lumMod val="10000"/>
                  </a:srgbClr>
                </a:solidFill>
              </a:rPr>
              <a:t> </a:t>
            </a:r>
            <a:r>
              <a:rPr lang="tr-TR" sz="1600" b="1" dirty="0" smtClean="0">
                <a:solidFill>
                  <a:srgbClr val="CDCDCF">
                    <a:lumMod val="10000"/>
                  </a:srgbClr>
                </a:solidFill>
              </a:rPr>
              <a:t>hastalık</a:t>
            </a:r>
            <a:endParaRPr lang="en-GB" sz="1600" b="1" dirty="0">
              <a:solidFill>
                <a:srgbClr val="CDCDCF">
                  <a:lumMod val="10000"/>
                </a:srgbClr>
              </a:solidFill>
            </a:endParaRPr>
          </a:p>
        </p:txBody>
      </p:sp>
      <p:sp>
        <p:nvSpPr>
          <p:cNvPr id="33" name="Freeform: Shape 32"/>
          <p:cNvSpPr/>
          <p:nvPr/>
        </p:nvSpPr>
        <p:spPr>
          <a:xfrm>
            <a:off x="1627188" y="1543050"/>
            <a:ext cx="1997075" cy="1422400"/>
          </a:xfrm>
          <a:custGeom>
            <a:avLst/>
            <a:gdLst>
              <a:gd name="connsiteX0" fmla="*/ 0 w 1618919"/>
              <a:gd name="connsiteY0" fmla="*/ 711383 h 1422766"/>
              <a:gd name="connsiteX1" fmla="*/ 809460 w 1618919"/>
              <a:gd name="connsiteY1" fmla="*/ 0 h 1422766"/>
              <a:gd name="connsiteX2" fmla="*/ 1618920 w 1618919"/>
              <a:gd name="connsiteY2" fmla="*/ 711383 h 1422766"/>
              <a:gd name="connsiteX3" fmla="*/ 809460 w 1618919"/>
              <a:gd name="connsiteY3" fmla="*/ 1422766 h 1422766"/>
              <a:gd name="connsiteX4" fmla="*/ 0 w 1618919"/>
              <a:gd name="connsiteY4" fmla="*/ 711383 h 142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8919" h="1422766">
                <a:moveTo>
                  <a:pt x="0" y="711383"/>
                </a:moveTo>
                <a:cubicBezTo>
                  <a:pt x="0" y="318497"/>
                  <a:pt x="362408" y="0"/>
                  <a:pt x="809460" y="0"/>
                </a:cubicBezTo>
                <a:cubicBezTo>
                  <a:pt x="1256512" y="0"/>
                  <a:pt x="1618920" y="318497"/>
                  <a:pt x="1618920" y="711383"/>
                </a:cubicBezTo>
                <a:cubicBezTo>
                  <a:pt x="1618920" y="1104269"/>
                  <a:pt x="1256512" y="1422766"/>
                  <a:pt x="809460" y="1422766"/>
                </a:cubicBezTo>
                <a:cubicBezTo>
                  <a:pt x="362408" y="1422766"/>
                  <a:pt x="0" y="1104269"/>
                  <a:pt x="0" y="7113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2325" tIns="223599" rIns="252325" bIns="223599" spcCol="1270" anchor="ctr"/>
          <a:lstStyle/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 err="1" smtClean="0">
                <a:solidFill>
                  <a:srgbClr val="CDCDCF">
                    <a:lumMod val="10000"/>
                  </a:srgbClr>
                </a:solidFill>
              </a:rPr>
              <a:t>Thromb</a:t>
            </a:r>
            <a:r>
              <a:rPr lang="tr-TR" sz="1600" b="1" dirty="0" err="1" smtClean="0">
                <a:solidFill>
                  <a:srgbClr val="CDCDCF">
                    <a:lumMod val="10000"/>
                  </a:srgbClr>
                </a:solidFill>
              </a:rPr>
              <a:t>ofili</a:t>
            </a:r>
            <a:endParaRPr lang="en-GB" sz="1600" b="1" dirty="0">
              <a:solidFill>
                <a:srgbClr val="CDCDCF">
                  <a:lumMod val="10000"/>
                </a:srgbClr>
              </a:solidFill>
            </a:endParaRPr>
          </a:p>
        </p:txBody>
      </p:sp>
      <p:sp>
        <p:nvSpPr>
          <p:cNvPr id="266253" name="Arrow: Down 33"/>
          <p:cNvSpPr>
            <a:spLocks noChangeArrowheads="1"/>
          </p:cNvSpPr>
          <p:nvPr/>
        </p:nvSpPr>
        <p:spPr bwMode="auto">
          <a:xfrm>
            <a:off x="4224338" y="2543175"/>
            <a:ext cx="579437" cy="4095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400">
                <a:solidFill>
                  <a:srgbClr val="FEFDDE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rgbClr val="CDCDCF"/>
              </a:solidFill>
            </a:endParaRPr>
          </a:p>
        </p:txBody>
      </p:sp>
      <p:sp>
        <p:nvSpPr>
          <p:cNvPr id="266254" name="Arrow: Down 34"/>
          <p:cNvSpPr>
            <a:spLocks noChangeArrowheads="1"/>
          </p:cNvSpPr>
          <p:nvPr/>
        </p:nvSpPr>
        <p:spPr bwMode="auto">
          <a:xfrm rot="-8251163">
            <a:off x="5240338" y="2744788"/>
            <a:ext cx="612775" cy="407987"/>
          </a:xfrm>
          <a:prstGeom prst="downArrow">
            <a:avLst>
              <a:gd name="adj1" fmla="val 50000"/>
              <a:gd name="adj2" fmla="val 49944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400">
                <a:solidFill>
                  <a:srgbClr val="FEFDDE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rgbClr val="CDCDCF"/>
              </a:solidFill>
            </a:endParaRPr>
          </a:p>
        </p:txBody>
      </p:sp>
      <p:sp>
        <p:nvSpPr>
          <p:cNvPr id="266255" name="Arrow: Down 35"/>
          <p:cNvSpPr>
            <a:spLocks noChangeArrowheads="1"/>
          </p:cNvSpPr>
          <p:nvPr/>
        </p:nvSpPr>
        <p:spPr bwMode="auto">
          <a:xfrm>
            <a:off x="4224338" y="4765675"/>
            <a:ext cx="579437" cy="4079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400">
                <a:solidFill>
                  <a:srgbClr val="FEFDDE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rgbClr val="CDCDCF"/>
              </a:solidFill>
            </a:endParaRPr>
          </a:p>
        </p:txBody>
      </p:sp>
      <p:sp>
        <p:nvSpPr>
          <p:cNvPr id="266256" name="Arrow: Down 36"/>
          <p:cNvSpPr>
            <a:spLocks noChangeArrowheads="1"/>
          </p:cNvSpPr>
          <p:nvPr/>
        </p:nvSpPr>
        <p:spPr bwMode="auto">
          <a:xfrm rot="2959147">
            <a:off x="3104357" y="4521994"/>
            <a:ext cx="615950" cy="407987"/>
          </a:xfrm>
          <a:prstGeom prst="downArrow">
            <a:avLst>
              <a:gd name="adj1" fmla="val 50000"/>
              <a:gd name="adj2" fmla="val 49981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400">
                <a:solidFill>
                  <a:srgbClr val="FEFDDE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rgbClr val="CDCDCF"/>
              </a:solidFill>
            </a:endParaRPr>
          </a:p>
        </p:txBody>
      </p:sp>
      <p:sp>
        <p:nvSpPr>
          <p:cNvPr id="266257" name="Arrow: Down 37"/>
          <p:cNvSpPr>
            <a:spLocks noChangeArrowheads="1"/>
          </p:cNvSpPr>
          <p:nvPr/>
        </p:nvSpPr>
        <p:spPr bwMode="auto">
          <a:xfrm rot="-5400000">
            <a:off x="5612607" y="3682206"/>
            <a:ext cx="617538" cy="409575"/>
          </a:xfrm>
          <a:prstGeom prst="downArrow">
            <a:avLst>
              <a:gd name="adj1" fmla="val 50000"/>
              <a:gd name="adj2" fmla="val 49963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400">
                <a:solidFill>
                  <a:srgbClr val="FEFDDE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rgbClr val="CDCDCF"/>
              </a:solidFill>
            </a:endParaRPr>
          </a:p>
        </p:txBody>
      </p:sp>
      <p:sp>
        <p:nvSpPr>
          <p:cNvPr id="266258" name="Arrow: Down 38"/>
          <p:cNvSpPr>
            <a:spLocks noChangeArrowheads="1"/>
          </p:cNvSpPr>
          <p:nvPr/>
        </p:nvSpPr>
        <p:spPr bwMode="auto">
          <a:xfrm rot="5400000">
            <a:off x="2728119" y="3683794"/>
            <a:ext cx="617538" cy="406400"/>
          </a:xfrm>
          <a:prstGeom prst="downArrow">
            <a:avLst>
              <a:gd name="adj1" fmla="val 50000"/>
              <a:gd name="adj2" fmla="val 49843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400">
                <a:solidFill>
                  <a:srgbClr val="FEFDDE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rgbClr val="CDCDCF"/>
              </a:solidFill>
            </a:endParaRPr>
          </a:p>
        </p:txBody>
      </p:sp>
      <p:sp>
        <p:nvSpPr>
          <p:cNvPr id="266259" name="Arrow: Down 39"/>
          <p:cNvSpPr>
            <a:spLocks noChangeArrowheads="1"/>
          </p:cNvSpPr>
          <p:nvPr/>
        </p:nvSpPr>
        <p:spPr bwMode="auto">
          <a:xfrm rot="8327515">
            <a:off x="3303588" y="2789238"/>
            <a:ext cx="612775" cy="407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400">
                <a:solidFill>
                  <a:srgbClr val="FEFDDE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rgbClr val="CDCDCF"/>
              </a:solidFill>
            </a:endParaRPr>
          </a:p>
        </p:txBody>
      </p:sp>
      <p:sp>
        <p:nvSpPr>
          <p:cNvPr id="266260" name="Arrow: Down 40"/>
          <p:cNvSpPr>
            <a:spLocks noChangeArrowheads="1"/>
          </p:cNvSpPr>
          <p:nvPr/>
        </p:nvSpPr>
        <p:spPr bwMode="auto">
          <a:xfrm rot="-2700000">
            <a:off x="5299075" y="4606925"/>
            <a:ext cx="612775" cy="407988"/>
          </a:xfrm>
          <a:prstGeom prst="downArrow">
            <a:avLst>
              <a:gd name="adj1" fmla="val 50000"/>
              <a:gd name="adj2" fmla="val 5006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400">
                <a:solidFill>
                  <a:srgbClr val="FEFDDE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rgbClr val="CDCD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35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468438"/>
            <a:ext cx="51244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17808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1 Başlık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2033588"/>
          </a:xfrm>
        </p:spPr>
        <p:txBody>
          <a:bodyPr/>
          <a:lstStyle/>
          <a:p>
            <a:r>
              <a:rPr lang="tr-TR" altLang="tr-TR" smtClean="0"/>
              <a:t/>
            </a:r>
            <a:br>
              <a:rPr lang="tr-TR" altLang="tr-TR" smtClean="0"/>
            </a:br>
            <a:r>
              <a:rPr lang="tr-TR" altLang="tr-TR" smtClean="0">
                <a:solidFill>
                  <a:srgbClr val="FFFF00"/>
                </a:solidFill>
              </a:rPr>
              <a:t>Teşekkürler</a:t>
            </a:r>
            <a:br>
              <a:rPr lang="tr-TR" altLang="tr-TR" smtClean="0">
                <a:solidFill>
                  <a:srgbClr val="FFFF00"/>
                </a:solidFill>
              </a:rPr>
            </a:br>
            <a:endParaRPr lang="tr-TR" altLang="tr-TR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89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g_cocacola_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19081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478713" cy="1143000"/>
          </a:xfrm>
          <a:solidFill>
            <a:srgbClr val="FFFF00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tr-TR" sz="2800" b="1" smtClean="0">
                <a:solidFill>
                  <a:srgbClr val="0000FF"/>
                </a:solidFill>
                <a:latin typeface="Lucida Bright" pitchFamily="18" charset="0"/>
              </a:rPr>
              <a:t>The number of cans of soda the average male teenager drinks each year</a:t>
            </a:r>
          </a:p>
        </p:txBody>
      </p:sp>
      <p:pic>
        <p:nvPicPr>
          <p:cNvPr id="19460" name="Picture 4" descr="lg_t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6588"/>
            <a:ext cx="20447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lg_singapore_sprite_extreme_free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187575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3200400" y="1828800"/>
            <a:ext cx="3048000" cy="1636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4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D72D"/>
                </a:solidFill>
                <a:latin typeface="Algerian"/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223598975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400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2" grpId="0" animBg="1"/>
      <p:bldP spid="1946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The bottom line is……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tr-TR" smtClean="0">
                <a:latin typeface="Impact" pitchFamily="34" charset="0"/>
              </a:rPr>
              <a:t>There are many factors influencing obesity and diabetes rates. Sedentary lifestyles, ubiquitous junk food, the supersizing of meal portions, and "emotional eating" are just a few!</a:t>
            </a:r>
            <a:r>
              <a:rPr lang="en-US" altLang="tr-TR" smtClean="0"/>
              <a:t> </a:t>
            </a:r>
          </a:p>
          <a:p>
            <a:pPr eaLnBrk="1" hangingPunct="1"/>
            <a:r>
              <a:rPr lang="en-US" altLang="tr-TR" smtClean="0"/>
              <a:t>Too much sugar, too many trans fats, &amp; too many calories consumed! </a:t>
            </a:r>
          </a:p>
        </p:txBody>
      </p:sp>
    </p:spTree>
    <p:extLst>
      <p:ext uri="{BB962C8B-B14F-4D97-AF65-F5344CB8AC3E}">
        <p14:creationId xmlns:p14="http://schemas.microsoft.com/office/powerpoint/2010/main" val="3135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400" smtClean="0"/>
              <a:t>Recommendations to reduce your risk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1447800" y="1600200"/>
          <a:ext cx="6477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68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7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HISP">
  <a:themeElements>
    <a:clrScheme name="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F8F8F8"/>
      </a:accent1>
      <a:accent2>
        <a:srgbClr val="3333CC"/>
      </a:accent2>
      <a:accent3>
        <a:srgbClr val="FFFFFF"/>
      </a:accent3>
      <a:accent4>
        <a:srgbClr val="DADADA"/>
      </a:accent4>
      <a:accent5>
        <a:srgbClr val="FBFBFB"/>
      </a:accent5>
      <a:accent6>
        <a:srgbClr val="2D2DB9"/>
      </a:accent6>
      <a:hlink>
        <a:srgbClr val="CC3300"/>
      </a:hlink>
      <a:folHlink>
        <a:srgbClr val="B2B2B2"/>
      </a:folHlink>
    </a:clrScheme>
    <a:fontScheme name="Blue HIS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HISP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8F8F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2D2DB9"/>
        </a:accent6>
        <a:hlink>
          <a:srgbClr val="CC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IS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ISP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HISP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ISP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ISP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ISP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ISP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Pulse">
  <a:themeElements>
    <a:clrScheme name="1_Pulse 7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1_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e 7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Pulse">
  <a:themeElements>
    <a:clrScheme name="1_Pulse 8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000044"/>
      </a:accent2>
      <a:accent3>
        <a:srgbClr val="AAAACA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1_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e 7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e 8">
        <a:dk1>
          <a:srgbClr val="000000"/>
        </a:dk1>
        <a:lt1>
          <a:srgbClr val="FFFFFF"/>
        </a:lt1>
        <a:dk2>
          <a:srgbClr val="000099"/>
        </a:dk2>
        <a:lt2>
          <a:srgbClr val="FFFF00"/>
        </a:lt2>
        <a:accent1>
          <a:srgbClr val="FF9900"/>
        </a:accent1>
        <a:accent2>
          <a:srgbClr val="000044"/>
        </a:accent2>
        <a:accent3>
          <a:srgbClr val="AAAACA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99"/>
    </a:dk2>
    <a:lt2>
      <a:srgbClr val="FFFF00"/>
    </a:lt2>
    <a:accent1>
      <a:srgbClr val="FF9900"/>
    </a:accent1>
    <a:accent2>
      <a:srgbClr val="000044"/>
    </a:accent2>
    <a:accent3>
      <a:srgbClr val="AAAACA"/>
    </a:accent3>
    <a:accent4>
      <a:srgbClr val="DADADA"/>
    </a:accent4>
    <a:accent5>
      <a:srgbClr val="FFCAAA"/>
    </a:accent5>
    <a:accent6>
      <a:srgbClr val="00003D"/>
    </a:accent6>
    <a:hlink>
      <a:srgbClr val="3366FF"/>
    </a:hlink>
    <a:folHlink>
      <a:srgbClr val="FFFF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1122</Words>
  <Application>Microsoft Office PowerPoint</Application>
  <PresentationFormat>Ekran Gösterisi (4:3)</PresentationFormat>
  <Paragraphs>196</Paragraphs>
  <Slides>56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70" baseType="lpstr">
      <vt:lpstr>Blue HISP</vt:lpstr>
      <vt:lpstr>Custom Design</vt:lpstr>
      <vt:lpstr>1_Custom Design</vt:lpstr>
      <vt:lpstr>4_Custom Design</vt:lpstr>
      <vt:lpstr>5_Custom Design</vt:lpstr>
      <vt:lpstr>Blank Presentation</vt:lpstr>
      <vt:lpstr>10_Default Design</vt:lpstr>
      <vt:lpstr>10_Pulse</vt:lpstr>
      <vt:lpstr>4_Default Design</vt:lpstr>
      <vt:lpstr>2_Pulse</vt:lpstr>
      <vt:lpstr>Default Design</vt:lpstr>
      <vt:lpstr>1_Default Design</vt:lpstr>
      <vt:lpstr>1_Blank Presentation</vt:lpstr>
      <vt:lpstr>Chart</vt:lpstr>
      <vt:lpstr>PowerPoint Sunusu</vt:lpstr>
      <vt:lpstr>Nasıl prezente olur ?</vt:lpstr>
      <vt:lpstr>PowerPoint Sunusu</vt:lpstr>
      <vt:lpstr>Diabetes Type 2 is preventable!</vt:lpstr>
      <vt:lpstr>What is diabesity?</vt:lpstr>
      <vt:lpstr>The number of cans of soda the average male teenager drinks each year</vt:lpstr>
      <vt:lpstr>The bottom line is……</vt:lpstr>
      <vt:lpstr>Recommendations to reduce your risk</vt:lpstr>
      <vt:lpstr>PowerPoint Sunusu</vt:lpstr>
      <vt:lpstr>Metabolik Sendrom</vt:lpstr>
      <vt:lpstr>Metabolik Sendrom (Sendrom-X)  ATP III criteria :  Aşağıdakilerden ≥ 3</vt:lpstr>
      <vt:lpstr>Recommendations to reduce your risk</vt:lpstr>
      <vt:lpstr>So what should we eat and consume? </vt:lpstr>
      <vt:lpstr>Poor Diets and Asthma</vt:lpstr>
      <vt:lpstr>PowerPoint Sunusu</vt:lpstr>
      <vt:lpstr>Serving Size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Energy Density</vt:lpstr>
      <vt:lpstr>Dietary Reference Intakes</vt:lpstr>
      <vt:lpstr>Estimated Average Requirements &amp; Recommended Dietary Allowances compared</vt:lpstr>
      <vt:lpstr>Energy Recommendations</vt:lpstr>
      <vt:lpstr>Food Guide Pyramid</vt:lpstr>
      <vt:lpstr>PowerPoint Sunusu</vt:lpstr>
      <vt:lpstr>Metabolik Sendrom</vt:lpstr>
      <vt:lpstr>Metabolik Sendrom (Sendrom-X)  ATP III criteria :  Aşağıdakilerden ≥ 3</vt:lpstr>
      <vt:lpstr>PowerPoint Sunusu</vt:lpstr>
      <vt:lpstr>Food Pyramid  My Plate (6/11)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Obezite ve İnsulin Direnci</vt:lpstr>
      <vt:lpstr>PowerPoint Sunusu</vt:lpstr>
      <vt:lpstr> Teşekkürler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sahin</dc:creator>
  <cp:lastModifiedBy>mustafa sahin</cp:lastModifiedBy>
  <cp:revision>94</cp:revision>
  <dcterms:created xsi:type="dcterms:W3CDTF">2018-11-24T17:59:57Z</dcterms:created>
  <dcterms:modified xsi:type="dcterms:W3CDTF">2019-03-16T19:28:08Z</dcterms:modified>
</cp:coreProperties>
</file>