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306" r:id="rId4"/>
    <p:sldId id="307" r:id="rId5"/>
    <p:sldId id="308" r:id="rId6"/>
    <p:sldId id="310" r:id="rId7"/>
    <p:sldId id="309" r:id="rId8"/>
    <p:sldId id="311" r:id="rId9"/>
    <p:sldId id="312" r:id="rId10"/>
    <p:sldId id="286" r:id="rId11"/>
    <p:sldId id="317" r:id="rId12"/>
    <p:sldId id="267" r:id="rId13"/>
    <p:sldId id="353" r:id="rId14"/>
    <p:sldId id="320" r:id="rId15"/>
    <p:sldId id="319" r:id="rId16"/>
    <p:sldId id="321" r:id="rId17"/>
    <p:sldId id="322" r:id="rId18"/>
    <p:sldId id="324" r:id="rId19"/>
    <p:sldId id="325" r:id="rId20"/>
    <p:sldId id="327" r:id="rId21"/>
    <p:sldId id="328" r:id="rId22"/>
    <p:sldId id="329" r:id="rId23"/>
    <p:sldId id="330" r:id="rId24"/>
    <p:sldId id="331" r:id="rId25"/>
    <p:sldId id="332" r:id="rId26"/>
    <p:sldId id="333" r:id="rId27"/>
    <p:sldId id="269" r:id="rId28"/>
    <p:sldId id="334" r:id="rId29"/>
    <p:sldId id="335" r:id="rId30"/>
    <p:sldId id="336" r:id="rId31"/>
    <p:sldId id="338" r:id="rId32"/>
    <p:sldId id="339" r:id="rId33"/>
    <p:sldId id="340" r:id="rId34"/>
    <p:sldId id="341" r:id="rId35"/>
    <p:sldId id="342" r:id="rId36"/>
    <p:sldId id="344" r:id="rId37"/>
    <p:sldId id="345" r:id="rId38"/>
    <p:sldId id="346" r:id="rId39"/>
    <p:sldId id="347" r:id="rId40"/>
    <p:sldId id="348" r:id="rId41"/>
    <p:sldId id="349" r:id="rId42"/>
    <p:sldId id="350" r:id="rId43"/>
    <p:sldId id="351" r:id="rId44"/>
    <p:sldId id="257" r:id="rId45"/>
    <p:sldId id="352" r:id="rId46"/>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E6E6E6"/>
    <a:srgbClr val="F39167"/>
    <a:srgbClr val="E2926E"/>
    <a:srgbClr val="FF3300"/>
    <a:srgbClr val="00CCFF"/>
    <a:srgbClr val="D11F1B"/>
    <a:srgbClr val="990000"/>
    <a:srgbClr val="FFFF0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53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7DB33CB3-E387-435E-8A58-6C0717D624DA}"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3D15E2CA-47D2-4FB1-A10A-34A61E72FD39}"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52C5F9AD-8548-48DB-9531-368E076B5063}"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6356D3A6-1635-454A-8FA8-2248AFA148F9}"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243A258F-7CFE-4620-98EB-696E0241ED3F}"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1E8DBB00-600F-4108-8454-C7E283DC5C17}"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852A8250-C7CA-4D2C-8ACC-1D0B2DBD0F4B}"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273002A1-10C2-4A42-AC89-58DFCD37C6BD}"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pPr>
              <a:defRPr/>
            </a:pPr>
            <a:fld id="{6D2F512F-2039-40FD-862A-BCD93E11B493}"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A557B6FF-6C26-472C-8ED1-1D9B21B17145}"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DCFEF3C6-9520-4056-AA26-8F2572EE3525}"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tr-T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tr-T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01B989CF-B987-4F7C-A4B1-72B884669015}"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43244" y="1644289"/>
            <a:ext cx="4644780" cy="2493440"/>
          </a:xfrm>
          <a:prstGeom prst="rect">
            <a:avLst/>
          </a:prstGeom>
          <a:noFill/>
          <a:ln w="9525">
            <a:noFill/>
            <a:miter lim="800000"/>
            <a:headEnd/>
            <a:tailEnd/>
          </a:ln>
        </p:spPr>
        <p:txBody>
          <a:bodyPr wrap="square">
            <a:spAutoFit/>
          </a:bodyPr>
          <a:lstStyle/>
          <a:p>
            <a:pPr algn="ctr">
              <a:lnSpc>
                <a:spcPct val="150000"/>
              </a:lnSpc>
            </a:pPr>
            <a:r>
              <a:rPr lang="tr-TR" sz="3600" dirty="0" err="1" smtClean="0">
                <a:latin typeface="Comic Sans MS" pitchFamily="66" charset="0"/>
              </a:rPr>
              <a:t>Geriatrik</a:t>
            </a:r>
            <a:r>
              <a:rPr lang="tr-TR" sz="3600" dirty="0" smtClean="0">
                <a:latin typeface="Comic Sans MS" pitchFamily="66" charset="0"/>
              </a:rPr>
              <a:t> Hastaların </a:t>
            </a:r>
          </a:p>
          <a:p>
            <a:pPr algn="ctr">
              <a:lnSpc>
                <a:spcPct val="150000"/>
              </a:lnSpc>
            </a:pPr>
            <a:r>
              <a:rPr lang="tr-TR" sz="3600" dirty="0" smtClean="0">
                <a:latin typeface="Comic Sans MS" pitchFamily="66" charset="0"/>
              </a:rPr>
              <a:t>Protetik Yönden Değerlendirilmesi</a:t>
            </a:r>
            <a:endParaRPr lang="tr-TR" sz="3600" dirty="0">
              <a:latin typeface="Comic Sans MS" pitchFamily="66" charset="0"/>
            </a:endParaRPr>
          </a:p>
        </p:txBody>
      </p:sp>
      <p:pic>
        <p:nvPicPr>
          <p:cNvPr id="5123" name="Picture 7" descr="elder"/>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951358" y="116632"/>
            <a:ext cx="4120105" cy="6624736"/>
          </a:xfrm>
          <a:prstGeom prst="rect">
            <a:avLst/>
          </a:prstGeom>
          <a:noFill/>
          <a:ln w="76200">
            <a:solidFill>
              <a:srgbClr val="F39167"/>
            </a:solidFill>
            <a:miter lim="800000"/>
            <a:headEnd/>
            <a:tailEnd/>
          </a:ln>
        </p:spPr>
      </p:pic>
      <p:sp>
        <p:nvSpPr>
          <p:cNvPr id="2" name="Metin kutusu 1"/>
          <p:cNvSpPr txBox="1"/>
          <p:nvPr/>
        </p:nvSpPr>
        <p:spPr>
          <a:xfrm>
            <a:off x="467544" y="5229200"/>
            <a:ext cx="4123245" cy="461665"/>
          </a:xfrm>
          <a:prstGeom prst="rect">
            <a:avLst/>
          </a:prstGeom>
          <a:noFill/>
        </p:spPr>
        <p:txBody>
          <a:bodyPr wrap="none" rtlCol="0">
            <a:spAutoFit/>
          </a:bodyPr>
          <a:lstStyle/>
          <a:p>
            <a:r>
              <a:rPr lang="tr-TR" sz="2400" dirty="0" err="1" smtClean="0">
                <a:latin typeface="Comic Sans MS" panose="030F0702030302020204" pitchFamily="66" charset="0"/>
              </a:rPr>
              <a:t>Prof.Dr</a:t>
            </a:r>
            <a:r>
              <a:rPr lang="tr-TR" sz="2400" dirty="0" smtClean="0">
                <a:latin typeface="Comic Sans MS" panose="030F0702030302020204" pitchFamily="66" charset="0"/>
              </a:rPr>
              <a:t>. Betül KALIPÇILAR</a:t>
            </a:r>
            <a:endParaRPr lang="tr-TR" sz="2400"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5"/>
          <p:cNvSpPr>
            <a:spLocks noGrp="1" noChangeAspect="1" noChangeArrowheads="1"/>
          </p:cNvSpPr>
          <p:nvPr/>
        </p:nvSpPr>
        <p:spPr bwMode="auto">
          <a:xfrm>
            <a:off x="1119185" y="987425"/>
            <a:ext cx="6953277" cy="5732310"/>
          </a:xfrm>
          <a:prstGeom prst="rect">
            <a:avLst/>
          </a:prstGeom>
          <a:blipFill dpi="0" rotWithShape="1">
            <a:blip r:embed="rId2"/>
            <a:srcRect/>
            <a:stretch>
              <a:fillRect r="-3050"/>
            </a:stretch>
          </a:blipFill>
          <a:ln w="19050">
            <a:solidFill>
              <a:srgbClr val="FF3300"/>
            </a:solidFill>
            <a:miter lim="800000"/>
            <a:headEnd/>
            <a:tailEnd/>
          </a:ln>
          <a:effectLst/>
        </p:spPr>
        <p:txBody>
          <a:bodyPr/>
          <a:lstStyle/>
          <a:p>
            <a:pPr>
              <a:defRPr/>
            </a:pPr>
            <a:endParaRPr lang="tr-TR"/>
          </a:p>
        </p:txBody>
      </p:sp>
      <p:sp>
        <p:nvSpPr>
          <p:cNvPr id="43014" name="Text Box 6"/>
          <p:cNvSpPr txBox="1">
            <a:spLocks noChangeArrowheads="1"/>
          </p:cNvSpPr>
          <p:nvPr/>
        </p:nvSpPr>
        <p:spPr bwMode="auto">
          <a:xfrm>
            <a:off x="3106738" y="188913"/>
            <a:ext cx="2930525" cy="579437"/>
          </a:xfrm>
          <a:prstGeom prst="rect">
            <a:avLst/>
          </a:prstGeom>
          <a:noFill/>
          <a:ln w="9525">
            <a:noFill/>
            <a:miter lim="800000"/>
            <a:headEnd/>
            <a:tailEnd/>
          </a:ln>
        </p:spPr>
        <p:txBody>
          <a:bodyPr wrap="none">
            <a:spAutoFit/>
          </a:bodyPr>
          <a:lstStyle/>
          <a:p>
            <a:r>
              <a:rPr lang="tr-TR" sz="3200" b="1">
                <a:solidFill>
                  <a:srgbClr val="FF3300"/>
                </a:solidFill>
                <a:latin typeface="Comic Sans MS" pitchFamily="66" charset="0"/>
              </a:rPr>
              <a:t>Yaşlılık nedir?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2000" tmFilter="0, 0; .2, .5; .8, .5; 1, 0"/>
                                        <p:tgtEl>
                                          <p:spTgt spid="43014"/>
                                        </p:tgtEl>
                                      </p:cBhvr>
                                    </p:animEffect>
                                    <p:animScale>
                                      <p:cBhvr>
                                        <p:cTn id="7" dur="1000" autoRev="1" fill="hold"/>
                                        <p:tgtEl>
                                          <p:spTgt spid="430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etfile"/>
          <p:cNvPicPr>
            <a:picLocks noChangeAspect="1" noChangeArrowheads="1"/>
          </p:cNvPicPr>
          <p:nvPr/>
        </p:nvPicPr>
        <p:blipFill>
          <a:blip r:embed="rId2">
            <a:clrChange>
              <a:clrFrom>
                <a:srgbClr val="728D18"/>
              </a:clrFrom>
              <a:clrTo>
                <a:srgbClr val="728D18">
                  <a:alpha val="0"/>
                </a:srgbClr>
              </a:clrTo>
            </a:clrChange>
            <a:lum bright="30000"/>
          </a:blip>
          <a:srcRect l="16284" t="10355" r="13023" b="34923"/>
          <a:stretch>
            <a:fillRect/>
          </a:stretch>
        </p:blipFill>
        <p:spPr bwMode="auto">
          <a:xfrm>
            <a:off x="1692275" y="0"/>
            <a:ext cx="5708650" cy="7173913"/>
          </a:xfrm>
          <a:prstGeom prst="rect">
            <a:avLst/>
          </a:prstGeom>
          <a:noFill/>
          <a:ln w="9525">
            <a:noFill/>
            <a:miter lim="800000"/>
            <a:headEnd/>
            <a:tailEnd/>
          </a:ln>
        </p:spPr>
      </p:pic>
      <p:sp>
        <p:nvSpPr>
          <p:cNvPr id="74755" name="Rectangle 3"/>
          <p:cNvSpPr>
            <a:spLocks noChangeArrowheads="1"/>
          </p:cNvSpPr>
          <p:nvPr/>
        </p:nvSpPr>
        <p:spPr bwMode="auto">
          <a:xfrm>
            <a:off x="250825" y="642918"/>
            <a:ext cx="8642350" cy="4568825"/>
          </a:xfrm>
          <a:prstGeom prst="rect">
            <a:avLst/>
          </a:prstGeom>
          <a:noFill/>
          <a:ln w="9525">
            <a:noFill/>
            <a:miter lim="800000"/>
            <a:headEnd/>
            <a:tailEnd/>
          </a:ln>
        </p:spPr>
        <p:txBody>
          <a:bodyPr anchor="ctr">
            <a:spAutoFit/>
          </a:bodyPr>
          <a:lstStyle/>
          <a:p>
            <a:pPr algn="ctr">
              <a:lnSpc>
                <a:spcPct val="150000"/>
              </a:lnSpc>
            </a:pPr>
            <a:r>
              <a:rPr lang="tr-TR" sz="2400" dirty="0">
                <a:solidFill>
                  <a:srgbClr val="FF3300"/>
                </a:solidFill>
                <a:latin typeface="Comic Sans MS" pitchFamily="66" charset="0"/>
              </a:rPr>
              <a:t>  </a:t>
            </a:r>
            <a:r>
              <a:rPr lang="tr-TR" sz="2400" u="sng" dirty="0">
                <a:solidFill>
                  <a:srgbClr val="FF3300"/>
                </a:solidFill>
                <a:latin typeface="Comic Sans MS" pitchFamily="66" charset="0"/>
              </a:rPr>
              <a:t>Yaşlılık bir hastalık değil, normal fizyolojik bir </a:t>
            </a:r>
            <a:r>
              <a:rPr lang="tr-TR" sz="2400" u="sng" dirty="0" err="1">
                <a:solidFill>
                  <a:srgbClr val="FF3300"/>
                </a:solidFill>
                <a:latin typeface="Comic Sans MS" pitchFamily="66" charset="0"/>
              </a:rPr>
              <a:t>proçestir</a:t>
            </a:r>
            <a:r>
              <a:rPr lang="tr-TR" sz="2400" u="sng" dirty="0">
                <a:solidFill>
                  <a:srgbClr val="FF3300"/>
                </a:solidFill>
                <a:latin typeface="Comic Sans MS" pitchFamily="66" charset="0"/>
              </a:rPr>
              <a:t>, yaşam sürecinin zorunlu ve son çağıdır. </a:t>
            </a:r>
          </a:p>
          <a:p>
            <a:pPr algn="just">
              <a:lnSpc>
                <a:spcPct val="150000"/>
              </a:lnSpc>
            </a:pPr>
            <a:endParaRPr lang="tr-TR" sz="2400" u="sng" dirty="0">
              <a:solidFill>
                <a:srgbClr val="FF3300"/>
              </a:solidFill>
              <a:latin typeface="Comic Sans MS" pitchFamily="66" charset="0"/>
            </a:endParaRPr>
          </a:p>
          <a:p>
            <a:pPr algn="just">
              <a:lnSpc>
                <a:spcPct val="150000"/>
              </a:lnSpc>
            </a:pPr>
            <a:endParaRPr lang="tr-TR" sz="2400" u="sng" dirty="0">
              <a:solidFill>
                <a:srgbClr val="FF3300"/>
              </a:solidFill>
              <a:latin typeface="Comic Sans MS" pitchFamily="66" charset="0"/>
            </a:endParaRPr>
          </a:p>
          <a:p>
            <a:pPr algn="just">
              <a:lnSpc>
                <a:spcPct val="150000"/>
              </a:lnSpc>
            </a:pPr>
            <a:endParaRPr lang="tr-TR" sz="2000" dirty="0">
              <a:solidFill>
                <a:srgbClr val="FF3300"/>
              </a:solidFill>
              <a:latin typeface="Comic Sans MS" pitchFamily="66" charset="0"/>
            </a:endParaRPr>
          </a:p>
          <a:p>
            <a:pPr algn="ctr">
              <a:lnSpc>
                <a:spcPct val="150000"/>
              </a:lnSpc>
            </a:pPr>
            <a:r>
              <a:rPr lang="tr-TR" sz="2000" dirty="0">
                <a:latin typeface="Comic Sans MS" pitchFamily="66" charset="0"/>
              </a:rPr>
              <a:t>Dünya var olduğundan beri yaşlılık, insandaki büyümenin devamı, gelişim sürecinin son halkaları sayılır. Yaşam sürecinin çocukluk, gençlik ve  yetişkinlik gibi birbirinin devamı, birbiri içine girmiş doğal ve zorunlu gelişim ve değişim aşamasıdır. </a:t>
            </a:r>
          </a:p>
        </p:txBody>
      </p:sp>
      <p:sp>
        <p:nvSpPr>
          <p:cNvPr id="4" name="3 Metin kutusu"/>
          <p:cNvSpPr txBox="1"/>
          <p:nvPr/>
        </p:nvSpPr>
        <p:spPr>
          <a:xfrm>
            <a:off x="2071670" y="5643578"/>
            <a:ext cx="5184433" cy="400110"/>
          </a:xfrm>
          <a:prstGeom prst="rect">
            <a:avLst/>
          </a:prstGeom>
          <a:noFill/>
        </p:spPr>
        <p:txBody>
          <a:bodyPr wrap="none" rtlCol="0">
            <a:spAutoFit/>
          </a:bodyPr>
          <a:lstStyle/>
          <a:p>
            <a:r>
              <a:rPr lang="tr-TR" sz="2000" b="1" dirty="0" smtClean="0">
                <a:solidFill>
                  <a:srgbClr val="FF0000"/>
                </a:solidFill>
                <a:latin typeface="Comic Sans MS" pitchFamily="66" charset="0"/>
              </a:rPr>
              <a:t>Yaşlanmak bir lütuftur….bir lanet değil…</a:t>
            </a:r>
            <a:endParaRPr lang="tr-TR" sz="2000" b="1"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p:cTn id="7" dur="1000" fill="hold"/>
                                        <p:tgtEl>
                                          <p:spTgt spid="7475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4755">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74755">
                                            <p:txEl>
                                              <p:pRg st="4" end="4"/>
                                            </p:txEl>
                                          </p:spTgt>
                                        </p:tgtEl>
                                        <p:attrNameLst>
                                          <p:attrName>style.visibility</p:attrName>
                                        </p:attrNameLst>
                                      </p:cBhvr>
                                      <p:to>
                                        <p:strVal val="visible"/>
                                      </p:to>
                                    </p:set>
                                    <p:anim calcmode="lin" valueType="num">
                                      <p:cBhvr>
                                        <p:cTn id="12" dur="1000" fill="hold"/>
                                        <p:tgtEl>
                                          <p:spTgt spid="74755">
                                            <p:txEl>
                                              <p:pRg st="4" end="4"/>
                                            </p:txEl>
                                          </p:spTgt>
                                        </p:tgtEl>
                                        <p:attrNameLst>
                                          <p:attrName>ppt_w</p:attrName>
                                        </p:attrNameLst>
                                      </p:cBhvr>
                                      <p:tavLst>
                                        <p:tav tm="0">
                                          <p:val>
                                            <p:fltVal val="0"/>
                                          </p:val>
                                        </p:tav>
                                        <p:tav tm="100000">
                                          <p:val>
                                            <p:strVal val="#ppt_w"/>
                                          </p:val>
                                        </p:tav>
                                      </p:tavLst>
                                    </p:anim>
                                    <p:anim calcmode="lin" valueType="num">
                                      <p:cBhvr>
                                        <p:cTn id="13" dur="1000" fill="hold"/>
                                        <p:tgtEl>
                                          <p:spTgt spid="7475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Line 6"/>
          <p:cNvSpPr>
            <a:spLocks noChangeShapeType="1"/>
          </p:cNvSpPr>
          <p:nvPr/>
        </p:nvSpPr>
        <p:spPr bwMode="auto">
          <a:xfrm flipV="1">
            <a:off x="2124075" y="3429000"/>
            <a:ext cx="1079500" cy="1871663"/>
          </a:xfrm>
          <a:prstGeom prst="line">
            <a:avLst/>
          </a:prstGeom>
          <a:noFill/>
          <a:ln w="38100">
            <a:solidFill>
              <a:schemeClr val="tx1"/>
            </a:solidFill>
            <a:round/>
            <a:headEnd/>
            <a:tailEnd/>
          </a:ln>
        </p:spPr>
        <p:txBody>
          <a:bodyPr/>
          <a:lstStyle/>
          <a:p>
            <a:endParaRPr lang="tr-TR"/>
          </a:p>
        </p:txBody>
      </p:sp>
      <p:sp>
        <p:nvSpPr>
          <p:cNvPr id="14343" name="Line 7"/>
          <p:cNvSpPr>
            <a:spLocks noChangeShapeType="1"/>
          </p:cNvSpPr>
          <p:nvPr/>
        </p:nvSpPr>
        <p:spPr bwMode="auto">
          <a:xfrm>
            <a:off x="3205163" y="3429000"/>
            <a:ext cx="2879725" cy="0"/>
          </a:xfrm>
          <a:prstGeom prst="line">
            <a:avLst/>
          </a:prstGeom>
          <a:noFill/>
          <a:ln w="38100">
            <a:solidFill>
              <a:schemeClr val="tx1"/>
            </a:solidFill>
            <a:round/>
            <a:headEnd/>
            <a:tailEnd/>
          </a:ln>
        </p:spPr>
        <p:txBody>
          <a:bodyPr/>
          <a:lstStyle/>
          <a:p>
            <a:endParaRPr lang="tr-TR"/>
          </a:p>
        </p:txBody>
      </p:sp>
      <p:sp>
        <p:nvSpPr>
          <p:cNvPr id="14344" name="Line 8"/>
          <p:cNvSpPr>
            <a:spLocks noChangeShapeType="1"/>
          </p:cNvSpPr>
          <p:nvPr/>
        </p:nvSpPr>
        <p:spPr bwMode="auto">
          <a:xfrm flipH="1" flipV="1">
            <a:off x="6083300" y="3429000"/>
            <a:ext cx="1009650" cy="1800225"/>
          </a:xfrm>
          <a:prstGeom prst="line">
            <a:avLst/>
          </a:prstGeom>
          <a:noFill/>
          <a:ln w="38100">
            <a:solidFill>
              <a:schemeClr val="tx1"/>
            </a:solidFill>
            <a:round/>
            <a:headEnd/>
            <a:tailEnd/>
          </a:ln>
        </p:spPr>
        <p:txBody>
          <a:bodyPr/>
          <a:lstStyle/>
          <a:p>
            <a:endParaRPr lang="tr-TR"/>
          </a:p>
        </p:txBody>
      </p:sp>
      <p:sp>
        <p:nvSpPr>
          <p:cNvPr id="14345" name="Text Box 9"/>
          <p:cNvSpPr txBox="1">
            <a:spLocks noChangeArrowheads="1"/>
          </p:cNvSpPr>
          <p:nvPr/>
        </p:nvSpPr>
        <p:spPr bwMode="auto">
          <a:xfrm>
            <a:off x="3563938" y="2466975"/>
            <a:ext cx="1957387" cy="457200"/>
          </a:xfrm>
          <a:prstGeom prst="rect">
            <a:avLst/>
          </a:prstGeom>
          <a:noFill/>
          <a:ln w="9525">
            <a:noFill/>
            <a:miter lim="800000"/>
            <a:headEnd/>
            <a:tailEnd/>
          </a:ln>
        </p:spPr>
        <p:txBody>
          <a:bodyPr wrap="none">
            <a:spAutoFit/>
          </a:bodyPr>
          <a:lstStyle/>
          <a:p>
            <a:r>
              <a:rPr lang="tr-TR" sz="2400" u="sng">
                <a:latin typeface="Comic Sans MS" pitchFamily="66" charset="0"/>
              </a:rPr>
              <a:t>Yaşam eğrisi</a:t>
            </a:r>
          </a:p>
        </p:txBody>
      </p:sp>
      <p:sp>
        <p:nvSpPr>
          <p:cNvPr id="14347" name="Text Box 11"/>
          <p:cNvSpPr txBox="1">
            <a:spLocks noChangeArrowheads="1"/>
          </p:cNvSpPr>
          <p:nvPr/>
        </p:nvSpPr>
        <p:spPr bwMode="auto">
          <a:xfrm>
            <a:off x="2700338" y="3068638"/>
            <a:ext cx="1254125" cy="366712"/>
          </a:xfrm>
          <a:prstGeom prst="rect">
            <a:avLst/>
          </a:prstGeom>
          <a:noFill/>
          <a:ln w="9525">
            <a:noFill/>
            <a:miter lim="800000"/>
            <a:headEnd/>
            <a:tailEnd/>
          </a:ln>
        </p:spPr>
        <p:txBody>
          <a:bodyPr wrap="none">
            <a:spAutoFit/>
          </a:bodyPr>
          <a:lstStyle/>
          <a:p>
            <a:r>
              <a:rPr lang="tr-TR">
                <a:latin typeface="Comic Sans MS" pitchFamily="66" charset="0"/>
              </a:rPr>
              <a:t>20-25 yaş</a:t>
            </a:r>
          </a:p>
        </p:txBody>
      </p:sp>
      <p:sp>
        <p:nvSpPr>
          <p:cNvPr id="14348" name="Text Box 12"/>
          <p:cNvSpPr txBox="1">
            <a:spLocks noChangeArrowheads="1"/>
          </p:cNvSpPr>
          <p:nvPr/>
        </p:nvSpPr>
        <p:spPr bwMode="auto">
          <a:xfrm>
            <a:off x="5651500" y="3068638"/>
            <a:ext cx="1254125" cy="366712"/>
          </a:xfrm>
          <a:prstGeom prst="rect">
            <a:avLst/>
          </a:prstGeom>
          <a:noFill/>
          <a:ln w="9525">
            <a:noFill/>
            <a:miter lim="800000"/>
            <a:headEnd/>
            <a:tailEnd/>
          </a:ln>
        </p:spPr>
        <p:txBody>
          <a:bodyPr wrap="none">
            <a:spAutoFit/>
          </a:bodyPr>
          <a:lstStyle/>
          <a:p>
            <a:r>
              <a:rPr lang="tr-TR">
                <a:latin typeface="Comic Sans MS" pitchFamily="66" charset="0"/>
              </a:rPr>
              <a:t>40-45 yaş</a:t>
            </a:r>
          </a:p>
        </p:txBody>
      </p:sp>
      <p:sp>
        <p:nvSpPr>
          <p:cNvPr id="14349" name="Text Box 13"/>
          <p:cNvSpPr txBox="1">
            <a:spLocks noChangeArrowheads="1"/>
          </p:cNvSpPr>
          <p:nvPr/>
        </p:nvSpPr>
        <p:spPr bwMode="auto">
          <a:xfrm>
            <a:off x="6856413" y="4460875"/>
            <a:ext cx="1254125" cy="366713"/>
          </a:xfrm>
          <a:prstGeom prst="rect">
            <a:avLst/>
          </a:prstGeom>
          <a:noFill/>
          <a:ln w="9525">
            <a:noFill/>
            <a:miter lim="800000"/>
            <a:headEnd/>
            <a:tailEnd/>
          </a:ln>
        </p:spPr>
        <p:txBody>
          <a:bodyPr wrap="none">
            <a:spAutoFit/>
          </a:bodyPr>
          <a:lstStyle/>
          <a:p>
            <a:r>
              <a:rPr lang="tr-TR">
                <a:latin typeface="Comic Sans MS" pitchFamily="66" charset="0"/>
              </a:rPr>
              <a:t>60-65 yaş</a:t>
            </a:r>
          </a:p>
        </p:txBody>
      </p:sp>
      <p:sp>
        <p:nvSpPr>
          <p:cNvPr id="14351" name="Text Box 15"/>
          <p:cNvSpPr txBox="1">
            <a:spLocks noChangeArrowheads="1"/>
          </p:cNvSpPr>
          <p:nvPr/>
        </p:nvSpPr>
        <p:spPr bwMode="auto">
          <a:xfrm>
            <a:off x="6991350" y="4749800"/>
            <a:ext cx="1036638" cy="366713"/>
          </a:xfrm>
          <a:prstGeom prst="rect">
            <a:avLst/>
          </a:prstGeom>
          <a:noFill/>
          <a:ln w="9525">
            <a:noFill/>
            <a:miter lim="800000"/>
            <a:headEnd/>
            <a:tailEnd/>
          </a:ln>
        </p:spPr>
        <p:txBody>
          <a:bodyPr wrap="none">
            <a:spAutoFit/>
          </a:bodyPr>
          <a:lstStyle/>
          <a:p>
            <a:r>
              <a:rPr lang="tr-TR">
                <a:solidFill>
                  <a:srgbClr val="FFFF00"/>
                </a:solidFill>
                <a:latin typeface="Comic Sans MS" pitchFamily="66" charset="0"/>
              </a:rPr>
              <a:t>Geriatri</a:t>
            </a:r>
          </a:p>
        </p:txBody>
      </p:sp>
      <p:sp>
        <p:nvSpPr>
          <p:cNvPr id="14352" name="Oval 16"/>
          <p:cNvSpPr>
            <a:spLocks noChangeArrowheads="1"/>
          </p:cNvSpPr>
          <p:nvPr/>
        </p:nvSpPr>
        <p:spPr bwMode="auto">
          <a:xfrm>
            <a:off x="1619250" y="5373688"/>
            <a:ext cx="914400" cy="914400"/>
          </a:xfrm>
          <a:prstGeom prst="ellipse">
            <a:avLst/>
          </a:prstGeom>
          <a:solidFill>
            <a:schemeClr val="accent1"/>
          </a:solidFill>
          <a:ln w="9525">
            <a:solidFill>
              <a:schemeClr val="tx1"/>
            </a:solidFill>
            <a:round/>
            <a:headEnd/>
            <a:tailEnd/>
          </a:ln>
        </p:spPr>
        <p:txBody>
          <a:bodyPr wrap="none" anchor="ctr"/>
          <a:lstStyle/>
          <a:p>
            <a:pPr algn="ctr"/>
            <a:r>
              <a:rPr lang="tr-TR">
                <a:latin typeface="Comic Sans MS" pitchFamily="66" charset="0"/>
              </a:rPr>
              <a:t>Doğum</a:t>
            </a:r>
          </a:p>
        </p:txBody>
      </p:sp>
      <p:sp>
        <p:nvSpPr>
          <p:cNvPr id="14353" name="Oval 17"/>
          <p:cNvSpPr>
            <a:spLocks noChangeArrowheads="1"/>
          </p:cNvSpPr>
          <p:nvPr/>
        </p:nvSpPr>
        <p:spPr bwMode="auto">
          <a:xfrm>
            <a:off x="6610350" y="5300663"/>
            <a:ext cx="914400" cy="914400"/>
          </a:xfrm>
          <a:prstGeom prst="ellipse">
            <a:avLst/>
          </a:prstGeom>
          <a:solidFill>
            <a:schemeClr val="accent1"/>
          </a:solidFill>
          <a:ln w="9525">
            <a:solidFill>
              <a:schemeClr val="tx1"/>
            </a:solidFill>
            <a:round/>
            <a:headEnd/>
            <a:tailEnd/>
          </a:ln>
        </p:spPr>
        <p:txBody>
          <a:bodyPr wrap="none" anchor="ctr"/>
          <a:lstStyle/>
          <a:p>
            <a:pPr algn="ctr"/>
            <a:endParaRPr lang="tr-TR">
              <a:latin typeface="Comic Sans MS" pitchFamily="66" charset="0"/>
            </a:endParaRPr>
          </a:p>
          <a:p>
            <a:pPr algn="ctr"/>
            <a:r>
              <a:rPr lang="tr-TR">
                <a:latin typeface="Comic Sans MS" pitchFamily="66" charset="0"/>
              </a:rPr>
              <a:t>Ölüm</a:t>
            </a:r>
          </a:p>
          <a:p>
            <a:pPr algn="ctr"/>
            <a:endParaRPr lang="tr-TR">
              <a:latin typeface="Comic Sans MS" pitchFamily="66" charset="0"/>
            </a:endParaRPr>
          </a:p>
        </p:txBody>
      </p:sp>
      <p:sp>
        <p:nvSpPr>
          <p:cNvPr id="14357" name="Line 21"/>
          <p:cNvSpPr>
            <a:spLocks noChangeShapeType="1"/>
          </p:cNvSpPr>
          <p:nvPr/>
        </p:nvSpPr>
        <p:spPr bwMode="auto">
          <a:xfrm flipV="1">
            <a:off x="2700338" y="3644900"/>
            <a:ext cx="503237" cy="863600"/>
          </a:xfrm>
          <a:prstGeom prst="line">
            <a:avLst/>
          </a:prstGeom>
          <a:noFill/>
          <a:ln w="38100">
            <a:solidFill>
              <a:srgbClr val="FF3300"/>
            </a:solidFill>
            <a:round/>
            <a:headEnd/>
            <a:tailEnd type="triangle" w="med" len="med"/>
          </a:ln>
        </p:spPr>
        <p:txBody>
          <a:bodyPr/>
          <a:lstStyle/>
          <a:p>
            <a:endParaRPr lang="tr-TR"/>
          </a:p>
        </p:txBody>
      </p:sp>
      <p:sp>
        <p:nvSpPr>
          <p:cNvPr id="14358" name="Line 22"/>
          <p:cNvSpPr>
            <a:spLocks noChangeShapeType="1"/>
          </p:cNvSpPr>
          <p:nvPr/>
        </p:nvSpPr>
        <p:spPr bwMode="auto">
          <a:xfrm flipV="1">
            <a:off x="2051050" y="4868863"/>
            <a:ext cx="431800" cy="720725"/>
          </a:xfrm>
          <a:prstGeom prst="line">
            <a:avLst/>
          </a:prstGeom>
          <a:noFill/>
          <a:ln w="38100">
            <a:solidFill>
              <a:srgbClr val="FF3300"/>
            </a:solidFill>
            <a:round/>
            <a:headEnd/>
            <a:tailEnd type="triangle" w="med" len="med"/>
          </a:ln>
        </p:spPr>
        <p:txBody>
          <a:bodyPr/>
          <a:lstStyle/>
          <a:p>
            <a:endParaRPr lang="tr-TR"/>
          </a:p>
        </p:txBody>
      </p:sp>
      <p:sp>
        <p:nvSpPr>
          <p:cNvPr id="14359" name="Line 23"/>
          <p:cNvSpPr>
            <a:spLocks noChangeShapeType="1"/>
          </p:cNvSpPr>
          <p:nvPr/>
        </p:nvSpPr>
        <p:spPr bwMode="auto">
          <a:xfrm flipV="1">
            <a:off x="4284663" y="3573463"/>
            <a:ext cx="576262" cy="0"/>
          </a:xfrm>
          <a:prstGeom prst="line">
            <a:avLst/>
          </a:prstGeom>
          <a:noFill/>
          <a:ln w="38100">
            <a:solidFill>
              <a:srgbClr val="FF3300"/>
            </a:solidFill>
            <a:round/>
            <a:headEnd/>
            <a:tailEnd type="triangle" w="med" len="med"/>
          </a:ln>
        </p:spPr>
        <p:txBody>
          <a:bodyPr/>
          <a:lstStyle/>
          <a:p>
            <a:endParaRPr lang="tr-TR"/>
          </a:p>
        </p:txBody>
      </p:sp>
      <p:sp>
        <p:nvSpPr>
          <p:cNvPr id="14360" name="Line 24"/>
          <p:cNvSpPr>
            <a:spLocks noChangeShapeType="1"/>
          </p:cNvSpPr>
          <p:nvPr/>
        </p:nvSpPr>
        <p:spPr bwMode="auto">
          <a:xfrm flipV="1">
            <a:off x="3419475" y="3573463"/>
            <a:ext cx="504825" cy="0"/>
          </a:xfrm>
          <a:prstGeom prst="line">
            <a:avLst/>
          </a:prstGeom>
          <a:noFill/>
          <a:ln w="38100">
            <a:solidFill>
              <a:srgbClr val="FF3300"/>
            </a:solidFill>
            <a:round/>
            <a:headEnd/>
            <a:tailEnd type="triangle" w="med" len="med"/>
          </a:ln>
        </p:spPr>
        <p:txBody>
          <a:bodyPr/>
          <a:lstStyle/>
          <a:p>
            <a:endParaRPr lang="tr-TR"/>
          </a:p>
        </p:txBody>
      </p:sp>
      <p:sp>
        <p:nvSpPr>
          <p:cNvPr id="14361" name="Line 25"/>
          <p:cNvSpPr>
            <a:spLocks noChangeShapeType="1"/>
          </p:cNvSpPr>
          <p:nvPr/>
        </p:nvSpPr>
        <p:spPr bwMode="auto">
          <a:xfrm>
            <a:off x="5146675" y="3573463"/>
            <a:ext cx="720725" cy="0"/>
          </a:xfrm>
          <a:prstGeom prst="line">
            <a:avLst/>
          </a:prstGeom>
          <a:noFill/>
          <a:ln w="38100">
            <a:solidFill>
              <a:srgbClr val="FF3300"/>
            </a:solidFill>
            <a:round/>
            <a:headEnd/>
            <a:tailEnd type="triangle" w="med" len="med"/>
          </a:ln>
        </p:spPr>
        <p:txBody>
          <a:bodyPr/>
          <a:lstStyle/>
          <a:p>
            <a:endParaRPr lang="tr-TR"/>
          </a:p>
        </p:txBody>
      </p:sp>
      <p:sp>
        <p:nvSpPr>
          <p:cNvPr id="14362" name="Line 26"/>
          <p:cNvSpPr>
            <a:spLocks noChangeShapeType="1"/>
          </p:cNvSpPr>
          <p:nvPr/>
        </p:nvSpPr>
        <p:spPr bwMode="auto">
          <a:xfrm>
            <a:off x="6156325" y="3860800"/>
            <a:ext cx="503238" cy="863600"/>
          </a:xfrm>
          <a:prstGeom prst="line">
            <a:avLst/>
          </a:prstGeom>
          <a:noFill/>
          <a:ln w="38100">
            <a:solidFill>
              <a:srgbClr val="FF3300"/>
            </a:solidFill>
            <a:round/>
            <a:headEnd/>
            <a:tailEnd type="triangle" w="med" len="med"/>
          </a:ln>
        </p:spPr>
        <p:txBody>
          <a:bodyPr/>
          <a:lstStyle/>
          <a:p>
            <a:endParaRPr lang="tr-TR"/>
          </a:p>
        </p:txBody>
      </p:sp>
      <p:sp>
        <p:nvSpPr>
          <p:cNvPr id="14363" name="Line 27"/>
          <p:cNvSpPr>
            <a:spLocks noChangeShapeType="1"/>
          </p:cNvSpPr>
          <p:nvPr/>
        </p:nvSpPr>
        <p:spPr bwMode="auto">
          <a:xfrm>
            <a:off x="6804025" y="5013325"/>
            <a:ext cx="360363" cy="576263"/>
          </a:xfrm>
          <a:prstGeom prst="line">
            <a:avLst/>
          </a:prstGeom>
          <a:noFill/>
          <a:ln w="38100">
            <a:solidFill>
              <a:srgbClr val="FF3300"/>
            </a:solidFill>
            <a:round/>
            <a:headEnd/>
            <a:tailEnd type="triangle" w="med" len="med"/>
          </a:ln>
        </p:spPr>
        <p:txBody>
          <a:bodyPr/>
          <a:lstStyle/>
          <a:p>
            <a:endParaRPr lang="tr-TR"/>
          </a:p>
        </p:txBody>
      </p:sp>
      <p:sp>
        <p:nvSpPr>
          <p:cNvPr id="14364" name="Rectangle 28"/>
          <p:cNvSpPr>
            <a:spLocks noChangeArrowheads="1"/>
          </p:cNvSpPr>
          <p:nvPr/>
        </p:nvSpPr>
        <p:spPr bwMode="auto">
          <a:xfrm>
            <a:off x="107950" y="152400"/>
            <a:ext cx="8856663" cy="2197100"/>
          </a:xfrm>
          <a:prstGeom prst="rect">
            <a:avLst/>
          </a:prstGeom>
          <a:noFill/>
          <a:ln w="9525">
            <a:noFill/>
            <a:miter lim="800000"/>
            <a:headEnd/>
            <a:tailEnd/>
          </a:ln>
        </p:spPr>
        <p:txBody>
          <a:bodyPr>
            <a:spAutoFit/>
          </a:bodyPr>
          <a:lstStyle/>
          <a:p>
            <a:pPr algn="ctr">
              <a:lnSpc>
                <a:spcPct val="115000"/>
              </a:lnSpc>
            </a:pPr>
            <a:r>
              <a:rPr lang="tr-TR" sz="2000">
                <a:latin typeface="Comic Sans MS" pitchFamily="66" charset="0"/>
              </a:rPr>
              <a:t>Organizmada doğumdan itibaren başlayan gelişmeler 20-25 başlarında daha çok fiziksel güç bakımından maksimal düzeye ulaşır. Bu devrede anabolik faktörler hakimdir. 40-45 yaşlarına kadar devam eden devrede anabolik ve katabolik faktörler dengededir ve organizma güçlü durumunu koruyabilir. Daha sonra katabolik faktörlerin hakimiyeti başlar ve organizma çeşitli alanlarda yaşlanma belirtileri göstermeye başlar.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345"/>
                                        </p:tgtEl>
                                        <p:attrNameLst>
                                          <p:attrName>style.visibility</p:attrName>
                                        </p:attrNameLst>
                                      </p:cBhvr>
                                      <p:to>
                                        <p:strVal val="visible"/>
                                      </p:to>
                                    </p:set>
                                    <p:animEffect transition="in" filter="fade">
                                      <p:cBhvr>
                                        <p:cTn id="7" dur="2000"/>
                                        <p:tgtEl>
                                          <p:spTgt spid="14345"/>
                                        </p:tgtEl>
                                      </p:cBhvr>
                                    </p:animEffect>
                                  </p:childTnLst>
                                </p:cTn>
                              </p:par>
                            </p:childTnLst>
                          </p:cTn>
                        </p:par>
                        <p:par>
                          <p:cTn id="8" fill="hold">
                            <p:stCondLst>
                              <p:cond delay="2000"/>
                            </p:stCondLst>
                            <p:childTnLst>
                              <p:par>
                                <p:cTn id="9" presetID="55" presetClass="entr" presetSubtype="0" fill="hold" grpId="0" nodeType="afterEffect">
                                  <p:stCondLst>
                                    <p:cond delay="0"/>
                                  </p:stCondLst>
                                  <p:childTnLst>
                                    <p:set>
                                      <p:cBhvr>
                                        <p:cTn id="10" dur="1" fill="hold">
                                          <p:stCondLst>
                                            <p:cond delay="0"/>
                                          </p:stCondLst>
                                        </p:cTn>
                                        <p:tgtEl>
                                          <p:spTgt spid="14352">
                                            <p:bg/>
                                          </p:spTgt>
                                        </p:tgtEl>
                                        <p:attrNameLst>
                                          <p:attrName>style.visibility</p:attrName>
                                        </p:attrNameLst>
                                      </p:cBhvr>
                                      <p:to>
                                        <p:strVal val="visible"/>
                                      </p:to>
                                    </p:set>
                                    <p:anim calcmode="lin" valueType="num">
                                      <p:cBhvr>
                                        <p:cTn id="11" dur="1000" fill="hold"/>
                                        <p:tgtEl>
                                          <p:spTgt spid="14352">
                                            <p:bg/>
                                          </p:spTgt>
                                        </p:tgtEl>
                                        <p:attrNameLst>
                                          <p:attrName>ppt_w</p:attrName>
                                        </p:attrNameLst>
                                      </p:cBhvr>
                                      <p:tavLst>
                                        <p:tav tm="0">
                                          <p:val>
                                            <p:strVal val="#ppt_w*0.70"/>
                                          </p:val>
                                        </p:tav>
                                        <p:tav tm="100000">
                                          <p:val>
                                            <p:strVal val="#ppt_w"/>
                                          </p:val>
                                        </p:tav>
                                      </p:tavLst>
                                    </p:anim>
                                    <p:anim calcmode="lin" valueType="num">
                                      <p:cBhvr>
                                        <p:cTn id="12" dur="1000" fill="hold"/>
                                        <p:tgtEl>
                                          <p:spTgt spid="14352">
                                            <p:bg/>
                                          </p:spTgt>
                                        </p:tgtEl>
                                        <p:attrNameLst>
                                          <p:attrName>ppt_h</p:attrName>
                                        </p:attrNameLst>
                                      </p:cBhvr>
                                      <p:tavLst>
                                        <p:tav tm="0">
                                          <p:val>
                                            <p:strVal val="#ppt_h"/>
                                          </p:val>
                                        </p:tav>
                                        <p:tav tm="100000">
                                          <p:val>
                                            <p:strVal val="#ppt_h"/>
                                          </p:val>
                                        </p:tav>
                                      </p:tavLst>
                                    </p:anim>
                                    <p:animEffect transition="in" filter="fade">
                                      <p:cBhvr>
                                        <p:cTn id="13" dur="1000"/>
                                        <p:tgtEl>
                                          <p:spTgt spid="14352">
                                            <p:bg/>
                                          </p:spTgt>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4352">
                                            <p:txEl>
                                              <p:pRg st="0" end="0"/>
                                            </p:txEl>
                                          </p:spTgt>
                                        </p:tgtEl>
                                        <p:attrNameLst>
                                          <p:attrName>style.visibility</p:attrName>
                                        </p:attrNameLst>
                                      </p:cBhvr>
                                      <p:to>
                                        <p:strVal val="visible"/>
                                      </p:to>
                                    </p:set>
                                    <p:anim calcmode="lin" valueType="num">
                                      <p:cBhvr>
                                        <p:cTn id="16" dur="1000" fill="hold"/>
                                        <p:tgtEl>
                                          <p:spTgt spid="14352">
                                            <p:txEl>
                                              <p:pRg st="0" end="0"/>
                                            </p:txEl>
                                          </p:spTgt>
                                        </p:tgtEl>
                                        <p:attrNameLst>
                                          <p:attrName>ppt_w</p:attrName>
                                        </p:attrNameLst>
                                      </p:cBhvr>
                                      <p:tavLst>
                                        <p:tav tm="0">
                                          <p:val>
                                            <p:strVal val="#ppt_w*0.70"/>
                                          </p:val>
                                        </p:tav>
                                        <p:tav tm="100000">
                                          <p:val>
                                            <p:strVal val="#ppt_w"/>
                                          </p:val>
                                        </p:tav>
                                      </p:tavLst>
                                    </p:anim>
                                    <p:anim calcmode="lin" valueType="num">
                                      <p:cBhvr>
                                        <p:cTn id="17" dur="1000" fill="hold"/>
                                        <p:tgtEl>
                                          <p:spTgt spid="14352">
                                            <p:txEl>
                                              <p:pRg st="0" end="0"/>
                                            </p:txEl>
                                          </p:spTgt>
                                        </p:tgtEl>
                                        <p:attrNameLst>
                                          <p:attrName>ppt_h</p:attrName>
                                        </p:attrNameLst>
                                      </p:cBhvr>
                                      <p:tavLst>
                                        <p:tav tm="0">
                                          <p:val>
                                            <p:strVal val="#ppt_h"/>
                                          </p:val>
                                        </p:tav>
                                        <p:tav tm="100000">
                                          <p:val>
                                            <p:strVal val="#ppt_h"/>
                                          </p:val>
                                        </p:tav>
                                      </p:tavLst>
                                    </p:anim>
                                    <p:animEffect transition="in" filter="fade">
                                      <p:cBhvr>
                                        <p:cTn id="18" dur="1000"/>
                                        <p:tgtEl>
                                          <p:spTgt spid="14352">
                                            <p:txEl>
                                              <p:pRg st="0" end="0"/>
                                            </p:txEl>
                                          </p:spTgt>
                                        </p:tgtEl>
                                      </p:cBhvr>
                                    </p:animEffect>
                                  </p:childTnLst>
                                </p:cTn>
                              </p:par>
                            </p:childTnLst>
                          </p:cTn>
                        </p:par>
                        <p:par>
                          <p:cTn id="19" fill="hold">
                            <p:stCondLst>
                              <p:cond delay="3000"/>
                            </p:stCondLst>
                            <p:childTnLst>
                              <p:par>
                                <p:cTn id="20" presetID="22" presetClass="entr" presetSubtype="4" fill="hold" grpId="0" nodeType="after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wipe(down)">
                                      <p:cBhvr>
                                        <p:cTn id="22" dur="500"/>
                                        <p:tgtEl>
                                          <p:spTgt spid="1434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347"/>
                                        </p:tgtEl>
                                        <p:attrNameLst>
                                          <p:attrName>style.visibility</p:attrName>
                                        </p:attrNameLst>
                                      </p:cBhvr>
                                      <p:to>
                                        <p:strVal val="visible"/>
                                      </p:to>
                                    </p:set>
                                    <p:animEffect transition="in" filter="fade">
                                      <p:cBhvr>
                                        <p:cTn id="25" dur="2000"/>
                                        <p:tgtEl>
                                          <p:spTgt spid="14347"/>
                                        </p:tgtEl>
                                      </p:cBhvr>
                                    </p:animEffect>
                                  </p:childTnLst>
                                </p:cTn>
                              </p:par>
                            </p:childTnLst>
                          </p:cTn>
                        </p:par>
                        <p:par>
                          <p:cTn id="26" fill="hold">
                            <p:stCondLst>
                              <p:cond delay="5000"/>
                            </p:stCondLst>
                            <p:childTnLst>
                              <p:par>
                                <p:cTn id="27" presetID="22" presetClass="entr" presetSubtype="8" fill="hold" grpId="0" nodeType="afterEffect">
                                  <p:stCondLst>
                                    <p:cond delay="0"/>
                                  </p:stCondLst>
                                  <p:childTnLst>
                                    <p:set>
                                      <p:cBhvr>
                                        <p:cTn id="28" dur="1" fill="hold">
                                          <p:stCondLst>
                                            <p:cond delay="0"/>
                                          </p:stCondLst>
                                        </p:cTn>
                                        <p:tgtEl>
                                          <p:spTgt spid="14343"/>
                                        </p:tgtEl>
                                        <p:attrNameLst>
                                          <p:attrName>style.visibility</p:attrName>
                                        </p:attrNameLst>
                                      </p:cBhvr>
                                      <p:to>
                                        <p:strVal val="visible"/>
                                      </p:to>
                                    </p:set>
                                    <p:animEffect transition="in" filter="wipe(left)">
                                      <p:cBhvr>
                                        <p:cTn id="29" dur="500"/>
                                        <p:tgtEl>
                                          <p:spTgt spid="143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348"/>
                                        </p:tgtEl>
                                        <p:attrNameLst>
                                          <p:attrName>style.visibility</p:attrName>
                                        </p:attrNameLst>
                                      </p:cBhvr>
                                      <p:to>
                                        <p:strVal val="visible"/>
                                      </p:to>
                                    </p:set>
                                    <p:animEffect transition="in" filter="fade">
                                      <p:cBhvr>
                                        <p:cTn id="32" dur="2000"/>
                                        <p:tgtEl>
                                          <p:spTgt spid="14348"/>
                                        </p:tgtEl>
                                      </p:cBhvr>
                                    </p:animEffect>
                                  </p:childTnLst>
                                </p:cTn>
                              </p:par>
                            </p:childTnLst>
                          </p:cTn>
                        </p:par>
                        <p:par>
                          <p:cTn id="33" fill="hold">
                            <p:stCondLst>
                              <p:cond delay="7000"/>
                            </p:stCondLst>
                            <p:childTnLst>
                              <p:par>
                                <p:cTn id="34" presetID="22" presetClass="entr" presetSubtype="1" fill="hold" grpId="0" nodeType="afterEffect">
                                  <p:stCondLst>
                                    <p:cond delay="0"/>
                                  </p:stCondLst>
                                  <p:childTnLst>
                                    <p:set>
                                      <p:cBhvr>
                                        <p:cTn id="35" dur="1" fill="hold">
                                          <p:stCondLst>
                                            <p:cond delay="0"/>
                                          </p:stCondLst>
                                        </p:cTn>
                                        <p:tgtEl>
                                          <p:spTgt spid="14344"/>
                                        </p:tgtEl>
                                        <p:attrNameLst>
                                          <p:attrName>style.visibility</p:attrName>
                                        </p:attrNameLst>
                                      </p:cBhvr>
                                      <p:to>
                                        <p:strVal val="visible"/>
                                      </p:to>
                                    </p:set>
                                    <p:animEffect transition="in" filter="wipe(up)">
                                      <p:cBhvr>
                                        <p:cTn id="36" dur="500"/>
                                        <p:tgtEl>
                                          <p:spTgt spid="1434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351"/>
                                        </p:tgtEl>
                                        <p:attrNameLst>
                                          <p:attrName>style.visibility</p:attrName>
                                        </p:attrNameLst>
                                      </p:cBhvr>
                                      <p:to>
                                        <p:strVal val="visible"/>
                                      </p:to>
                                    </p:set>
                                    <p:animEffect transition="in" filter="fade">
                                      <p:cBhvr>
                                        <p:cTn id="39" dur="2000"/>
                                        <p:tgtEl>
                                          <p:spTgt spid="1435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349"/>
                                        </p:tgtEl>
                                        <p:attrNameLst>
                                          <p:attrName>style.visibility</p:attrName>
                                        </p:attrNameLst>
                                      </p:cBhvr>
                                      <p:to>
                                        <p:strVal val="visible"/>
                                      </p:to>
                                    </p:set>
                                    <p:animEffect transition="in" filter="fade">
                                      <p:cBhvr>
                                        <p:cTn id="42" dur="2000"/>
                                        <p:tgtEl>
                                          <p:spTgt spid="14349"/>
                                        </p:tgtEl>
                                      </p:cBhvr>
                                    </p:animEffect>
                                  </p:childTnLst>
                                </p:cTn>
                              </p:par>
                            </p:childTnLst>
                          </p:cTn>
                        </p:par>
                        <p:par>
                          <p:cTn id="43" fill="hold">
                            <p:stCondLst>
                              <p:cond delay="9000"/>
                            </p:stCondLst>
                            <p:childTnLst>
                              <p:par>
                                <p:cTn id="44" presetID="55" presetClass="entr" presetSubtype="0" fill="hold" grpId="0" nodeType="afterEffect">
                                  <p:stCondLst>
                                    <p:cond delay="0"/>
                                  </p:stCondLst>
                                  <p:childTnLst>
                                    <p:set>
                                      <p:cBhvr>
                                        <p:cTn id="45" dur="1" fill="hold">
                                          <p:stCondLst>
                                            <p:cond delay="0"/>
                                          </p:stCondLst>
                                        </p:cTn>
                                        <p:tgtEl>
                                          <p:spTgt spid="14353">
                                            <p:bg/>
                                          </p:spTgt>
                                        </p:tgtEl>
                                        <p:attrNameLst>
                                          <p:attrName>style.visibility</p:attrName>
                                        </p:attrNameLst>
                                      </p:cBhvr>
                                      <p:to>
                                        <p:strVal val="visible"/>
                                      </p:to>
                                    </p:set>
                                    <p:anim calcmode="lin" valueType="num">
                                      <p:cBhvr>
                                        <p:cTn id="46" dur="1000" fill="hold"/>
                                        <p:tgtEl>
                                          <p:spTgt spid="14353">
                                            <p:bg/>
                                          </p:spTgt>
                                        </p:tgtEl>
                                        <p:attrNameLst>
                                          <p:attrName>ppt_w</p:attrName>
                                        </p:attrNameLst>
                                      </p:cBhvr>
                                      <p:tavLst>
                                        <p:tav tm="0">
                                          <p:val>
                                            <p:strVal val="#ppt_w*0.70"/>
                                          </p:val>
                                        </p:tav>
                                        <p:tav tm="100000">
                                          <p:val>
                                            <p:strVal val="#ppt_w"/>
                                          </p:val>
                                        </p:tav>
                                      </p:tavLst>
                                    </p:anim>
                                    <p:anim calcmode="lin" valueType="num">
                                      <p:cBhvr>
                                        <p:cTn id="47" dur="1000" fill="hold"/>
                                        <p:tgtEl>
                                          <p:spTgt spid="14353">
                                            <p:bg/>
                                          </p:spTgt>
                                        </p:tgtEl>
                                        <p:attrNameLst>
                                          <p:attrName>ppt_h</p:attrName>
                                        </p:attrNameLst>
                                      </p:cBhvr>
                                      <p:tavLst>
                                        <p:tav tm="0">
                                          <p:val>
                                            <p:strVal val="#ppt_h"/>
                                          </p:val>
                                        </p:tav>
                                        <p:tav tm="100000">
                                          <p:val>
                                            <p:strVal val="#ppt_h"/>
                                          </p:val>
                                        </p:tav>
                                      </p:tavLst>
                                    </p:anim>
                                    <p:animEffect transition="in" filter="fade">
                                      <p:cBhvr>
                                        <p:cTn id="48" dur="1000"/>
                                        <p:tgtEl>
                                          <p:spTgt spid="14353">
                                            <p:bg/>
                                          </p:spTgt>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14353">
                                            <p:txEl>
                                              <p:pRg st="1" end="1"/>
                                            </p:txEl>
                                          </p:spTgt>
                                        </p:tgtEl>
                                        <p:attrNameLst>
                                          <p:attrName>style.visibility</p:attrName>
                                        </p:attrNameLst>
                                      </p:cBhvr>
                                      <p:to>
                                        <p:strVal val="visible"/>
                                      </p:to>
                                    </p:set>
                                    <p:anim calcmode="lin" valueType="num">
                                      <p:cBhvr>
                                        <p:cTn id="51" dur="1000" fill="hold"/>
                                        <p:tgtEl>
                                          <p:spTgt spid="14353">
                                            <p:txEl>
                                              <p:pRg st="1" end="1"/>
                                            </p:txEl>
                                          </p:spTgt>
                                        </p:tgtEl>
                                        <p:attrNameLst>
                                          <p:attrName>ppt_w</p:attrName>
                                        </p:attrNameLst>
                                      </p:cBhvr>
                                      <p:tavLst>
                                        <p:tav tm="0">
                                          <p:val>
                                            <p:strVal val="#ppt_w*0.70"/>
                                          </p:val>
                                        </p:tav>
                                        <p:tav tm="100000">
                                          <p:val>
                                            <p:strVal val="#ppt_w"/>
                                          </p:val>
                                        </p:tav>
                                      </p:tavLst>
                                    </p:anim>
                                    <p:anim calcmode="lin" valueType="num">
                                      <p:cBhvr>
                                        <p:cTn id="52" dur="1000" fill="hold"/>
                                        <p:tgtEl>
                                          <p:spTgt spid="14353">
                                            <p:txEl>
                                              <p:pRg st="1" end="1"/>
                                            </p:txEl>
                                          </p:spTgt>
                                        </p:tgtEl>
                                        <p:attrNameLst>
                                          <p:attrName>ppt_h</p:attrName>
                                        </p:attrNameLst>
                                      </p:cBhvr>
                                      <p:tavLst>
                                        <p:tav tm="0">
                                          <p:val>
                                            <p:strVal val="#ppt_h"/>
                                          </p:val>
                                        </p:tav>
                                        <p:tav tm="100000">
                                          <p:val>
                                            <p:strVal val="#ppt_h"/>
                                          </p:val>
                                        </p:tav>
                                      </p:tavLst>
                                    </p:anim>
                                    <p:animEffect transition="in" filter="fade">
                                      <p:cBhvr>
                                        <p:cTn id="53" dur="1000"/>
                                        <p:tgtEl>
                                          <p:spTgt spid="14353">
                                            <p:txEl>
                                              <p:pRg st="1" end="1"/>
                                            </p:txEl>
                                          </p:spTgt>
                                        </p:tgtEl>
                                      </p:cBhvr>
                                    </p:animEffect>
                                  </p:childTnLst>
                                </p:cTn>
                              </p:par>
                            </p:childTnLst>
                          </p:cTn>
                        </p:par>
                        <p:par>
                          <p:cTn id="54" fill="hold">
                            <p:stCondLst>
                              <p:cond delay="10000"/>
                            </p:stCondLst>
                            <p:childTnLst>
                              <p:par>
                                <p:cTn id="55" presetID="26" presetClass="emph" presetSubtype="0" fill="hold" nodeType="afterEffect">
                                  <p:stCondLst>
                                    <p:cond delay="0"/>
                                  </p:stCondLst>
                                  <p:childTnLst>
                                    <p:animEffect transition="out" filter="fade">
                                      <p:cBhvr>
                                        <p:cTn id="56" dur="500" tmFilter="0, 0; .2, .5; .8, .5; 1, 0"/>
                                        <p:tgtEl>
                                          <p:spTgt spid="14352">
                                            <p:txEl>
                                              <p:pRg st="0" end="0"/>
                                            </p:txEl>
                                          </p:spTgt>
                                        </p:tgtEl>
                                      </p:cBhvr>
                                    </p:animEffect>
                                    <p:animScale>
                                      <p:cBhvr>
                                        <p:cTn id="57" dur="250" autoRev="1" fill="hold"/>
                                        <p:tgtEl>
                                          <p:spTgt spid="14352">
                                            <p:txEl>
                                              <p:pRg st="0" end="0"/>
                                            </p:txEl>
                                          </p:spTgt>
                                        </p:tgtEl>
                                      </p:cBhvr>
                                      <p:by x="105000" y="105000"/>
                                    </p:animScale>
                                  </p:childTnLst>
                                </p:cTn>
                              </p:par>
                            </p:childTnLst>
                          </p:cTn>
                        </p:par>
                        <p:par>
                          <p:cTn id="58" fill="hold">
                            <p:stCondLst>
                              <p:cond delay="10500"/>
                            </p:stCondLst>
                            <p:childTnLst>
                              <p:par>
                                <p:cTn id="59" presetID="22" presetClass="entr" presetSubtype="4" fill="hold" grpId="0" nodeType="afterEffect">
                                  <p:stCondLst>
                                    <p:cond delay="0"/>
                                  </p:stCondLst>
                                  <p:childTnLst>
                                    <p:set>
                                      <p:cBhvr>
                                        <p:cTn id="60" dur="1" fill="hold">
                                          <p:stCondLst>
                                            <p:cond delay="0"/>
                                          </p:stCondLst>
                                        </p:cTn>
                                        <p:tgtEl>
                                          <p:spTgt spid="14358"/>
                                        </p:tgtEl>
                                        <p:attrNameLst>
                                          <p:attrName>style.visibility</p:attrName>
                                        </p:attrNameLst>
                                      </p:cBhvr>
                                      <p:to>
                                        <p:strVal val="visible"/>
                                      </p:to>
                                    </p:set>
                                    <p:animEffect transition="in" filter="wipe(down)">
                                      <p:cBhvr>
                                        <p:cTn id="61" dur="500"/>
                                        <p:tgtEl>
                                          <p:spTgt spid="14358"/>
                                        </p:tgtEl>
                                      </p:cBhvr>
                                    </p:animEffect>
                                  </p:childTnLst>
                                </p:cTn>
                              </p:par>
                            </p:childTnLst>
                          </p:cTn>
                        </p:par>
                        <p:par>
                          <p:cTn id="62" fill="hold">
                            <p:stCondLst>
                              <p:cond delay="11000"/>
                            </p:stCondLst>
                            <p:childTnLst>
                              <p:par>
                                <p:cTn id="63" presetID="22" presetClass="entr" presetSubtype="4" fill="hold" grpId="0" nodeType="afterEffect">
                                  <p:stCondLst>
                                    <p:cond delay="0"/>
                                  </p:stCondLst>
                                  <p:childTnLst>
                                    <p:set>
                                      <p:cBhvr>
                                        <p:cTn id="64" dur="1" fill="hold">
                                          <p:stCondLst>
                                            <p:cond delay="0"/>
                                          </p:stCondLst>
                                        </p:cTn>
                                        <p:tgtEl>
                                          <p:spTgt spid="14357"/>
                                        </p:tgtEl>
                                        <p:attrNameLst>
                                          <p:attrName>style.visibility</p:attrName>
                                        </p:attrNameLst>
                                      </p:cBhvr>
                                      <p:to>
                                        <p:strVal val="visible"/>
                                      </p:to>
                                    </p:set>
                                    <p:animEffect transition="in" filter="wipe(down)">
                                      <p:cBhvr>
                                        <p:cTn id="65" dur="500"/>
                                        <p:tgtEl>
                                          <p:spTgt spid="14357"/>
                                        </p:tgtEl>
                                      </p:cBhvr>
                                    </p:animEffect>
                                  </p:childTnLst>
                                </p:cTn>
                              </p:par>
                            </p:childTnLst>
                          </p:cTn>
                        </p:par>
                        <p:par>
                          <p:cTn id="66" fill="hold">
                            <p:stCondLst>
                              <p:cond delay="11500"/>
                            </p:stCondLst>
                            <p:childTnLst>
                              <p:par>
                                <p:cTn id="67" presetID="22" presetClass="entr" presetSubtype="8" fill="hold" grpId="0" nodeType="afterEffect">
                                  <p:stCondLst>
                                    <p:cond delay="0"/>
                                  </p:stCondLst>
                                  <p:childTnLst>
                                    <p:set>
                                      <p:cBhvr>
                                        <p:cTn id="68" dur="1" fill="hold">
                                          <p:stCondLst>
                                            <p:cond delay="0"/>
                                          </p:stCondLst>
                                        </p:cTn>
                                        <p:tgtEl>
                                          <p:spTgt spid="14360"/>
                                        </p:tgtEl>
                                        <p:attrNameLst>
                                          <p:attrName>style.visibility</p:attrName>
                                        </p:attrNameLst>
                                      </p:cBhvr>
                                      <p:to>
                                        <p:strVal val="visible"/>
                                      </p:to>
                                    </p:set>
                                    <p:animEffect transition="in" filter="wipe(left)">
                                      <p:cBhvr>
                                        <p:cTn id="69" dur="500"/>
                                        <p:tgtEl>
                                          <p:spTgt spid="14360"/>
                                        </p:tgtEl>
                                      </p:cBhvr>
                                    </p:animEffect>
                                  </p:childTnLst>
                                </p:cTn>
                              </p:par>
                            </p:childTnLst>
                          </p:cTn>
                        </p:par>
                        <p:par>
                          <p:cTn id="70" fill="hold">
                            <p:stCondLst>
                              <p:cond delay="12000"/>
                            </p:stCondLst>
                            <p:childTnLst>
                              <p:par>
                                <p:cTn id="71" presetID="22" presetClass="entr" presetSubtype="8" fill="hold" grpId="0" nodeType="afterEffect">
                                  <p:stCondLst>
                                    <p:cond delay="0"/>
                                  </p:stCondLst>
                                  <p:childTnLst>
                                    <p:set>
                                      <p:cBhvr>
                                        <p:cTn id="72" dur="1" fill="hold">
                                          <p:stCondLst>
                                            <p:cond delay="0"/>
                                          </p:stCondLst>
                                        </p:cTn>
                                        <p:tgtEl>
                                          <p:spTgt spid="14359"/>
                                        </p:tgtEl>
                                        <p:attrNameLst>
                                          <p:attrName>style.visibility</p:attrName>
                                        </p:attrNameLst>
                                      </p:cBhvr>
                                      <p:to>
                                        <p:strVal val="visible"/>
                                      </p:to>
                                    </p:set>
                                    <p:animEffect transition="in" filter="wipe(left)">
                                      <p:cBhvr>
                                        <p:cTn id="73" dur="500"/>
                                        <p:tgtEl>
                                          <p:spTgt spid="14359"/>
                                        </p:tgtEl>
                                      </p:cBhvr>
                                    </p:animEffect>
                                  </p:childTnLst>
                                </p:cTn>
                              </p:par>
                            </p:childTnLst>
                          </p:cTn>
                        </p:par>
                        <p:par>
                          <p:cTn id="74" fill="hold">
                            <p:stCondLst>
                              <p:cond delay="12500"/>
                            </p:stCondLst>
                            <p:childTnLst>
                              <p:par>
                                <p:cTn id="75" presetID="22" presetClass="entr" presetSubtype="8" fill="hold" grpId="0" nodeType="afterEffect">
                                  <p:stCondLst>
                                    <p:cond delay="0"/>
                                  </p:stCondLst>
                                  <p:childTnLst>
                                    <p:set>
                                      <p:cBhvr>
                                        <p:cTn id="76" dur="1" fill="hold">
                                          <p:stCondLst>
                                            <p:cond delay="0"/>
                                          </p:stCondLst>
                                        </p:cTn>
                                        <p:tgtEl>
                                          <p:spTgt spid="14361"/>
                                        </p:tgtEl>
                                        <p:attrNameLst>
                                          <p:attrName>style.visibility</p:attrName>
                                        </p:attrNameLst>
                                      </p:cBhvr>
                                      <p:to>
                                        <p:strVal val="visible"/>
                                      </p:to>
                                    </p:set>
                                    <p:animEffect transition="in" filter="wipe(left)">
                                      <p:cBhvr>
                                        <p:cTn id="77" dur="500"/>
                                        <p:tgtEl>
                                          <p:spTgt spid="14361"/>
                                        </p:tgtEl>
                                      </p:cBhvr>
                                    </p:animEffect>
                                  </p:childTnLst>
                                </p:cTn>
                              </p:par>
                            </p:childTnLst>
                          </p:cTn>
                        </p:par>
                        <p:par>
                          <p:cTn id="78" fill="hold">
                            <p:stCondLst>
                              <p:cond delay="13000"/>
                            </p:stCondLst>
                            <p:childTnLst>
                              <p:par>
                                <p:cTn id="79" presetID="22" presetClass="entr" presetSubtype="1" fill="hold" grpId="0" nodeType="afterEffect">
                                  <p:stCondLst>
                                    <p:cond delay="0"/>
                                  </p:stCondLst>
                                  <p:childTnLst>
                                    <p:set>
                                      <p:cBhvr>
                                        <p:cTn id="80" dur="1" fill="hold">
                                          <p:stCondLst>
                                            <p:cond delay="0"/>
                                          </p:stCondLst>
                                        </p:cTn>
                                        <p:tgtEl>
                                          <p:spTgt spid="14362"/>
                                        </p:tgtEl>
                                        <p:attrNameLst>
                                          <p:attrName>style.visibility</p:attrName>
                                        </p:attrNameLst>
                                      </p:cBhvr>
                                      <p:to>
                                        <p:strVal val="visible"/>
                                      </p:to>
                                    </p:set>
                                    <p:animEffect transition="in" filter="wipe(up)">
                                      <p:cBhvr>
                                        <p:cTn id="81" dur="500"/>
                                        <p:tgtEl>
                                          <p:spTgt spid="14362"/>
                                        </p:tgtEl>
                                      </p:cBhvr>
                                    </p:animEffect>
                                  </p:childTnLst>
                                </p:cTn>
                              </p:par>
                            </p:childTnLst>
                          </p:cTn>
                        </p:par>
                        <p:par>
                          <p:cTn id="82" fill="hold">
                            <p:stCondLst>
                              <p:cond delay="13500"/>
                            </p:stCondLst>
                            <p:childTnLst>
                              <p:par>
                                <p:cTn id="83" presetID="22" presetClass="entr" presetSubtype="1" fill="hold" grpId="0" nodeType="afterEffect">
                                  <p:stCondLst>
                                    <p:cond delay="0"/>
                                  </p:stCondLst>
                                  <p:childTnLst>
                                    <p:set>
                                      <p:cBhvr>
                                        <p:cTn id="84" dur="1" fill="hold">
                                          <p:stCondLst>
                                            <p:cond delay="0"/>
                                          </p:stCondLst>
                                        </p:cTn>
                                        <p:tgtEl>
                                          <p:spTgt spid="14363"/>
                                        </p:tgtEl>
                                        <p:attrNameLst>
                                          <p:attrName>style.visibility</p:attrName>
                                        </p:attrNameLst>
                                      </p:cBhvr>
                                      <p:to>
                                        <p:strVal val="visible"/>
                                      </p:to>
                                    </p:set>
                                    <p:animEffect transition="in" filter="wipe(up)">
                                      <p:cBhvr>
                                        <p:cTn id="85" dur="500"/>
                                        <p:tgtEl>
                                          <p:spTgt spid="14363"/>
                                        </p:tgtEl>
                                      </p:cBhvr>
                                    </p:animEffect>
                                  </p:childTnLst>
                                </p:cTn>
                              </p:par>
                            </p:childTnLst>
                          </p:cTn>
                        </p:par>
                        <p:par>
                          <p:cTn id="86" fill="hold">
                            <p:stCondLst>
                              <p:cond delay="14000"/>
                            </p:stCondLst>
                            <p:childTnLst>
                              <p:par>
                                <p:cTn id="87" presetID="26" presetClass="emph" presetSubtype="0" fill="hold" nodeType="afterEffect">
                                  <p:stCondLst>
                                    <p:cond delay="0"/>
                                  </p:stCondLst>
                                  <p:childTnLst>
                                    <p:animEffect transition="out" filter="fade">
                                      <p:cBhvr>
                                        <p:cTn id="88" dur="500" tmFilter="0, 0; .2, .5; .8, .5; 1, 0"/>
                                        <p:tgtEl>
                                          <p:spTgt spid="14353">
                                            <p:txEl>
                                              <p:pRg st="1" end="1"/>
                                            </p:txEl>
                                          </p:spTgt>
                                        </p:tgtEl>
                                      </p:cBhvr>
                                    </p:animEffect>
                                    <p:animScale>
                                      <p:cBhvr>
                                        <p:cTn id="89" dur="250" autoRev="1" fill="hold"/>
                                        <p:tgtEl>
                                          <p:spTgt spid="14353">
                                            <p:txEl>
                                              <p:pRg st="1" end="1"/>
                                            </p:txEl>
                                          </p:spTgt>
                                        </p:tgtEl>
                                      </p:cBhvr>
                                      <p:by x="105000" y="105000"/>
                                    </p:animScale>
                                  </p:childTnLst>
                                </p:cTn>
                              </p:par>
                            </p:childTnLst>
                          </p:cTn>
                        </p:par>
                        <p:par>
                          <p:cTn id="90" fill="hold">
                            <p:stCondLst>
                              <p:cond delay="14500"/>
                            </p:stCondLst>
                            <p:childTnLst>
                              <p:par>
                                <p:cTn id="91" presetID="22" presetClass="entr" presetSubtype="8" fill="hold" grpId="0" nodeType="afterEffect">
                                  <p:stCondLst>
                                    <p:cond delay="0"/>
                                  </p:stCondLst>
                                  <p:childTnLst>
                                    <p:set>
                                      <p:cBhvr>
                                        <p:cTn id="92" dur="1" fill="hold">
                                          <p:stCondLst>
                                            <p:cond delay="0"/>
                                          </p:stCondLst>
                                        </p:cTn>
                                        <p:tgtEl>
                                          <p:spTgt spid="14364"/>
                                        </p:tgtEl>
                                        <p:attrNameLst>
                                          <p:attrName>style.visibility</p:attrName>
                                        </p:attrNameLst>
                                      </p:cBhvr>
                                      <p:to>
                                        <p:strVal val="visible"/>
                                      </p:to>
                                    </p:set>
                                    <p:animEffect transition="in" filter="wipe(left)">
                                      <p:cBhvr>
                                        <p:cTn id="93" dur="1000"/>
                                        <p:tgtEl>
                                          <p:spTgt spid="14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3" grpId="0" animBg="1"/>
      <p:bldP spid="14344" grpId="0" animBg="1"/>
      <p:bldP spid="14345" grpId="0"/>
      <p:bldP spid="14347" grpId="0"/>
      <p:bldP spid="14348" grpId="0"/>
      <p:bldP spid="14349" grpId="0"/>
      <p:bldP spid="14351" grpId="0"/>
      <p:bldP spid="14352" grpId="0" build="allAtOnce" animBg="1"/>
      <p:bldP spid="14353" grpId="0" build="allAtOnce" animBg="1"/>
      <p:bldP spid="14357" grpId="0" animBg="1"/>
      <p:bldP spid="14358" grpId="0" animBg="1"/>
      <p:bldP spid="14359" grpId="0" animBg="1"/>
      <p:bldP spid="14360" grpId="0" animBg="1"/>
      <p:bldP spid="14361" grpId="0" animBg="1"/>
      <p:bldP spid="14362" grpId="0" animBg="1"/>
      <p:bldP spid="14363" grpId="0" animBg="1"/>
      <p:bldP spid="143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engin_aydeniz_08"/>
          <p:cNvPicPr>
            <a:picLocks noChangeAspect="1" noChangeArrowheads="1"/>
          </p:cNvPicPr>
          <p:nvPr/>
        </p:nvPicPr>
        <p:blipFill>
          <a:blip r:embed="rId2"/>
          <a:srcRect/>
          <a:stretch>
            <a:fillRect/>
          </a:stretch>
        </p:blipFill>
        <p:spPr bwMode="auto">
          <a:xfrm>
            <a:off x="1670620" y="2420888"/>
            <a:ext cx="5845175" cy="3890962"/>
          </a:xfrm>
          <a:prstGeom prst="rect">
            <a:avLst/>
          </a:prstGeom>
          <a:noFill/>
          <a:ln w="19050">
            <a:solidFill>
              <a:srgbClr val="FF3300"/>
            </a:solidFill>
            <a:miter lim="800000"/>
            <a:headEnd/>
            <a:tailEnd/>
          </a:ln>
        </p:spPr>
      </p:pic>
      <p:sp>
        <p:nvSpPr>
          <p:cNvPr id="111619" name="Text Box 3"/>
          <p:cNvSpPr txBox="1">
            <a:spLocks noChangeArrowheads="1"/>
          </p:cNvSpPr>
          <p:nvPr/>
        </p:nvSpPr>
        <p:spPr bwMode="auto">
          <a:xfrm>
            <a:off x="2339752" y="908720"/>
            <a:ext cx="4506912" cy="519112"/>
          </a:xfrm>
          <a:prstGeom prst="rect">
            <a:avLst/>
          </a:prstGeom>
          <a:noFill/>
          <a:ln w="9525">
            <a:noFill/>
            <a:miter lim="800000"/>
            <a:headEnd/>
            <a:tailEnd/>
          </a:ln>
        </p:spPr>
        <p:txBody>
          <a:bodyPr wrap="none">
            <a:spAutoFit/>
          </a:bodyPr>
          <a:lstStyle/>
          <a:p>
            <a:r>
              <a:rPr lang="tr-TR" sz="2800" b="1" dirty="0">
                <a:solidFill>
                  <a:srgbClr val="C02500"/>
                </a:solidFill>
                <a:latin typeface="Comic Sans MS" pitchFamily="66" charset="0"/>
              </a:rPr>
              <a:t>Yaşlılık ne zaman başlar?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1619"/>
                                        </p:tgtEl>
                                        <p:attrNameLst>
                                          <p:attrName>style.visibility</p:attrName>
                                        </p:attrNameLst>
                                      </p:cBhvr>
                                      <p:to>
                                        <p:strVal val="visible"/>
                                      </p:to>
                                    </p:set>
                                    <p:animEffect transition="in" filter="fade">
                                      <p:cBhvr>
                                        <p:cTn id="7" dur="1000"/>
                                        <p:tgtEl>
                                          <p:spTgt spid="111619"/>
                                        </p:tgtEl>
                                      </p:cBhvr>
                                    </p:animEffect>
                                  </p:childTnLst>
                                </p:cTn>
                              </p:par>
                              <p:par>
                                <p:cTn id="8" presetID="10" presetClass="entr" presetSubtype="0" fill="hold" nodeType="withEffect">
                                  <p:stCondLst>
                                    <p:cond delay="0"/>
                                  </p:stCondLst>
                                  <p:childTnLst>
                                    <p:set>
                                      <p:cBhvr>
                                        <p:cTn id="9" dur="1" fill="hold">
                                          <p:stCondLst>
                                            <p:cond delay="0"/>
                                          </p:stCondLst>
                                        </p:cTn>
                                        <p:tgtEl>
                                          <p:spTgt spid="111618"/>
                                        </p:tgtEl>
                                        <p:attrNameLst>
                                          <p:attrName>style.visibility</p:attrName>
                                        </p:attrNameLst>
                                      </p:cBhvr>
                                      <p:to>
                                        <p:strVal val="visible"/>
                                      </p:to>
                                    </p:set>
                                    <p:animEffect transition="in" filter="fade">
                                      <p:cBhvr>
                                        <p:cTn id="10" dur="10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468313" y="593757"/>
            <a:ext cx="8135937" cy="7407275"/>
          </a:xfrm>
          <a:prstGeom prst="rect">
            <a:avLst/>
          </a:prstGeom>
          <a:noFill/>
          <a:ln w="9525">
            <a:noFill/>
            <a:miter lim="800000"/>
            <a:headEnd/>
            <a:tailEnd/>
          </a:ln>
        </p:spPr>
        <p:txBody>
          <a:bodyPr>
            <a:spAutoFit/>
          </a:bodyPr>
          <a:lstStyle/>
          <a:p>
            <a:pPr algn="ctr">
              <a:lnSpc>
                <a:spcPct val="150000"/>
              </a:lnSpc>
            </a:pPr>
            <a:r>
              <a:rPr lang="tr-TR" sz="2000" dirty="0">
                <a:latin typeface="Comic Sans MS" pitchFamily="66" charset="0"/>
              </a:rPr>
              <a:t>Birleşmiş Milletlerin yaşlılıkla ilgili yayınladığı raporlarda </a:t>
            </a:r>
            <a:r>
              <a:rPr lang="tr-TR" sz="2000" dirty="0">
                <a:solidFill>
                  <a:srgbClr val="FF3300"/>
                </a:solidFill>
                <a:latin typeface="Comic Sans MS" pitchFamily="66" charset="0"/>
              </a:rPr>
              <a:t>60 yaş</a:t>
            </a:r>
            <a:r>
              <a:rPr lang="tr-TR" sz="2000" dirty="0">
                <a:latin typeface="Comic Sans MS" pitchFamily="66" charset="0"/>
              </a:rPr>
              <a:t> kronolojik yaşlanma sınırı olarak belirtilmektedir. </a:t>
            </a:r>
          </a:p>
          <a:p>
            <a:pPr algn="ctr">
              <a:lnSpc>
                <a:spcPct val="150000"/>
              </a:lnSpc>
            </a:pPr>
            <a:endParaRPr lang="tr-TR" sz="2000" dirty="0">
              <a:latin typeface="Comic Sans MS" pitchFamily="66" charset="0"/>
            </a:endParaRPr>
          </a:p>
          <a:p>
            <a:pPr algn="ctr">
              <a:lnSpc>
                <a:spcPct val="150000"/>
              </a:lnSpc>
            </a:pPr>
            <a:r>
              <a:rPr lang="tr-TR" sz="2000" dirty="0">
                <a:latin typeface="Comic Sans MS" pitchFamily="66" charset="0"/>
              </a:rPr>
              <a:t>WHO 1989 yılında </a:t>
            </a:r>
            <a:r>
              <a:rPr lang="tr-TR" sz="2000" dirty="0">
                <a:solidFill>
                  <a:srgbClr val="FF3300"/>
                </a:solidFill>
                <a:latin typeface="Comic Sans MS" pitchFamily="66" charset="0"/>
              </a:rPr>
              <a:t>64 yaşın bitimini</a:t>
            </a:r>
            <a:r>
              <a:rPr lang="tr-TR" sz="2000" dirty="0">
                <a:latin typeface="Comic Sans MS" pitchFamily="66" charset="0"/>
              </a:rPr>
              <a:t> yaşlı nüfusun ilk basamağı olarak kabul etmiştir. </a:t>
            </a:r>
          </a:p>
          <a:p>
            <a:pPr algn="ctr">
              <a:lnSpc>
                <a:spcPct val="150000"/>
              </a:lnSpc>
            </a:pPr>
            <a:endParaRPr lang="tr-TR" sz="2000" dirty="0">
              <a:latin typeface="Comic Sans MS" pitchFamily="66" charset="0"/>
            </a:endParaRPr>
          </a:p>
          <a:p>
            <a:pPr algn="ctr">
              <a:lnSpc>
                <a:spcPct val="150000"/>
              </a:lnSpc>
            </a:pPr>
            <a:r>
              <a:rPr lang="tr-TR" sz="2000" dirty="0">
                <a:latin typeface="Comic Sans MS" pitchFamily="66" charset="0"/>
              </a:rPr>
              <a:t>Gelişmiş ülkelerin önemli bir kısmında; bireyin günlük yaşamındaki işlevselliğinin azaldığı dilimler olarak yorumlanan </a:t>
            </a:r>
            <a:r>
              <a:rPr lang="tr-TR" sz="2000" dirty="0">
                <a:solidFill>
                  <a:srgbClr val="FF3300"/>
                </a:solidFill>
                <a:latin typeface="Comic Sans MS" pitchFamily="66" charset="0"/>
              </a:rPr>
              <a:t>60 </a:t>
            </a:r>
            <a:r>
              <a:rPr lang="tr-TR" sz="2000" dirty="0">
                <a:latin typeface="Comic Sans MS" pitchFamily="66" charset="0"/>
              </a:rPr>
              <a:t>ya da</a:t>
            </a:r>
            <a:r>
              <a:rPr lang="tr-TR" sz="2000" dirty="0">
                <a:solidFill>
                  <a:srgbClr val="FF3300"/>
                </a:solidFill>
                <a:latin typeface="Comic Sans MS" pitchFamily="66" charset="0"/>
              </a:rPr>
              <a:t> 65 yaş</a:t>
            </a:r>
            <a:r>
              <a:rPr lang="tr-TR" sz="2000" dirty="0">
                <a:latin typeface="Comic Sans MS" pitchFamily="66" charset="0"/>
              </a:rPr>
              <a:t>, sosyal imkânlardan ve sağlık hizmetlerinden ücretsiz yararlanma ve emeklilik açısından sınır olarak kabul edilmekte ve yaşlılığın başlangıcı olarak kabul edilmektedir.</a:t>
            </a:r>
          </a:p>
          <a:p>
            <a:pPr algn="ctr">
              <a:lnSpc>
                <a:spcPct val="150000"/>
              </a:lnSpc>
            </a:pPr>
            <a:endParaRPr lang="tr-TR" sz="2000" dirty="0">
              <a:latin typeface="Comic Sans MS" pitchFamily="66" charset="0"/>
            </a:endParaRPr>
          </a:p>
          <a:p>
            <a:pPr algn="ctr">
              <a:lnSpc>
                <a:spcPct val="150000"/>
              </a:lnSpc>
            </a:pPr>
            <a:endParaRPr lang="tr-TR" sz="2000" dirty="0">
              <a:latin typeface="Comic Sans MS" pitchFamily="66" charset="0"/>
            </a:endParaRPr>
          </a:p>
          <a:p>
            <a:pPr algn="ctr">
              <a:lnSpc>
                <a:spcPct val="150000"/>
              </a:lnSpc>
            </a:pPr>
            <a:endParaRPr lang="tr-TR" sz="2000" dirty="0">
              <a:latin typeface="Comic Sans MS" pitchFamily="66" charset="0"/>
            </a:endParaRPr>
          </a:p>
          <a:p>
            <a:pPr algn="ctr">
              <a:lnSpc>
                <a:spcPct val="150000"/>
              </a:lnSpc>
            </a:pPr>
            <a:endParaRPr lang="tr-TR" sz="2000" dirty="0">
              <a:latin typeface="Comic Sans MS" pitchFamily="66" charset="0"/>
            </a:endParaRPr>
          </a:p>
          <a:p>
            <a:pPr algn="ctr">
              <a:lnSpc>
                <a:spcPct val="150000"/>
              </a:lnSpc>
            </a:pPr>
            <a:endParaRPr lang="tr-TR" sz="20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anim calcmode="lin" valueType="num">
                                      <p:cBhvr>
                                        <p:cTn id="7" dur="1000" fill="hold"/>
                                        <p:tgtEl>
                                          <p:spTgt spid="7782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782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7826">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77826">
                                            <p:txEl>
                                              <p:pRg st="2" end="2"/>
                                            </p:txEl>
                                          </p:spTgt>
                                        </p:tgtEl>
                                        <p:attrNameLst>
                                          <p:attrName>style.visibility</p:attrName>
                                        </p:attrNameLst>
                                      </p:cBhvr>
                                      <p:to>
                                        <p:strVal val="visible"/>
                                      </p:to>
                                    </p:set>
                                    <p:anim calcmode="lin" valueType="num">
                                      <p:cBhvr>
                                        <p:cTn id="12" dur="1000" fill="hold"/>
                                        <p:tgtEl>
                                          <p:spTgt spid="77826">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77826">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77826">
                                            <p:txEl>
                                              <p:pRg st="2" end="2"/>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77826">
                                            <p:txEl>
                                              <p:pRg st="4" end="4"/>
                                            </p:txEl>
                                          </p:spTgt>
                                        </p:tgtEl>
                                        <p:attrNameLst>
                                          <p:attrName>style.visibility</p:attrName>
                                        </p:attrNameLst>
                                      </p:cBhvr>
                                      <p:to>
                                        <p:strVal val="visible"/>
                                      </p:to>
                                    </p:set>
                                    <p:anim calcmode="lin" valueType="num">
                                      <p:cBhvr>
                                        <p:cTn id="17" dur="1000" fill="hold"/>
                                        <p:tgtEl>
                                          <p:spTgt spid="77826">
                                            <p:txEl>
                                              <p:pRg st="4" end="4"/>
                                            </p:txEl>
                                          </p:spTgt>
                                        </p:tgtEl>
                                        <p:attrNameLst>
                                          <p:attrName>ppt_w</p:attrName>
                                        </p:attrNameLst>
                                      </p:cBhvr>
                                      <p:tavLst>
                                        <p:tav tm="0">
                                          <p:val>
                                            <p:strVal val="#ppt_w*0.70"/>
                                          </p:val>
                                        </p:tav>
                                        <p:tav tm="100000">
                                          <p:val>
                                            <p:strVal val="#ppt_w"/>
                                          </p:val>
                                        </p:tav>
                                      </p:tavLst>
                                    </p:anim>
                                    <p:anim calcmode="lin" valueType="num">
                                      <p:cBhvr>
                                        <p:cTn id="18" dur="1000" fill="hold"/>
                                        <p:tgtEl>
                                          <p:spTgt spid="77826">
                                            <p:txEl>
                                              <p:pRg st="4" end="4"/>
                                            </p:txEl>
                                          </p:spTgt>
                                        </p:tgtEl>
                                        <p:attrNameLst>
                                          <p:attrName>ppt_h</p:attrName>
                                        </p:attrNameLst>
                                      </p:cBhvr>
                                      <p:tavLst>
                                        <p:tav tm="0">
                                          <p:val>
                                            <p:strVal val="#ppt_h"/>
                                          </p:val>
                                        </p:tav>
                                        <p:tav tm="100000">
                                          <p:val>
                                            <p:strVal val="#ppt_h"/>
                                          </p:val>
                                        </p:tav>
                                      </p:tavLst>
                                    </p:anim>
                                    <p:animEffect transition="in" filter="fade">
                                      <p:cBhvr>
                                        <p:cTn id="19" dur="1000"/>
                                        <p:tgtEl>
                                          <p:spTgt spid="778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323528" y="1556792"/>
            <a:ext cx="8678198" cy="3323987"/>
          </a:xfrm>
          <a:prstGeom prst="rect">
            <a:avLst/>
          </a:prstGeom>
          <a:noFill/>
          <a:ln w="9525">
            <a:noFill/>
            <a:miter lim="800000"/>
            <a:headEnd/>
            <a:tailEnd/>
          </a:ln>
        </p:spPr>
        <p:txBody>
          <a:bodyPr wrap="square">
            <a:spAutoFit/>
          </a:bodyPr>
          <a:lstStyle/>
          <a:p>
            <a:pPr algn="ctr">
              <a:lnSpc>
                <a:spcPct val="150000"/>
              </a:lnSpc>
            </a:pPr>
            <a:r>
              <a:rPr lang="tr-TR" sz="2000" dirty="0">
                <a:latin typeface="Comic Sans MS" pitchFamily="66" charset="0"/>
              </a:rPr>
              <a:t>Yaşlılığın tanımını yapmak kadar kesin ölçütlerini vermek de zordur.</a:t>
            </a:r>
          </a:p>
          <a:p>
            <a:pPr algn="ctr">
              <a:lnSpc>
                <a:spcPct val="150000"/>
              </a:lnSpc>
            </a:pPr>
            <a:r>
              <a:rPr lang="tr-TR" sz="2000" dirty="0">
                <a:latin typeface="Comic Sans MS" pitchFamily="66" charset="0"/>
              </a:rPr>
              <a:t> Yaşlanma üzerinde fikir birliği edinilen bir kuram olmamakla birlikte, farklı şekillerde tanımlanan yaşlılık; zamanla değişen </a:t>
            </a:r>
            <a:endParaRPr lang="tr-TR" sz="2000" dirty="0" smtClean="0">
              <a:latin typeface="Comic Sans MS" pitchFamily="66" charset="0"/>
            </a:endParaRPr>
          </a:p>
          <a:p>
            <a:pPr algn="ctr">
              <a:lnSpc>
                <a:spcPct val="150000"/>
              </a:lnSpc>
            </a:pPr>
            <a:r>
              <a:rPr lang="tr-TR" sz="2000" dirty="0" smtClean="0">
                <a:solidFill>
                  <a:srgbClr val="D11F1B"/>
                </a:solidFill>
                <a:latin typeface="Comic Sans MS" pitchFamily="66" charset="0"/>
              </a:rPr>
              <a:t>kronolojik</a:t>
            </a:r>
            <a:r>
              <a:rPr lang="tr-TR" sz="2000" dirty="0">
                <a:solidFill>
                  <a:srgbClr val="D11F1B"/>
                </a:solidFill>
                <a:latin typeface="Comic Sans MS" pitchFamily="66" charset="0"/>
              </a:rPr>
              <a:t>, biyolojik, fizyolojik, sosyolojik, kültürel, toplumsal, psikolojik</a:t>
            </a:r>
            <a:r>
              <a:rPr lang="tr-TR" sz="2000" dirty="0">
                <a:latin typeface="Comic Sans MS" pitchFamily="66" charset="0"/>
              </a:rPr>
              <a:t> vb. süreçlerin etkileşimi sonucu ortaya çıkan ve genel olarak bu kriterlerin tanımlamada göz önünde bulundurulduğu bir dönem olarak kabul edilir.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p:cTn id="7" dur="1000" fill="hold"/>
                                        <p:tgtEl>
                                          <p:spTgt spid="76802"/>
                                        </p:tgtEl>
                                        <p:attrNameLst>
                                          <p:attrName>ppt_w</p:attrName>
                                        </p:attrNameLst>
                                      </p:cBhvr>
                                      <p:tavLst>
                                        <p:tav tm="0">
                                          <p:val>
                                            <p:fltVal val="0"/>
                                          </p:val>
                                        </p:tav>
                                        <p:tav tm="100000">
                                          <p:val>
                                            <p:strVal val="#ppt_w"/>
                                          </p:val>
                                        </p:tav>
                                      </p:tavLst>
                                    </p:anim>
                                    <p:anim calcmode="lin" valueType="num">
                                      <p:cBhvr>
                                        <p:cTn id="8" dur="1000" fill="hold"/>
                                        <p:tgtEl>
                                          <p:spTgt spid="768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bbar"/>
          <p:cNvPicPr>
            <a:picLocks noChangeAspect="1" noChangeArrowheads="1"/>
          </p:cNvPicPr>
          <p:nvPr/>
        </p:nvPicPr>
        <p:blipFill>
          <a:blip r:embed="rId2"/>
          <a:srcRect/>
          <a:stretch>
            <a:fillRect/>
          </a:stretch>
        </p:blipFill>
        <p:spPr bwMode="auto">
          <a:xfrm>
            <a:off x="1835150" y="2000240"/>
            <a:ext cx="2305050" cy="2060575"/>
          </a:xfrm>
          <a:prstGeom prst="rect">
            <a:avLst/>
          </a:prstGeom>
          <a:noFill/>
          <a:ln w="19050">
            <a:solidFill>
              <a:srgbClr val="FF3300"/>
            </a:solidFill>
            <a:miter lim="800000"/>
            <a:headEnd/>
            <a:tailEnd/>
          </a:ln>
        </p:spPr>
      </p:pic>
      <p:pic>
        <p:nvPicPr>
          <p:cNvPr id="78851" name="Picture 3" descr="bbar2"/>
          <p:cNvPicPr>
            <a:picLocks noChangeAspect="1" noChangeArrowheads="1"/>
          </p:cNvPicPr>
          <p:nvPr/>
        </p:nvPicPr>
        <p:blipFill>
          <a:blip r:embed="rId3"/>
          <a:srcRect/>
          <a:stretch>
            <a:fillRect/>
          </a:stretch>
        </p:blipFill>
        <p:spPr bwMode="auto">
          <a:xfrm>
            <a:off x="1857356" y="2000240"/>
            <a:ext cx="2305050" cy="2058988"/>
          </a:xfrm>
          <a:prstGeom prst="rect">
            <a:avLst/>
          </a:prstGeom>
          <a:noFill/>
          <a:ln w="19050">
            <a:solidFill>
              <a:srgbClr val="FF3300"/>
            </a:solidFill>
            <a:miter lim="800000"/>
            <a:headEnd/>
            <a:tailEnd/>
          </a:ln>
        </p:spPr>
      </p:pic>
      <p:sp>
        <p:nvSpPr>
          <p:cNvPr id="78852" name="Rectangle 4"/>
          <p:cNvSpPr>
            <a:spLocks noChangeArrowheads="1"/>
          </p:cNvSpPr>
          <p:nvPr/>
        </p:nvSpPr>
        <p:spPr bwMode="auto">
          <a:xfrm>
            <a:off x="468313" y="142852"/>
            <a:ext cx="8208962" cy="2378075"/>
          </a:xfrm>
          <a:prstGeom prst="rect">
            <a:avLst/>
          </a:prstGeom>
          <a:noFill/>
          <a:ln w="9525">
            <a:noFill/>
            <a:miter lim="800000"/>
            <a:headEnd/>
            <a:tailEnd/>
          </a:ln>
        </p:spPr>
        <p:txBody>
          <a:bodyPr anchor="ctr">
            <a:spAutoFit/>
          </a:bodyPr>
          <a:lstStyle/>
          <a:p>
            <a:pPr algn="ctr">
              <a:lnSpc>
                <a:spcPct val="150000"/>
              </a:lnSpc>
            </a:pPr>
            <a:r>
              <a:rPr lang="tr-TR" sz="2000" dirty="0">
                <a:solidFill>
                  <a:srgbClr val="FF3300"/>
                </a:solidFill>
                <a:latin typeface="Comic Sans MS" pitchFamily="66" charset="0"/>
              </a:rPr>
              <a:t>-Kronolojik</a:t>
            </a:r>
            <a:r>
              <a:rPr lang="tr-TR" sz="2000" dirty="0">
                <a:latin typeface="Comic Sans MS" pitchFamily="66" charset="0"/>
              </a:rPr>
              <a:t> </a:t>
            </a:r>
            <a:r>
              <a:rPr lang="tr-TR" sz="2000" dirty="0">
                <a:solidFill>
                  <a:srgbClr val="FF3300"/>
                </a:solidFill>
                <a:latin typeface="Comic Sans MS" pitchFamily="66" charset="0"/>
              </a:rPr>
              <a:t>Yaşlılık:</a:t>
            </a:r>
            <a:r>
              <a:rPr lang="tr-TR" sz="2000" dirty="0">
                <a:latin typeface="Comic Sans MS" pitchFamily="66" charset="0"/>
              </a:rPr>
              <a:t> </a:t>
            </a:r>
            <a:endParaRPr lang="tr-TR" sz="2000" dirty="0" smtClean="0">
              <a:latin typeface="Comic Sans MS" pitchFamily="66" charset="0"/>
            </a:endParaRPr>
          </a:p>
          <a:p>
            <a:pPr algn="ctr">
              <a:lnSpc>
                <a:spcPct val="150000"/>
              </a:lnSpc>
            </a:pPr>
            <a:r>
              <a:rPr lang="tr-TR" sz="2000" dirty="0" smtClean="0">
                <a:latin typeface="Comic Sans MS" pitchFamily="66" charset="0"/>
              </a:rPr>
              <a:t>Kronolojik </a:t>
            </a:r>
            <a:r>
              <a:rPr lang="tr-TR" sz="2000" dirty="0">
                <a:latin typeface="Comic Sans MS" pitchFamily="66" charset="0"/>
              </a:rPr>
              <a:t>yaşlanma, insanın doğumundan itibaren içinde bulunduğu zamana kadar geçen yıllara bağlı yaşlanmayı gösterir.   </a:t>
            </a:r>
          </a:p>
          <a:p>
            <a:pPr algn="ctr">
              <a:lnSpc>
                <a:spcPct val="150000"/>
              </a:lnSpc>
            </a:pPr>
            <a:endParaRPr lang="tr-TR" sz="2000" dirty="0">
              <a:latin typeface="Comic Sans MS" pitchFamily="66" charset="0"/>
            </a:endParaRPr>
          </a:p>
          <a:p>
            <a:pPr algn="ctr">
              <a:lnSpc>
                <a:spcPct val="150000"/>
              </a:lnSpc>
            </a:pPr>
            <a:endParaRPr lang="tr-TR" sz="2000" dirty="0">
              <a:latin typeface="Comic Sans MS" pitchFamily="66" charset="0"/>
            </a:endParaRPr>
          </a:p>
        </p:txBody>
      </p:sp>
      <p:pic>
        <p:nvPicPr>
          <p:cNvPr id="78853" name="Picture 5" descr="adel"/>
          <p:cNvPicPr>
            <a:picLocks noChangeAspect="1" noChangeArrowheads="1"/>
          </p:cNvPicPr>
          <p:nvPr/>
        </p:nvPicPr>
        <p:blipFill>
          <a:blip r:embed="rId4"/>
          <a:srcRect/>
          <a:stretch>
            <a:fillRect/>
          </a:stretch>
        </p:blipFill>
        <p:spPr bwMode="auto">
          <a:xfrm>
            <a:off x="5005388" y="2000240"/>
            <a:ext cx="2303462" cy="2058988"/>
          </a:xfrm>
          <a:prstGeom prst="rect">
            <a:avLst/>
          </a:prstGeom>
          <a:noFill/>
          <a:ln w="19050">
            <a:solidFill>
              <a:srgbClr val="FF3300"/>
            </a:solidFill>
            <a:miter lim="800000"/>
            <a:headEnd/>
            <a:tailEnd/>
          </a:ln>
        </p:spPr>
      </p:pic>
      <p:pic>
        <p:nvPicPr>
          <p:cNvPr id="78854" name="Picture 6" descr="adel9"/>
          <p:cNvPicPr>
            <a:picLocks noChangeAspect="1" noChangeArrowheads="1"/>
          </p:cNvPicPr>
          <p:nvPr/>
        </p:nvPicPr>
        <p:blipFill>
          <a:blip r:embed="rId5"/>
          <a:srcRect/>
          <a:stretch>
            <a:fillRect/>
          </a:stretch>
        </p:blipFill>
        <p:spPr bwMode="auto">
          <a:xfrm>
            <a:off x="5000628" y="2000240"/>
            <a:ext cx="2305050" cy="2062163"/>
          </a:xfrm>
          <a:prstGeom prst="rect">
            <a:avLst/>
          </a:prstGeom>
          <a:noFill/>
          <a:ln w="19050">
            <a:solidFill>
              <a:srgbClr val="FF33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78852"/>
                                        </p:tgtEl>
                                        <p:attrNameLst>
                                          <p:attrName>style.visibility</p:attrName>
                                        </p:attrNameLst>
                                      </p:cBhvr>
                                      <p:to>
                                        <p:strVal val="visible"/>
                                      </p:to>
                                    </p:set>
                                    <p:anim calcmode="lin" valueType="num">
                                      <p:cBhvr>
                                        <p:cTn id="7" dur="2000" fill="hold"/>
                                        <p:tgtEl>
                                          <p:spTgt spid="78852"/>
                                        </p:tgtEl>
                                        <p:attrNameLst>
                                          <p:attrName>ppt_w</p:attrName>
                                        </p:attrNameLst>
                                      </p:cBhvr>
                                      <p:tavLst>
                                        <p:tav tm="0">
                                          <p:val>
                                            <p:fltVal val="0"/>
                                          </p:val>
                                        </p:tav>
                                        <p:tav tm="100000">
                                          <p:val>
                                            <p:strVal val="#ppt_w"/>
                                          </p:val>
                                        </p:tav>
                                      </p:tavLst>
                                    </p:anim>
                                    <p:anim calcmode="lin" valueType="num">
                                      <p:cBhvr>
                                        <p:cTn id="8" dur="2000" fill="hold"/>
                                        <p:tgtEl>
                                          <p:spTgt spid="78852"/>
                                        </p:tgtEl>
                                        <p:attrNameLst>
                                          <p:attrName>ppt_h</p:attrName>
                                        </p:attrNameLst>
                                      </p:cBhvr>
                                      <p:tavLst>
                                        <p:tav tm="0">
                                          <p:val>
                                            <p:fltVal val="0"/>
                                          </p:val>
                                        </p:tav>
                                        <p:tav tm="100000">
                                          <p:val>
                                            <p:strVal val="#ppt_h"/>
                                          </p:val>
                                        </p:tav>
                                      </p:tavLst>
                                    </p:anim>
                                  </p:childTnLst>
                                </p:cTn>
                              </p:par>
                              <p:par>
                                <p:cTn id="9" presetID="55" presetClass="entr" presetSubtype="0" fill="hold" grpId="0" nodeType="withEffect">
                                  <p:stCondLst>
                                    <p:cond delay="0"/>
                                  </p:stCondLst>
                                  <p:childTnLst>
                                    <p:set>
                                      <p:cBhvr>
                                        <p:cTn id="10" dur="1" fill="hold">
                                          <p:stCondLst>
                                            <p:cond delay="0"/>
                                          </p:stCondLst>
                                        </p:cTn>
                                        <p:tgtEl>
                                          <p:spTgt spid="78852"/>
                                        </p:tgtEl>
                                        <p:attrNameLst>
                                          <p:attrName>style.visibility</p:attrName>
                                        </p:attrNameLst>
                                      </p:cBhvr>
                                      <p:to>
                                        <p:strVal val="visible"/>
                                      </p:to>
                                    </p:set>
                                    <p:anim calcmode="lin" valueType="num">
                                      <p:cBhvr>
                                        <p:cTn id="11" dur="1000" fill="hold"/>
                                        <p:tgtEl>
                                          <p:spTgt spid="78852"/>
                                        </p:tgtEl>
                                        <p:attrNameLst>
                                          <p:attrName>ppt_w</p:attrName>
                                        </p:attrNameLst>
                                      </p:cBhvr>
                                      <p:tavLst>
                                        <p:tav tm="0">
                                          <p:val>
                                            <p:strVal val="#ppt_w*0.70"/>
                                          </p:val>
                                        </p:tav>
                                        <p:tav tm="100000">
                                          <p:val>
                                            <p:strVal val="#ppt_w"/>
                                          </p:val>
                                        </p:tav>
                                      </p:tavLst>
                                    </p:anim>
                                    <p:anim calcmode="lin" valueType="num">
                                      <p:cBhvr>
                                        <p:cTn id="12" dur="1000" fill="hold"/>
                                        <p:tgtEl>
                                          <p:spTgt spid="78852"/>
                                        </p:tgtEl>
                                        <p:attrNameLst>
                                          <p:attrName>ppt_h</p:attrName>
                                        </p:attrNameLst>
                                      </p:cBhvr>
                                      <p:tavLst>
                                        <p:tav tm="0">
                                          <p:val>
                                            <p:strVal val="#ppt_h"/>
                                          </p:val>
                                        </p:tav>
                                        <p:tav tm="100000">
                                          <p:val>
                                            <p:strVal val="#ppt_h"/>
                                          </p:val>
                                        </p:tav>
                                      </p:tavLst>
                                    </p:anim>
                                    <p:animEffect transition="in" filter="fade">
                                      <p:cBhvr>
                                        <p:cTn id="13" dur="1000"/>
                                        <p:tgtEl>
                                          <p:spTgt spid="78852"/>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8850"/>
                                        </p:tgtEl>
                                        <p:attrNameLst>
                                          <p:attrName>style.visibility</p:attrName>
                                        </p:attrNameLst>
                                      </p:cBhvr>
                                      <p:to>
                                        <p:strVal val="visible"/>
                                      </p:to>
                                    </p:set>
                                    <p:animEffect transition="in" filter="fade">
                                      <p:cBhvr>
                                        <p:cTn id="17" dur="2000"/>
                                        <p:tgtEl>
                                          <p:spTgt spid="78850"/>
                                        </p:tgtEl>
                                      </p:cBhvr>
                                    </p:animEffect>
                                  </p:childTnLst>
                                </p:cTn>
                              </p:par>
                              <p:par>
                                <p:cTn id="18" presetID="10" presetClass="entr" presetSubtype="0" fill="hold" nodeType="withEffect">
                                  <p:stCondLst>
                                    <p:cond delay="0"/>
                                  </p:stCondLst>
                                  <p:childTnLst>
                                    <p:set>
                                      <p:cBhvr>
                                        <p:cTn id="19" dur="1" fill="hold">
                                          <p:stCondLst>
                                            <p:cond delay="0"/>
                                          </p:stCondLst>
                                        </p:cTn>
                                        <p:tgtEl>
                                          <p:spTgt spid="78853"/>
                                        </p:tgtEl>
                                        <p:attrNameLst>
                                          <p:attrName>style.visibility</p:attrName>
                                        </p:attrNameLst>
                                      </p:cBhvr>
                                      <p:to>
                                        <p:strVal val="visible"/>
                                      </p:to>
                                    </p:set>
                                    <p:animEffect transition="in" filter="fade">
                                      <p:cBhvr>
                                        <p:cTn id="20" dur="2000"/>
                                        <p:tgtEl>
                                          <p:spTgt spid="78853"/>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78851"/>
                                        </p:tgtEl>
                                        <p:attrNameLst>
                                          <p:attrName>style.visibility</p:attrName>
                                        </p:attrNameLst>
                                      </p:cBhvr>
                                      <p:to>
                                        <p:strVal val="visible"/>
                                      </p:to>
                                    </p:set>
                                    <p:animEffect transition="in" filter="fade">
                                      <p:cBhvr>
                                        <p:cTn id="24" dur="2000"/>
                                        <p:tgtEl>
                                          <p:spTgt spid="78851"/>
                                        </p:tgtEl>
                                      </p:cBhvr>
                                    </p:animEffect>
                                  </p:childTnLst>
                                </p:cTn>
                              </p:par>
                              <p:par>
                                <p:cTn id="25" presetID="10" presetClass="entr" presetSubtype="0" fill="hold" nodeType="withEffect">
                                  <p:stCondLst>
                                    <p:cond delay="0"/>
                                  </p:stCondLst>
                                  <p:childTnLst>
                                    <p:set>
                                      <p:cBhvr>
                                        <p:cTn id="26" dur="1" fill="hold">
                                          <p:stCondLst>
                                            <p:cond delay="0"/>
                                          </p:stCondLst>
                                        </p:cTn>
                                        <p:tgtEl>
                                          <p:spTgt spid="78854"/>
                                        </p:tgtEl>
                                        <p:attrNameLst>
                                          <p:attrName>style.visibility</p:attrName>
                                        </p:attrNameLst>
                                      </p:cBhvr>
                                      <p:to>
                                        <p:strVal val="visible"/>
                                      </p:to>
                                    </p:set>
                                    <p:animEffect transition="in" filter="fade">
                                      <p:cBhvr>
                                        <p:cTn id="27" dur="2000"/>
                                        <p:tgtEl>
                                          <p:spTgt spid="78854"/>
                                        </p:tgtEl>
                                      </p:cBhvr>
                                    </p:animEffect>
                                  </p:childTnLst>
                                </p:cTn>
                              </p:par>
                            </p:childTnLst>
                          </p:cTn>
                        </p:par>
                        <p:par>
                          <p:cTn id="28" fill="hold">
                            <p:stCondLst>
                              <p:cond delay="6000"/>
                            </p:stCondLst>
                            <p:childTnLst>
                              <p:par>
                                <p:cTn id="29" presetID="42" presetClass="path" presetSubtype="0" accel="50000" decel="50000" fill="hold" nodeType="afterEffect">
                                  <p:stCondLst>
                                    <p:cond delay="0"/>
                                  </p:stCondLst>
                                  <p:childTnLst>
                                    <p:animMotion origin="layout" path="M 0.0 0.0  L 0.0 0.33295  E" pathEditMode="relative" ptsTypes="">
                                      <p:cBhvr>
                                        <p:cTn id="30" dur="2000" fill="hold"/>
                                        <p:tgtEl>
                                          <p:spTgt spid="78851"/>
                                        </p:tgtEl>
                                        <p:attrNameLst>
                                          <p:attrName>ppt_x</p:attrName>
                                          <p:attrName>ppt_y</p:attrName>
                                        </p:attrNameLst>
                                      </p:cBhvr>
                                    </p:animMotion>
                                  </p:childTnLst>
                                </p:cTn>
                              </p:par>
                              <p:par>
                                <p:cTn id="31" presetID="42" presetClass="path" presetSubtype="0" accel="50000" decel="50000" fill="hold" nodeType="withEffect">
                                  <p:stCondLst>
                                    <p:cond delay="0"/>
                                  </p:stCondLst>
                                  <p:childTnLst>
                                    <p:animMotion origin="layout" path="M 0.0 0.0  L 0.0 0.33295  E" pathEditMode="relative" ptsTypes="">
                                      <p:cBhvr>
                                        <p:cTn id="32" dur="2000" fill="hold"/>
                                        <p:tgtEl>
                                          <p:spTgt spid="7885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P spid="7885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395288" y="2322513"/>
            <a:ext cx="8748712" cy="2835275"/>
          </a:xfrm>
          <a:prstGeom prst="rect">
            <a:avLst/>
          </a:prstGeom>
          <a:noFill/>
          <a:ln w="9525">
            <a:noFill/>
            <a:miter lim="800000"/>
            <a:headEnd/>
            <a:tailEnd/>
          </a:ln>
        </p:spPr>
        <p:txBody>
          <a:bodyPr anchor="ctr">
            <a:spAutoFit/>
          </a:bodyPr>
          <a:lstStyle/>
          <a:p>
            <a:pPr algn="just">
              <a:lnSpc>
                <a:spcPct val="150000"/>
              </a:lnSpc>
            </a:pPr>
            <a:r>
              <a:rPr lang="tr-TR" sz="2000">
                <a:latin typeface="Comic Sans MS" pitchFamily="66" charset="0"/>
              </a:rPr>
              <a:t>	</a:t>
            </a:r>
          </a:p>
          <a:p>
            <a:pPr algn="just">
              <a:lnSpc>
                <a:spcPct val="150000"/>
              </a:lnSpc>
            </a:pPr>
            <a:endParaRPr lang="tr-TR" sz="2000">
              <a:latin typeface="Comic Sans MS" pitchFamily="66" charset="0"/>
            </a:endParaRPr>
          </a:p>
          <a:p>
            <a:pPr algn="just">
              <a:lnSpc>
                <a:spcPct val="150000"/>
              </a:lnSpc>
            </a:pPr>
            <a:r>
              <a:rPr lang="tr-TR" sz="2000">
                <a:latin typeface="Comic Sans MS" pitchFamily="66" charset="0"/>
              </a:rPr>
              <a:t>	        -Kristof Kolomb  Amerika’yı keşfe çıktığı ilk yolculuğunda </a:t>
            </a:r>
          </a:p>
          <a:p>
            <a:pPr algn="just">
              <a:lnSpc>
                <a:spcPct val="150000"/>
              </a:lnSpc>
            </a:pPr>
            <a:r>
              <a:rPr lang="tr-TR" sz="2000">
                <a:latin typeface="Comic Sans MS" pitchFamily="66" charset="0"/>
              </a:rPr>
              <a:t>	        </a:t>
            </a:r>
            <a:r>
              <a:rPr lang="tr-TR" sz="2000">
                <a:solidFill>
                  <a:srgbClr val="FF3300"/>
                </a:solidFill>
                <a:latin typeface="Comic Sans MS" pitchFamily="66" charset="0"/>
              </a:rPr>
              <a:t>50</a:t>
            </a:r>
            <a:r>
              <a:rPr lang="tr-TR" sz="2000">
                <a:latin typeface="Comic Sans MS" pitchFamily="66" charset="0"/>
              </a:rPr>
              <a:t> yaşını çoktan aşmış durumdaydı.</a:t>
            </a:r>
          </a:p>
          <a:p>
            <a:pPr algn="just">
              <a:lnSpc>
                <a:spcPct val="150000"/>
              </a:lnSpc>
            </a:pPr>
            <a:endParaRPr lang="tr-TR" sz="2000">
              <a:latin typeface="Comic Sans MS" pitchFamily="66" charset="0"/>
            </a:endParaRPr>
          </a:p>
          <a:p>
            <a:pPr algn="just">
              <a:lnSpc>
                <a:spcPct val="150000"/>
              </a:lnSpc>
            </a:pPr>
            <a:r>
              <a:rPr lang="tr-TR" sz="2000">
                <a:latin typeface="Comic Sans MS" pitchFamily="66" charset="0"/>
              </a:rPr>
              <a:t>  </a:t>
            </a:r>
          </a:p>
        </p:txBody>
      </p:sp>
      <p:pic>
        <p:nvPicPr>
          <p:cNvPr id="79875" name="Picture 3" descr="Picasso%201"/>
          <p:cNvPicPr>
            <a:picLocks noChangeAspect="1" noChangeArrowheads="1"/>
          </p:cNvPicPr>
          <p:nvPr/>
        </p:nvPicPr>
        <p:blipFill>
          <a:blip r:embed="rId2"/>
          <a:srcRect/>
          <a:stretch>
            <a:fillRect/>
          </a:stretch>
        </p:blipFill>
        <p:spPr bwMode="auto">
          <a:xfrm>
            <a:off x="7885113" y="1700213"/>
            <a:ext cx="954087" cy="1439862"/>
          </a:xfrm>
          <a:prstGeom prst="rect">
            <a:avLst/>
          </a:prstGeom>
          <a:noFill/>
          <a:ln w="19050">
            <a:solidFill>
              <a:srgbClr val="FF3300"/>
            </a:solidFill>
            <a:miter lim="800000"/>
            <a:headEnd/>
            <a:tailEnd/>
          </a:ln>
        </p:spPr>
      </p:pic>
      <p:pic>
        <p:nvPicPr>
          <p:cNvPr id="79876" name="Picture 4" descr="Kolomb"/>
          <p:cNvPicPr>
            <a:picLocks noChangeAspect="1" noChangeArrowheads="1"/>
          </p:cNvPicPr>
          <p:nvPr/>
        </p:nvPicPr>
        <p:blipFill>
          <a:blip r:embed="rId3"/>
          <a:srcRect/>
          <a:stretch>
            <a:fillRect/>
          </a:stretch>
        </p:blipFill>
        <p:spPr bwMode="auto">
          <a:xfrm>
            <a:off x="900113" y="3141663"/>
            <a:ext cx="944562" cy="1223962"/>
          </a:xfrm>
          <a:prstGeom prst="rect">
            <a:avLst/>
          </a:prstGeom>
          <a:noFill/>
          <a:ln w="19050">
            <a:solidFill>
              <a:srgbClr val="FF3300"/>
            </a:solidFill>
            <a:miter lim="800000"/>
            <a:headEnd/>
            <a:tailEnd/>
          </a:ln>
        </p:spPr>
      </p:pic>
      <p:sp>
        <p:nvSpPr>
          <p:cNvPr id="79877" name="Text Box 5"/>
          <p:cNvSpPr txBox="1">
            <a:spLocks noChangeArrowheads="1"/>
          </p:cNvSpPr>
          <p:nvPr/>
        </p:nvSpPr>
        <p:spPr bwMode="auto">
          <a:xfrm>
            <a:off x="1836738" y="4797425"/>
            <a:ext cx="5759450" cy="1463675"/>
          </a:xfrm>
          <a:prstGeom prst="rect">
            <a:avLst/>
          </a:prstGeom>
          <a:noFill/>
          <a:ln w="9525">
            <a:noFill/>
            <a:miter lim="800000"/>
            <a:headEnd/>
            <a:tailEnd/>
          </a:ln>
        </p:spPr>
        <p:txBody>
          <a:bodyPr>
            <a:spAutoFit/>
          </a:bodyPr>
          <a:lstStyle/>
          <a:p>
            <a:pPr>
              <a:lnSpc>
                <a:spcPct val="150000"/>
              </a:lnSpc>
              <a:spcBef>
                <a:spcPct val="50000"/>
              </a:spcBef>
            </a:pPr>
            <a:r>
              <a:rPr lang="tr-TR" sz="2000">
                <a:latin typeface="Comic Sans MS" pitchFamily="66" charset="0"/>
              </a:rPr>
              <a:t>-Nobel ödüllü Alman doktor Albert Schweitzer </a:t>
            </a:r>
            <a:r>
              <a:rPr lang="tr-TR" sz="2000">
                <a:solidFill>
                  <a:srgbClr val="FF3300"/>
                </a:solidFill>
                <a:latin typeface="Comic Sans MS" pitchFamily="66" charset="0"/>
              </a:rPr>
              <a:t>88</a:t>
            </a:r>
            <a:r>
              <a:rPr lang="tr-TR" sz="2000">
                <a:latin typeface="Comic Sans MS" pitchFamily="66" charset="0"/>
              </a:rPr>
              <a:t> yaşına rağmen Afrika  hastanelerinde durmaksızın çalışarak ameliyat yapıyordu.</a:t>
            </a:r>
            <a:r>
              <a:rPr lang="tr-TR" sz="2000"/>
              <a:t> </a:t>
            </a:r>
          </a:p>
        </p:txBody>
      </p:sp>
      <p:pic>
        <p:nvPicPr>
          <p:cNvPr id="79878" name="Picture 6" descr="schweitzer"/>
          <p:cNvPicPr>
            <a:picLocks noChangeAspect="1" noChangeArrowheads="1"/>
          </p:cNvPicPr>
          <p:nvPr/>
        </p:nvPicPr>
        <p:blipFill>
          <a:blip r:embed="rId4"/>
          <a:srcRect/>
          <a:stretch>
            <a:fillRect/>
          </a:stretch>
        </p:blipFill>
        <p:spPr bwMode="auto">
          <a:xfrm>
            <a:off x="7740650" y="4868863"/>
            <a:ext cx="1006475" cy="1420812"/>
          </a:xfrm>
          <a:prstGeom prst="rect">
            <a:avLst/>
          </a:prstGeom>
          <a:noFill/>
          <a:ln w="19050">
            <a:solidFill>
              <a:srgbClr val="FF3300"/>
            </a:solidFill>
            <a:miter lim="800000"/>
            <a:headEnd/>
            <a:tailEnd/>
          </a:ln>
        </p:spPr>
      </p:pic>
      <p:sp>
        <p:nvSpPr>
          <p:cNvPr id="79879" name="Text Box 7"/>
          <p:cNvSpPr txBox="1">
            <a:spLocks noChangeArrowheads="1"/>
          </p:cNvSpPr>
          <p:nvPr/>
        </p:nvSpPr>
        <p:spPr bwMode="auto">
          <a:xfrm>
            <a:off x="1835150" y="622300"/>
            <a:ext cx="6840538" cy="1006475"/>
          </a:xfrm>
          <a:prstGeom prst="rect">
            <a:avLst/>
          </a:prstGeom>
          <a:noFill/>
          <a:ln w="9525">
            <a:noFill/>
            <a:miter lim="800000"/>
            <a:headEnd/>
            <a:tailEnd/>
          </a:ln>
        </p:spPr>
        <p:txBody>
          <a:bodyPr>
            <a:spAutoFit/>
          </a:bodyPr>
          <a:lstStyle/>
          <a:p>
            <a:pPr algn="just">
              <a:lnSpc>
                <a:spcPct val="150000"/>
              </a:lnSpc>
              <a:spcBef>
                <a:spcPct val="50000"/>
              </a:spcBef>
            </a:pPr>
            <a:r>
              <a:rPr lang="tr-TR" sz="2000" dirty="0">
                <a:latin typeface="Comic Sans MS" pitchFamily="66" charset="0"/>
              </a:rPr>
              <a:t>-Goethe,  en büyük eseri </a:t>
            </a:r>
            <a:r>
              <a:rPr lang="tr-TR" sz="2000" dirty="0" err="1">
                <a:latin typeface="Comic Sans MS" pitchFamily="66" charset="0"/>
              </a:rPr>
              <a:t>Faust'u</a:t>
            </a:r>
            <a:r>
              <a:rPr lang="tr-TR" sz="2000" dirty="0">
                <a:latin typeface="Comic Sans MS" pitchFamily="66" charset="0"/>
              </a:rPr>
              <a:t> ölümünden bir yıl önce, yani </a:t>
            </a:r>
            <a:r>
              <a:rPr lang="tr-TR" sz="2000" dirty="0">
                <a:solidFill>
                  <a:srgbClr val="FF3300"/>
                </a:solidFill>
                <a:latin typeface="Comic Sans MS" pitchFamily="66" charset="0"/>
              </a:rPr>
              <a:t>82</a:t>
            </a:r>
            <a:r>
              <a:rPr lang="tr-TR" sz="2000" dirty="0">
                <a:latin typeface="Comic Sans MS" pitchFamily="66" charset="0"/>
              </a:rPr>
              <a:t> yaşında bitirmişti.</a:t>
            </a:r>
            <a:r>
              <a:rPr lang="tr-TR" sz="2000" dirty="0"/>
              <a:t> </a:t>
            </a:r>
          </a:p>
        </p:txBody>
      </p:sp>
      <p:pic>
        <p:nvPicPr>
          <p:cNvPr id="79880" name="Picture 8" descr="Goethe"/>
          <p:cNvPicPr>
            <a:picLocks noChangeAspect="1" noChangeArrowheads="1"/>
          </p:cNvPicPr>
          <p:nvPr/>
        </p:nvPicPr>
        <p:blipFill>
          <a:blip r:embed="rId5"/>
          <a:srcRect/>
          <a:stretch>
            <a:fillRect/>
          </a:stretch>
        </p:blipFill>
        <p:spPr bwMode="auto">
          <a:xfrm>
            <a:off x="684213" y="476250"/>
            <a:ext cx="949325" cy="1223963"/>
          </a:xfrm>
          <a:prstGeom prst="rect">
            <a:avLst/>
          </a:prstGeom>
          <a:noFill/>
          <a:ln w="19050">
            <a:solidFill>
              <a:srgbClr val="FF3300"/>
            </a:solidFill>
            <a:miter lim="800000"/>
            <a:headEnd/>
            <a:tailEnd/>
          </a:ln>
        </p:spPr>
      </p:pic>
      <p:sp>
        <p:nvSpPr>
          <p:cNvPr id="79881" name="Rectangle 9"/>
          <p:cNvSpPr>
            <a:spLocks noChangeArrowheads="1"/>
          </p:cNvSpPr>
          <p:nvPr/>
        </p:nvSpPr>
        <p:spPr bwMode="auto">
          <a:xfrm>
            <a:off x="323850" y="1844675"/>
            <a:ext cx="7561263" cy="946150"/>
          </a:xfrm>
          <a:prstGeom prst="rect">
            <a:avLst/>
          </a:prstGeom>
          <a:noFill/>
          <a:ln w="9525">
            <a:noFill/>
            <a:miter lim="800000"/>
            <a:headEnd/>
            <a:tailEnd/>
          </a:ln>
        </p:spPr>
        <p:txBody>
          <a:bodyPr>
            <a:spAutoFit/>
          </a:bodyPr>
          <a:lstStyle/>
          <a:p>
            <a:pPr>
              <a:lnSpc>
                <a:spcPct val="140000"/>
              </a:lnSpc>
            </a:pPr>
            <a:r>
              <a:rPr lang="tr-TR" sz="2000">
                <a:latin typeface="Comic Sans MS" pitchFamily="66" charset="0"/>
              </a:rPr>
              <a:t>	       -Pablo Picasso, </a:t>
            </a:r>
            <a:r>
              <a:rPr lang="tr-TR" sz="2000">
                <a:solidFill>
                  <a:srgbClr val="FF3300"/>
                </a:solidFill>
                <a:latin typeface="Comic Sans MS" pitchFamily="66" charset="0"/>
              </a:rPr>
              <a:t>91 </a:t>
            </a:r>
            <a:r>
              <a:rPr lang="tr-TR" sz="2000">
                <a:latin typeface="Comic Sans MS" pitchFamily="66" charset="0"/>
              </a:rPr>
              <a:t>yaşında ölünceye kadar verimli </a:t>
            </a:r>
          </a:p>
          <a:p>
            <a:pPr>
              <a:lnSpc>
                <a:spcPct val="140000"/>
              </a:lnSpc>
            </a:pPr>
            <a:r>
              <a:rPr lang="tr-TR" sz="2000">
                <a:latin typeface="Comic Sans MS" pitchFamily="66" charset="0"/>
              </a:rPr>
              <a:t>                  biçimde resim yapmayı sürdürdü.</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9880"/>
                                        </p:tgtEl>
                                        <p:attrNameLst>
                                          <p:attrName>style.visibility</p:attrName>
                                        </p:attrNameLst>
                                      </p:cBhvr>
                                      <p:to>
                                        <p:strVal val="visible"/>
                                      </p:to>
                                    </p:set>
                                    <p:anim calcmode="lin" valueType="num">
                                      <p:cBhvr>
                                        <p:cTn id="7" dur="500" fill="hold"/>
                                        <p:tgtEl>
                                          <p:spTgt spid="79880"/>
                                        </p:tgtEl>
                                        <p:attrNameLst>
                                          <p:attrName>ppt_w</p:attrName>
                                        </p:attrNameLst>
                                      </p:cBhvr>
                                      <p:tavLst>
                                        <p:tav tm="0">
                                          <p:val>
                                            <p:fltVal val="0"/>
                                          </p:val>
                                        </p:tav>
                                        <p:tav tm="100000">
                                          <p:val>
                                            <p:strVal val="#ppt_w"/>
                                          </p:val>
                                        </p:tav>
                                      </p:tavLst>
                                    </p:anim>
                                    <p:anim calcmode="lin" valueType="num">
                                      <p:cBhvr>
                                        <p:cTn id="8" dur="500" fill="hold"/>
                                        <p:tgtEl>
                                          <p:spTgt spid="7988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9879"/>
                                        </p:tgtEl>
                                        <p:attrNameLst>
                                          <p:attrName>style.visibility</p:attrName>
                                        </p:attrNameLst>
                                      </p:cBhvr>
                                      <p:to>
                                        <p:strVal val="visible"/>
                                      </p:to>
                                    </p:set>
                                    <p:anim calcmode="lin" valueType="num">
                                      <p:cBhvr>
                                        <p:cTn id="11" dur="500" fill="hold"/>
                                        <p:tgtEl>
                                          <p:spTgt spid="79879"/>
                                        </p:tgtEl>
                                        <p:attrNameLst>
                                          <p:attrName>ppt_w</p:attrName>
                                        </p:attrNameLst>
                                      </p:cBhvr>
                                      <p:tavLst>
                                        <p:tav tm="0">
                                          <p:val>
                                            <p:fltVal val="0"/>
                                          </p:val>
                                        </p:tav>
                                        <p:tav tm="100000">
                                          <p:val>
                                            <p:strVal val="#ppt_w"/>
                                          </p:val>
                                        </p:tav>
                                      </p:tavLst>
                                    </p:anim>
                                    <p:anim calcmode="lin" valueType="num">
                                      <p:cBhvr>
                                        <p:cTn id="12" dur="500" fill="hold"/>
                                        <p:tgtEl>
                                          <p:spTgt spid="79879"/>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79881"/>
                                        </p:tgtEl>
                                        <p:attrNameLst>
                                          <p:attrName>style.visibility</p:attrName>
                                        </p:attrNameLst>
                                      </p:cBhvr>
                                      <p:to>
                                        <p:strVal val="visible"/>
                                      </p:to>
                                    </p:set>
                                    <p:anim calcmode="lin" valueType="num">
                                      <p:cBhvr>
                                        <p:cTn id="17" dur="500" fill="hold"/>
                                        <p:tgtEl>
                                          <p:spTgt spid="79881"/>
                                        </p:tgtEl>
                                        <p:attrNameLst>
                                          <p:attrName>ppt_w</p:attrName>
                                        </p:attrNameLst>
                                      </p:cBhvr>
                                      <p:tavLst>
                                        <p:tav tm="0">
                                          <p:val>
                                            <p:fltVal val="0"/>
                                          </p:val>
                                        </p:tav>
                                        <p:tav tm="100000">
                                          <p:val>
                                            <p:strVal val="#ppt_w"/>
                                          </p:val>
                                        </p:tav>
                                      </p:tavLst>
                                    </p:anim>
                                    <p:anim calcmode="lin" valueType="num">
                                      <p:cBhvr>
                                        <p:cTn id="18" dur="500" fill="hold"/>
                                        <p:tgtEl>
                                          <p:spTgt spid="79881"/>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79875"/>
                                        </p:tgtEl>
                                        <p:attrNameLst>
                                          <p:attrName>style.visibility</p:attrName>
                                        </p:attrNameLst>
                                      </p:cBhvr>
                                      <p:to>
                                        <p:strVal val="visible"/>
                                      </p:to>
                                    </p:set>
                                    <p:anim calcmode="lin" valueType="num">
                                      <p:cBhvr>
                                        <p:cTn id="21" dur="500" fill="hold"/>
                                        <p:tgtEl>
                                          <p:spTgt spid="79875"/>
                                        </p:tgtEl>
                                        <p:attrNameLst>
                                          <p:attrName>ppt_w</p:attrName>
                                        </p:attrNameLst>
                                      </p:cBhvr>
                                      <p:tavLst>
                                        <p:tav tm="0">
                                          <p:val>
                                            <p:fltVal val="0"/>
                                          </p:val>
                                        </p:tav>
                                        <p:tav tm="100000">
                                          <p:val>
                                            <p:strVal val="#ppt_w"/>
                                          </p:val>
                                        </p:tav>
                                      </p:tavLst>
                                    </p:anim>
                                    <p:anim calcmode="lin" valueType="num">
                                      <p:cBhvr>
                                        <p:cTn id="22" dur="500" fill="hold"/>
                                        <p:tgtEl>
                                          <p:spTgt spid="7987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79876"/>
                                        </p:tgtEl>
                                        <p:attrNameLst>
                                          <p:attrName>style.visibility</p:attrName>
                                        </p:attrNameLst>
                                      </p:cBhvr>
                                      <p:to>
                                        <p:strVal val="visible"/>
                                      </p:to>
                                    </p:set>
                                    <p:anim calcmode="lin" valueType="num">
                                      <p:cBhvr>
                                        <p:cTn id="27" dur="500" fill="hold"/>
                                        <p:tgtEl>
                                          <p:spTgt spid="79876"/>
                                        </p:tgtEl>
                                        <p:attrNameLst>
                                          <p:attrName>ppt_w</p:attrName>
                                        </p:attrNameLst>
                                      </p:cBhvr>
                                      <p:tavLst>
                                        <p:tav tm="0">
                                          <p:val>
                                            <p:fltVal val="0"/>
                                          </p:val>
                                        </p:tav>
                                        <p:tav tm="100000">
                                          <p:val>
                                            <p:strVal val="#ppt_w"/>
                                          </p:val>
                                        </p:tav>
                                      </p:tavLst>
                                    </p:anim>
                                    <p:anim calcmode="lin" valueType="num">
                                      <p:cBhvr>
                                        <p:cTn id="28" dur="500" fill="hold"/>
                                        <p:tgtEl>
                                          <p:spTgt spid="79876"/>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79874"/>
                                        </p:tgtEl>
                                        <p:attrNameLst>
                                          <p:attrName>style.visibility</p:attrName>
                                        </p:attrNameLst>
                                      </p:cBhvr>
                                      <p:to>
                                        <p:strVal val="visible"/>
                                      </p:to>
                                    </p:set>
                                    <p:anim calcmode="lin" valueType="num">
                                      <p:cBhvr>
                                        <p:cTn id="31" dur="500" fill="hold"/>
                                        <p:tgtEl>
                                          <p:spTgt spid="79874"/>
                                        </p:tgtEl>
                                        <p:attrNameLst>
                                          <p:attrName>ppt_w</p:attrName>
                                        </p:attrNameLst>
                                      </p:cBhvr>
                                      <p:tavLst>
                                        <p:tav tm="0">
                                          <p:val>
                                            <p:fltVal val="0"/>
                                          </p:val>
                                        </p:tav>
                                        <p:tav tm="100000">
                                          <p:val>
                                            <p:strVal val="#ppt_w"/>
                                          </p:val>
                                        </p:tav>
                                      </p:tavLst>
                                    </p:anim>
                                    <p:anim calcmode="lin" valueType="num">
                                      <p:cBhvr>
                                        <p:cTn id="32" dur="500" fill="hold"/>
                                        <p:tgtEl>
                                          <p:spTgt spid="79874"/>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79877"/>
                                        </p:tgtEl>
                                        <p:attrNameLst>
                                          <p:attrName>style.visibility</p:attrName>
                                        </p:attrNameLst>
                                      </p:cBhvr>
                                      <p:to>
                                        <p:strVal val="visible"/>
                                      </p:to>
                                    </p:set>
                                    <p:anim calcmode="lin" valueType="num">
                                      <p:cBhvr>
                                        <p:cTn id="37" dur="500" fill="hold"/>
                                        <p:tgtEl>
                                          <p:spTgt spid="79877"/>
                                        </p:tgtEl>
                                        <p:attrNameLst>
                                          <p:attrName>ppt_w</p:attrName>
                                        </p:attrNameLst>
                                      </p:cBhvr>
                                      <p:tavLst>
                                        <p:tav tm="0">
                                          <p:val>
                                            <p:fltVal val="0"/>
                                          </p:val>
                                        </p:tav>
                                        <p:tav tm="100000">
                                          <p:val>
                                            <p:strVal val="#ppt_w"/>
                                          </p:val>
                                        </p:tav>
                                      </p:tavLst>
                                    </p:anim>
                                    <p:anim calcmode="lin" valueType="num">
                                      <p:cBhvr>
                                        <p:cTn id="38" dur="500" fill="hold"/>
                                        <p:tgtEl>
                                          <p:spTgt spid="79877"/>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79878"/>
                                        </p:tgtEl>
                                        <p:attrNameLst>
                                          <p:attrName>style.visibility</p:attrName>
                                        </p:attrNameLst>
                                      </p:cBhvr>
                                      <p:to>
                                        <p:strVal val="visible"/>
                                      </p:to>
                                    </p:set>
                                    <p:anim calcmode="lin" valueType="num">
                                      <p:cBhvr>
                                        <p:cTn id="41" dur="500" fill="hold"/>
                                        <p:tgtEl>
                                          <p:spTgt spid="79878"/>
                                        </p:tgtEl>
                                        <p:attrNameLst>
                                          <p:attrName>ppt_w</p:attrName>
                                        </p:attrNameLst>
                                      </p:cBhvr>
                                      <p:tavLst>
                                        <p:tav tm="0">
                                          <p:val>
                                            <p:fltVal val="0"/>
                                          </p:val>
                                        </p:tav>
                                        <p:tav tm="100000">
                                          <p:val>
                                            <p:strVal val="#ppt_w"/>
                                          </p:val>
                                        </p:tav>
                                      </p:tavLst>
                                    </p:anim>
                                    <p:anim calcmode="lin" valueType="num">
                                      <p:cBhvr>
                                        <p:cTn id="42" dur="500" fill="hold"/>
                                        <p:tgtEl>
                                          <p:spTgt spid="798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79877" grpId="0"/>
      <p:bldP spid="79879" grpId="0"/>
      <p:bldP spid="798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yaslan2"/>
          <p:cNvPicPr>
            <a:picLocks noChangeAspect="1" noChangeArrowheads="1"/>
          </p:cNvPicPr>
          <p:nvPr/>
        </p:nvPicPr>
        <p:blipFill>
          <a:blip r:embed="rId2"/>
          <a:srcRect/>
          <a:stretch>
            <a:fillRect/>
          </a:stretch>
        </p:blipFill>
        <p:spPr bwMode="auto">
          <a:xfrm>
            <a:off x="6084168" y="170598"/>
            <a:ext cx="2678759" cy="3024336"/>
          </a:xfrm>
          <a:prstGeom prst="rect">
            <a:avLst/>
          </a:prstGeom>
          <a:noFill/>
          <a:ln w="76200">
            <a:solidFill>
              <a:srgbClr val="000000"/>
            </a:solidFill>
            <a:miter lim="800000"/>
            <a:headEnd/>
            <a:tailEnd/>
          </a:ln>
        </p:spPr>
      </p:pic>
      <p:sp>
        <p:nvSpPr>
          <p:cNvPr id="81923" name="Rectangle 3"/>
          <p:cNvSpPr>
            <a:spLocks noChangeArrowheads="1"/>
          </p:cNvSpPr>
          <p:nvPr/>
        </p:nvSpPr>
        <p:spPr bwMode="auto">
          <a:xfrm>
            <a:off x="1077609" y="707316"/>
            <a:ext cx="4355976" cy="1938992"/>
          </a:xfrm>
          <a:prstGeom prst="rect">
            <a:avLst/>
          </a:prstGeom>
          <a:noFill/>
          <a:ln w="9525">
            <a:noFill/>
            <a:miter lim="800000"/>
            <a:headEnd/>
            <a:tailEnd/>
          </a:ln>
        </p:spPr>
        <p:txBody>
          <a:bodyPr wrap="square" anchor="ctr">
            <a:spAutoFit/>
          </a:bodyPr>
          <a:lstStyle/>
          <a:p>
            <a:pPr algn="ctr">
              <a:lnSpc>
                <a:spcPct val="150000"/>
              </a:lnSpc>
            </a:pPr>
            <a:r>
              <a:rPr lang="tr-TR" sz="2000" dirty="0">
                <a:solidFill>
                  <a:srgbClr val="FF3300"/>
                </a:solidFill>
                <a:latin typeface="Comic Sans MS" pitchFamily="66" charset="0"/>
              </a:rPr>
              <a:t>-Biyolojik Yaşlılık:</a:t>
            </a:r>
            <a:r>
              <a:rPr lang="tr-TR" sz="2000" dirty="0">
                <a:latin typeface="Comic Sans MS" pitchFamily="66" charset="0"/>
              </a:rPr>
              <a:t> </a:t>
            </a:r>
          </a:p>
          <a:p>
            <a:pPr algn="ctr">
              <a:lnSpc>
                <a:spcPct val="150000"/>
              </a:lnSpc>
            </a:pPr>
            <a:r>
              <a:rPr lang="tr-TR" sz="2000" dirty="0">
                <a:latin typeface="Comic Sans MS" pitchFamily="66" charset="0"/>
              </a:rPr>
              <a:t>Yaşlanmaya bağlı olarak insan vücudunun yapı ve fonksiyonlarında meydana gelen değişikliklerdir. </a:t>
            </a:r>
          </a:p>
        </p:txBody>
      </p:sp>
      <p:sp>
        <p:nvSpPr>
          <p:cNvPr id="4" name="Text Box 5"/>
          <p:cNvSpPr txBox="1">
            <a:spLocks noChangeArrowheads="1"/>
          </p:cNvSpPr>
          <p:nvPr/>
        </p:nvSpPr>
        <p:spPr bwMode="auto">
          <a:xfrm>
            <a:off x="467544" y="3189707"/>
            <a:ext cx="8829675" cy="3292475"/>
          </a:xfrm>
          <a:prstGeom prst="rect">
            <a:avLst/>
          </a:prstGeom>
          <a:noFill/>
          <a:ln w="9525">
            <a:noFill/>
            <a:miter lim="800000"/>
            <a:headEnd/>
            <a:tailEnd/>
          </a:ln>
        </p:spPr>
        <p:txBody>
          <a:bodyPr>
            <a:spAutoFit/>
          </a:bodyPr>
          <a:lstStyle/>
          <a:p>
            <a:pPr>
              <a:lnSpc>
                <a:spcPct val="150000"/>
              </a:lnSpc>
              <a:buFontTx/>
              <a:buChar char="•"/>
            </a:pPr>
            <a:r>
              <a:rPr lang="tr-TR" dirty="0"/>
              <a:t> </a:t>
            </a:r>
            <a:r>
              <a:rPr lang="tr-TR" sz="2000" dirty="0">
                <a:latin typeface="Comic Sans MS" pitchFamily="66" charset="0"/>
              </a:rPr>
              <a:t>Hücre bölünmesi, büyümesi ve doku onarımının yavaşlaması</a:t>
            </a:r>
          </a:p>
          <a:p>
            <a:pPr>
              <a:lnSpc>
                <a:spcPct val="150000"/>
              </a:lnSpc>
              <a:buFontTx/>
              <a:buChar char="•"/>
            </a:pPr>
            <a:r>
              <a:rPr lang="tr-TR" sz="2000" dirty="0">
                <a:latin typeface="Comic Sans MS" pitchFamily="66" charset="0"/>
              </a:rPr>
              <a:t> Metabolizma hızının azalması</a:t>
            </a:r>
          </a:p>
          <a:p>
            <a:pPr>
              <a:lnSpc>
                <a:spcPct val="150000"/>
              </a:lnSpc>
              <a:buFontTx/>
              <a:buChar char="•"/>
            </a:pPr>
            <a:r>
              <a:rPr lang="tr-TR" sz="2000" dirty="0">
                <a:latin typeface="Comic Sans MS" pitchFamily="66" charset="0"/>
              </a:rPr>
              <a:t> Hücrelerde </a:t>
            </a:r>
            <a:r>
              <a:rPr lang="tr-TR" sz="2000" dirty="0" err="1">
                <a:latin typeface="Comic Sans MS" pitchFamily="66" charset="0"/>
              </a:rPr>
              <a:t>atrofi</a:t>
            </a:r>
            <a:r>
              <a:rPr lang="tr-TR" sz="2000" dirty="0">
                <a:latin typeface="Comic Sans MS" pitchFamily="66" charset="0"/>
              </a:rPr>
              <a:t>, </a:t>
            </a:r>
            <a:r>
              <a:rPr lang="tr-TR" sz="2000" dirty="0" err="1">
                <a:latin typeface="Comic Sans MS" pitchFamily="66" charset="0"/>
              </a:rPr>
              <a:t>pigmantasyonun</a:t>
            </a:r>
            <a:r>
              <a:rPr lang="tr-TR" sz="2000" dirty="0">
                <a:latin typeface="Comic Sans MS" pitchFamily="66" charset="0"/>
              </a:rPr>
              <a:t> artması, yağ </a:t>
            </a:r>
            <a:r>
              <a:rPr lang="tr-TR" sz="2000" dirty="0" err="1">
                <a:latin typeface="Comic Sans MS" pitchFamily="66" charset="0"/>
              </a:rPr>
              <a:t>infiltrasyonu</a:t>
            </a:r>
            <a:endParaRPr lang="tr-TR" sz="2000" dirty="0">
              <a:latin typeface="Comic Sans MS" pitchFamily="66" charset="0"/>
            </a:endParaRPr>
          </a:p>
          <a:p>
            <a:pPr>
              <a:lnSpc>
                <a:spcPct val="150000"/>
              </a:lnSpc>
              <a:buFontTx/>
              <a:buChar char="•"/>
            </a:pPr>
            <a:r>
              <a:rPr lang="tr-TR" sz="2000" dirty="0">
                <a:latin typeface="Comic Sans MS" pitchFamily="66" charset="0"/>
              </a:rPr>
              <a:t> Hücrelerde </a:t>
            </a:r>
            <a:r>
              <a:rPr lang="tr-TR" sz="2000" dirty="0" err="1">
                <a:latin typeface="Comic Sans MS" pitchFamily="66" charset="0"/>
              </a:rPr>
              <a:t>desikasyon</a:t>
            </a:r>
            <a:endParaRPr lang="tr-TR" sz="2000" dirty="0">
              <a:latin typeface="Comic Sans MS" pitchFamily="66" charset="0"/>
            </a:endParaRPr>
          </a:p>
          <a:p>
            <a:pPr>
              <a:lnSpc>
                <a:spcPct val="150000"/>
              </a:lnSpc>
              <a:buFontTx/>
              <a:buChar char="•"/>
            </a:pPr>
            <a:r>
              <a:rPr lang="tr-TR" sz="2000" dirty="0">
                <a:latin typeface="Comic Sans MS" pitchFamily="66" charset="0"/>
              </a:rPr>
              <a:t> Elastik dokuların tahribine bağlı olarak doku elastikiyetinin azalması</a:t>
            </a:r>
          </a:p>
          <a:p>
            <a:pPr>
              <a:lnSpc>
                <a:spcPct val="150000"/>
              </a:lnSpc>
              <a:buFontTx/>
              <a:buChar char="•"/>
            </a:pPr>
            <a:r>
              <a:rPr lang="tr-TR" sz="2000" dirty="0">
                <a:latin typeface="Comic Sans MS" pitchFamily="66" charset="0"/>
              </a:rPr>
              <a:t> </a:t>
            </a:r>
            <a:r>
              <a:rPr lang="tr-TR" sz="2000" dirty="0" err="1">
                <a:latin typeface="Comic Sans MS" pitchFamily="66" charset="0"/>
              </a:rPr>
              <a:t>Nöromusküler</a:t>
            </a:r>
            <a:r>
              <a:rPr lang="tr-TR" sz="2000" dirty="0">
                <a:latin typeface="Comic Sans MS" pitchFamily="66" charset="0"/>
              </a:rPr>
              <a:t> fonksiyonlarda çöküş</a:t>
            </a:r>
          </a:p>
          <a:p>
            <a:pPr>
              <a:lnSpc>
                <a:spcPct val="150000"/>
              </a:lnSpc>
              <a:buFontTx/>
              <a:buChar char="•"/>
            </a:pPr>
            <a:r>
              <a:rPr lang="tr-TR" sz="2000" dirty="0">
                <a:latin typeface="Comic Sans MS" pitchFamily="66" charset="0"/>
              </a:rPr>
              <a:t> Merkezi sinir sisteminde çökme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1923"/>
                                        </p:tgtEl>
                                        <p:attrNameLst>
                                          <p:attrName>style.visibility</p:attrName>
                                        </p:attrNameLst>
                                      </p:cBhvr>
                                      <p:to>
                                        <p:strVal val="visible"/>
                                      </p:to>
                                    </p:set>
                                    <p:animEffect transition="in" filter="wipe(up)">
                                      <p:cBhvr>
                                        <p:cTn id="7" dur="500"/>
                                        <p:tgtEl>
                                          <p:spTgt spid="8192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4">
                                            <p:txEl>
                                              <p:pRg st="0" end="0"/>
                                            </p:txEl>
                                          </p:spTgt>
                                        </p:tgtEl>
                                      </p:cBhvr>
                                    </p:animEffect>
                                  </p:childTnLst>
                                </p:cTn>
                              </p:par>
                            </p:childTnLst>
                          </p:cTn>
                        </p:par>
                        <p:par>
                          <p:cTn id="14" fill="hold">
                            <p:stCondLst>
                              <p:cond delay="1500"/>
                            </p:stCondLst>
                            <p:childTnLst>
                              <p:par>
                                <p:cTn id="15" presetID="55" presetClass="entr" presetSubtype="0"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1" end="1"/>
                                            </p:txEl>
                                          </p:spTgt>
                                        </p:tgtEl>
                                      </p:cBhvr>
                                    </p:animEffect>
                                  </p:childTnLst>
                                </p:cTn>
                              </p:par>
                            </p:childTnLst>
                          </p:cTn>
                        </p:par>
                        <p:par>
                          <p:cTn id="20" fill="hold">
                            <p:stCondLst>
                              <p:cond delay="2500"/>
                            </p:stCondLst>
                            <p:childTnLst>
                              <p:par>
                                <p:cTn id="21" presetID="55" presetClass="entr" presetSubtype="0"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4"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5" dur="1000"/>
                                        <p:tgtEl>
                                          <p:spTgt spid="4">
                                            <p:txEl>
                                              <p:pRg st="2" end="2"/>
                                            </p:txEl>
                                          </p:spTgt>
                                        </p:tgtEl>
                                      </p:cBhvr>
                                    </p:animEffect>
                                  </p:childTnLst>
                                </p:cTn>
                              </p:par>
                            </p:childTnLst>
                          </p:cTn>
                        </p:par>
                        <p:par>
                          <p:cTn id="26" fill="hold">
                            <p:stCondLst>
                              <p:cond delay="3500"/>
                            </p:stCondLst>
                            <p:childTnLst>
                              <p:par>
                                <p:cTn id="27" presetID="55" presetClass="entr" presetSubtype="0"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p:cTn id="29"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30"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4">
                                            <p:txEl>
                                              <p:pRg st="3" end="3"/>
                                            </p:txEl>
                                          </p:spTgt>
                                        </p:tgtEl>
                                      </p:cBhvr>
                                    </p:animEffect>
                                  </p:childTnLst>
                                </p:cTn>
                              </p:par>
                            </p:childTnLst>
                          </p:cTn>
                        </p:par>
                        <p:par>
                          <p:cTn id="32" fill="hold">
                            <p:stCondLst>
                              <p:cond delay="4500"/>
                            </p:stCondLst>
                            <p:childTnLst>
                              <p:par>
                                <p:cTn id="33" presetID="55" presetClass="entr" presetSubtype="0" fill="hold" nodeType="after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4">
                                            <p:txEl>
                                              <p:pRg st="4" end="4"/>
                                            </p:txEl>
                                          </p:spTgt>
                                        </p:tgtEl>
                                      </p:cBhvr>
                                    </p:animEffect>
                                  </p:childTnLst>
                                </p:cTn>
                              </p:par>
                            </p:childTnLst>
                          </p:cTn>
                        </p:par>
                        <p:par>
                          <p:cTn id="38" fill="hold">
                            <p:stCondLst>
                              <p:cond delay="5500"/>
                            </p:stCondLst>
                            <p:childTnLst>
                              <p:par>
                                <p:cTn id="39" presetID="55" presetClass="entr" presetSubtype="0" fill="hold" nodeType="after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p:cTn id="41" dur="1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42"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43" dur="1000"/>
                                        <p:tgtEl>
                                          <p:spTgt spid="4">
                                            <p:txEl>
                                              <p:pRg st="5" end="5"/>
                                            </p:txEl>
                                          </p:spTgt>
                                        </p:tgtEl>
                                      </p:cBhvr>
                                    </p:animEffect>
                                  </p:childTnLst>
                                </p:cTn>
                              </p:par>
                            </p:childTnLst>
                          </p:cTn>
                        </p:par>
                        <p:par>
                          <p:cTn id="44" fill="hold">
                            <p:stCondLst>
                              <p:cond delay="6500"/>
                            </p:stCondLst>
                            <p:childTnLst>
                              <p:par>
                                <p:cTn id="45" presetID="55" presetClass="entr" presetSubtype="0" fill="hold" nodeType="after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p:cTn id="47"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48"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49"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323528" y="692696"/>
            <a:ext cx="5400848" cy="1477328"/>
          </a:xfrm>
          <a:prstGeom prst="rect">
            <a:avLst/>
          </a:prstGeom>
          <a:noFill/>
          <a:ln w="9525">
            <a:noFill/>
            <a:miter lim="800000"/>
            <a:headEnd/>
            <a:tailEnd/>
          </a:ln>
        </p:spPr>
        <p:txBody>
          <a:bodyPr wrap="square">
            <a:spAutoFit/>
          </a:bodyPr>
          <a:lstStyle/>
          <a:p>
            <a:pPr algn="ctr">
              <a:lnSpc>
                <a:spcPct val="150000"/>
              </a:lnSpc>
            </a:pPr>
            <a:r>
              <a:rPr lang="tr-TR" sz="2000" dirty="0">
                <a:solidFill>
                  <a:srgbClr val="FF3300"/>
                </a:solidFill>
                <a:latin typeface="Comic Sans MS" pitchFamily="66" charset="0"/>
              </a:rPr>
              <a:t>-Fizyolojik Yaşlılık:</a:t>
            </a:r>
            <a:r>
              <a:rPr lang="tr-TR" sz="2000" dirty="0">
                <a:solidFill>
                  <a:srgbClr val="FFFFFF"/>
                </a:solidFill>
                <a:latin typeface="Comic Sans MS" pitchFamily="66" charset="0"/>
              </a:rPr>
              <a:t> </a:t>
            </a:r>
          </a:p>
          <a:p>
            <a:pPr algn="ctr">
              <a:lnSpc>
                <a:spcPct val="150000"/>
              </a:lnSpc>
            </a:pPr>
            <a:r>
              <a:rPr lang="tr-TR" sz="2000" dirty="0">
                <a:latin typeface="Comic Sans MS" pitchFamily="66" charset="0"/>
              </a:rPr>
              <a:t>Biyolojik yaşlılığa bağlı olarak ortaya çıkan kişisel ve davranışsal değişikliklerdir. </a:t>
            </a:r>
          </a:p>
        </p:txBody>
      </p:sp>
      <p:pic>
        <p:nvPicPr>
          <p:cNvPr id="82947" name="Picture 3" descr="!cid_062201c6e0a5$d42b21e0$758e0e0a@tcmb"/>
          <p:cNvPicPr>
            <a:picLocks noChangeAspect="1" noChangeArrowheads="1"/>
          </p:cNvPicPr>
          <p:nvPr/>
        </p:nvPicPr>
        <p:blipFill>
          <a:blip r:embed="rId2"/>
          <a:srcRect/>
          <a:stretch>
            <a:fillRect/>
          </a:stretch>
        </p:blipFill>
        <p:spPr bwMode="auto">
          <a:xfrm>
            <a:off x="5695776" y="338501"/>
            <a:ext cx="3172021" cy="2185718"/>
          </a:xfrm>
          <a:prstGeom prst="rect">
            <a:avLst/>
          </a:prstGeom>
          <a:noFill/>
          <a:ln w="19050">
            <a:solidFill>
              <a:srgbClr val="663300"/>
            </a:solidFill>
            <a:miter lim="800000"/>
            <a:headEnd/>
            <a:tailEnd/>
          </a:ln>
        </p:spPr>
      </p:pic>
      <p:sp>
        <p:nvSpPr>
          <p:cNvPr id="4" name="Rectangle 3"/>
          <p:cNvSpPr>
            <a:spLocks noChangeArrowheads="1"/>
          </p:cNvSpPr>
          <p:nvPr/>
        </p:nvSpPr>
        <p:spPr bwMode="auto">
          <a:xfrm>
            <a:off x="575940" y="3050962"/>
            <a:ext cx="7992119" cy="2862322"/>
          </a:xfrm>
          <a:prstGeom prst="rect">
            <a:avLst/>
          </a:prstGeom>
          <a:noFill/>
          <a:ln w="9525">
            <a:noFill/>
            <a:miter lim="800000"/>
            <a:headEnd/>
            <a:tailEnd/>
          </a:ln>
          <a:effectLst/>
        </p:spPr>
        <p:txBody>
          <a:bodyPr wrap="square">
            <a:spAutoFit/>
          </a:bodyPr>
          <a:lstStyle/>
          <a:p>
            <a:pPr>
              <a:lnSpc>
                <a:spcPct val="150000"/>
              </a:lnSpc>
              <a:defRPr/>
            </a:pPr>
            <a:r>
              <a:rPr lang="tr-TR" sz="2000" dirty="0" smtClean="0">
                <a:latin typeface="Comic Sans MS" pitchFamily="66" charset="0"/>
              </a:rPr>
              <a:t>-</a:t>
            </a:r>
            <a:r>
              <a:rPr lang="tr-TR" sz="2000" dirty="0">
                <a:latin typeface="Comic Sans MS" pitchFamily="66" charset="0"/>
              </a:rPr>
              <a:t>Gözlerde görme gücü ve keskinliği,</a:t>
            </a:r>
          </a:p>
          <a:p>
            <a:pPr>
              <a:lnSpc>
                <a:spcPct val="150000"/>
              </a:lnSpc>
              <a:defRPr/>
            </a:pPr>
            <a:r>
              <a:rPr lang="tr-TR" sz="2000" dirty="0" smtClean="0">
                <a:latin typeface="Comic Sans MS" pitchFamily="66" charset="0"/>
              </a:rPr>
              <a:t>-</a:t>
            </a:r>
            <a:r>
              <a:rPr lang="tr-TR" sz="2000" dirty="0">
                <a:latin typeface="Comic Sans MS" pitchFamily="66" charset="0"/>
              </a:rPr>
              <a:t>Kulaklarda titreşimleri ayırt etme yeteneği, </a:t>
            </a:r>
          </a:p>
          <a:p>
            <a:pPr>
              <a:lnSpc>
                <a:spcPct val="150000"/>
              </a:lnSpc>
              <a:defRPr/>
            </a:pPr>
            <a:r>
              <a:rPr lang="tr-TR" sz="2000" dirty="0" smtClean="0">
                <a:latin typeface="Comic Sans MS" pitchFamily="66" charset="0"/>
              </a:rPr>
              <a:t>-</a:t>
            </a:r>
            <a:r>
              <a:rPr lang="tr-TR" sz="2000" dirty="0">
                <a:latin typeface="Comic Sans MS" pitchFamily="66" charset="0"/>
              </a:rPr>
              <a:t>Diğer duyu organlarının ve </a:t>
            </a:r>
            <a:r>
              <a:rPr lang="tr-TR" sz="2000" dirty="0" smtClean="0">
                <a:latin typeface="Comic Sans MS" pitchFamily="66" charset="0"/>
              </a:rPr>
              <a:t>sinir</a:t>
            </a:r>
            <a:r>
              <a:rPr lang="tr-TR" sz="2000" dirty="0">
                <a:latin typeface="Comic Sans MS" pitchFamily="66" charset="0"/>
              </a:rPr>
              <a:t>, dolaşım, solunum gibi sistemlerin işlevleri  </a:t>
            </a:r>
            <a:r>
              <a:rPr lang="tr-TR" sz="2000" dirty="0">
                <a:solidFill>
                  <a:srgbClr val="FF3300"/>
                </a:solidFill>
                <a:latin typeface="Comic Sans MS" pitchFamily="66" charset="0"/>
              </a:rPr>
              <a:t>20</a:t>
            </a:r>
            <a:r>
              <a:rPr lang="tr-TR" sz="2000" dirty="0">
                <a:latin typeface="Comic Sans MS" pitchFamily="66" charset="0"/>
              </a:rPr>
              <a:t> </a:t>
            </a:r>
            <a:r>
              <a:rPr lang="tr-TR" sz="2000" dirty="0" smtClean="0">
                <a:latin typeface="Comic Sans MS" pitchFamily="66" charset="0"/>
              </a:rPr>
              <a:t>yaşından </a:t>
            </a:r>
            <a:r>
              <a:rPr lang="tr-TR" sz="2000" dirty="0">
                <a:latin typeface="Comic Sans MS" pitchFamily="66" charset="0"/>
              </a:rPr>
              <a:t>sonra düşmeye başlar. </a:t>
            </a:r>
          </a:p>
          <a:p>
            <a:pPr>
              <a:lnSpc>
                <a:spcPct val="150000"/>
              </a:lnSpc>
              <a:defRPr/>
            </a:pPr>
            <a:r>
              <a:rPr lang="tr-TR" sz="2000" dirty="0" smtClean="0">
                <a:latin typeface="Comic Sans MS" pitchFamily="66" charset="0"/>
              </a:rPr>
              <a:t>-</a:t>
            </a:r>
            <a:r>
              <a:rPr lang="tr-TR" sz="2000" dirty="0">
                <a:latin typeface="Comic Sans MS" pitchFamily="66" charset="0"/>
              </a:rPr>
              <a:t>İnsan vücudunda bulunan kas kütlesi </a:t>
            </a:r>
            <a:r>
              <a:rPr lang="tr-TR" sz="2000" dirty="0">
                <a:solidFill>
                  <a:srgbClr val="F4564A"/>
                </a:solidFill>
                <a:latin typeface="Comic Sans MS" pitchFamily="66" charset="0"/>
              </a:rPr>
              <a:t>30</a:t>
            </a:r>
            <a:r>
              <a:rPr lang="tr-TR" sz="2000" dirty="0">
                <a:latin typeface="Comic Sans MS" pitchFamily="66" charset="0"/>
              </a:rPr>
              <a:t> yaşından sonra </a:t>
            </a:r>
            <a:r>
              <a:rPr lang="tr-TR" sz="2000" dirty="0" smtClean="0">
                <a:latin typeface="Comic Sans MS" pitchFamily="66" charset="0"/>
              </a:rPr>
              <a:t>yaklaşık </a:t>
            </a:r>
            <a:r>
              <a:rPr lang="tr-TR" sz="2000" dirty="0">
                <a:latin typeface="Comic Sans MS" pitchFamily="66" charset="0"/>
              </a:rPr>
              <a:t>%3-8 azalma gösterir</a:t>
            </a:r>
            <a:r>
              <a:rPr lang="tr-TR" sz="2000" dirty="0" smtClean="0">
                <a:latin typeface="Comic Sans MS" pitchFamily="66" charset="0"/>
              </a:rPr>
              <a:t>.</a:t>
            </a:r>
            <a:endParaRPr lang="tr-TR" sz="20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2946"/>
                                        </p:tgtEl>
                                        <p:attrNameLst>
                                          <p:attrName>style.visibility</p:attrName>
                                        </p:attrNameLst>
                                      </p:cBhvr>
                                      <p:to>
                                        <p:strVal val="visible"/>
                                      </p:to>
                                    </p:set>
                                    <p:anim calcmode="lin" valueType="num">
                                      <p:cBhvr>
                                        <p:cTn id="7" dur="1000" fill="hold"/>
                                        <p:tgtEl>
                                          <p:spTgt spid="82946"/>
                                        </p:tgtEl>
                                        <p:attrNameLst>
                                          <p:attrName>ppt_w</p:attrName>
                                        </p:attrNameLst>
                                      </p:cBhvr>
                                      <p:tavLst>
                                        <p:tav tm="0">
                                          <p:val>
                                            <p:strVal val="#ppt_w*0.70"/>
                                          </p:val>
                                        </p:tav>
                                        <p:tav tm="100000">
                                          <p:val>
                                            <p:strVal val="#ppt_w"/>
                                          </p:val>
                                        </p:tav>
                                      </p:tavLst>
                                    </p:anim>
                                    <p:anim calcmode="lin" valueType="num">
                                      <p:cBhvr>
                                        <p:cTn id="8" dur="1000" fill="hold"/>
                                        <p:tgtEl>
                                          <p:spTgt spid="82946"/>
                                        </p:tgtEl>
                                        <p:attrNameLst>
                                          <p:attrName>ppt_h</p:attrName>
                                        </p:attrNameLst>
                                      </p:cBhvr>
                                      <p:tavLst>
                                        <p:tav tm="0">
                                          <p:val>
                                            <p:strVal val="#ppt_h"/>
                                          </p:val>
                                        </p:tav>
                                        <p:tav tm="100000">
                                          <p:val>
                                            <p:strVal val="#ppt_h"/>
                                          </p:val>
                                        </p:tav>
                                      </p:tavLst>
                                    </p:anim>
                                    <p:animEffect transition="in" filter="fade">
                                      <p:cBhvr>
                                        <p:cTn id="9" dur="1000"/>
                                        <p:tgtEl>
                                          <p:spTgt spid="82946"/>
                                        </p:tgtEl>
                                      </p:cBhvr>
                                    </p:animEffect>
                                  </p:childTnLst>
                                </p:cTn>
                              </p:par>
                              <p:par>
                                <p:cTn id="10" presetID="23" presetClass="entr" presetSubtype="16" fill="hold" nodeType="withEffect">
                                  <p:stCondLst>
                                    <p:cond delay="0"/>
                                  </p:stCondLst>
                                  <p:childTnLst>
                                    <p:set>
                                      <p:cBhvr>
                                        <p:cTn id="11" dur="1" fill="hold">
                                          <p:stCondLst>
                                            <p:cond delay="0"/>
                                          </p:stCondLst>
                                        </p:cTn>
                                        <p:tgtEl>
                                          <p:spTgt spid="82947"/>
                                        </p:tgtEl>
                                        <p:attrNameLst>
                                          <p:attrName>style.visibility</p:attrName>
                                        </p:attrNameLst>
                                      </p:cBhvr>
                                      <p:to>
                                        <p:strVal val="visible"/>
                                      </p:to>
                                    </p:set>
                                    <p:anim calcmode="lin" valueType="num">
                                      <p:cBhvr>
                                        <p:cTn id="12" dur="500" fill="hold"/>
                                        <p:tgtEl>
                                          <p:spTgt spid="82947"/>
                                        </p:tgtEl>
                                        <p:attrNameLst>
                                          <p:attrName>ppt_w</p:attrName>
                                        </p:attrNameLst>
                                      </p:cBhvr>
                                      <p:tavLst>
                                        <p:tav tm="0">
                                          <p:val>
                                            <p:fltVal val="0"/>
                                          </p:val>
                                        </p:tav>
                                        <p:tav tm="100000">
                                          <p:val>
                                            <p:strVal val="#ppt_w"/>
                                          </p:val>
                                        </p:tav>
                                      </p:tavLst>
                                    </p:anim>
                                    <p:anim calcmode="lin" valueType="num">
                                      <p:cBhvr>
                                        <p:cTn id="13" dur="500" fill="hold"/>
                                        <p:tgtEl>
                                          <p:spTgt spid="82947"/>
                                        </p:tgtEl>
                                        <p:attrNameLst>
                                          <p:attrName>ppt_h</p:attrName>
                                        </p:attrNameLst>
                                      </p:cBhvr>
                                      <p:tavLst>
                                        <p:tav tm="0">
                                          <p:val>
                                            <p:fltVal val="0"/>
                                          </p:val>
                                        </p:tav>
                                        <p:tav tm="100000">
                                          <p:val>
                                            <p:strVal val="#ppt_h"/>
                                          </p:val>
                                        </p:tav>
                                      </p:tavLst>
                                    </p:anim>
                                  </p:childTnLst>
                                </p:cTn>
                              </p:par>
                              <p:par>
                                <p:cTn id="14" presetID="50" presetClass="entr" presetSubtype="0" decel="100000" fill="hold"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7"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8" dur="1000"/>
                                        <p:tgtEl>
                                          <p:spTgt spid="4">
                                            <p:txEl>
                                              <p:pRg st="0" end="0"/>
                                            </p:txEl>
                                          </p:spTgt>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p:cTn id="21"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1" end="1"/>
                                            </p:txEl>
                                          </p:spTgt>
                                        </p:tgtEl>
                                      </p:cBhvr>
                                    </p:animEffect>
                                  </p:childTnLst>
                                </p:cTn>
                              </p:par>
                              <p:par>
                                <p:cTn id="24" presetID="50" presetClass="entr" presetSubtype="0" decel="100000"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p:cTn id="26"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7"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4">
                                            <p:txEl>
                                              <p:pRg st="2" end="2"/>
                                            </p:txEl>
                                          </p:spTgt>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p:cTn id="31"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32"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837040" y="2204864"/>
            <a:ext cx="3528392" cy="2569934"/>
          </a:xfrm>
          <a:prstGeom prst="rect">
            <a:avLst/>
          </a:prstGeom>
          <a:noFill/>
          <a:ln w="9525">
            <a:noFill/>
            <a:miter lim="800000"/>
            <a:headEnd/>
            <a:tailEnd/>
          </a:ln>
        </p:spPr>
        <p:txBody>
          <a:bodyPr wrap="square">
            <a:spAutoFit/>
          </a:bodyPr>
          <a:lstStyle/>
          <a:p>
            <a:r>
              <a:rPr lang="tr-TR" sz="2800" dirty="0" err="1">
                <a:latin typeface="Comic Sans MS" pitchFamily="66" charset="0"/>
              </a:rPr>
              <a:t>Geron</a:t>
            </a:r>
            <a:r>
              <a:rPr lang="tr-TR" sz="2800" dirty="0">
                <a:latin typeface="Comic Sans MS" pitchFamily="66" charset="0"/>
              </a:rPr>
              <a:t>= Yaşlı</a:t>
            </a:r>
          </a:p>
          <a:p>
            <a:endParaRPr lang="tr-TR" sz="2800" dirty="0">
              <a:latin typeface="Comic Sans MS" pitchFamily="66" charset="0"/>
            </a:endParaRPr>
          </a:p>
          <a:p>
            <a:pPr>
              <a:lnSpc>
                <a:spcPct val="125000"/>
              </a:lnSpc>
            </a:pPr>
            <a:r>
              <a:rPr lang="tr-TR" sz="2800" dirty="0" err="1">
                <a:latin typeface="Comic Sans MS" pitchFamily="66" charset="0"/>
              </a:rPr>
              <a:t>Atri</a:t>
            </a:r>
            <a:r>
              <a:rPr lang="tr-TR" sz="2800" dirty="0">
                <a:latin typeface="Comic Sans MS" pitchFamily="66" charset="0"/>
              </a:rPr>
              <a:t>=Bakım</a:t>
            </a:r>
          </a:p>
          <a:p>
            <a:pPr>
              <a:lnSpc>
                <a:spcPct val="125000"/>
              </a:lnSpc>
            </a:pPr>
            <a:endParaRPr lang="tr-TR" sz="2800" dirty="0">
              <a:latin typeface="Comic Sans MS" pitchFamily="66" charset="0"/>
            </a:endParaRPr>
          </a:p>
          <a:p>
            <a:pPr>
              <a:lnSpc>
                <a:spcPct val="125000"/>
              </a:lnSpc>
            </a:pPr>
            <a:r>
              <a:rPr lang="tr-TR" sz="2800" dirty="0" err="1">
                <a:latin typeface="Comic Sans MS" pitchFamily="66" charset="0"/>
              </a:rPr>
              <a:t>İatros</a:t>
            </a:r>
            <a:r>
              <a:rPr lang="tr-TR" sz="2800" dirty="0">
                <a:latin typeface="Comic Sans MS" pitchFamily="66" charset="0"/>
              </a:rPr>
              <a:t>=Tıp doktoru</a:t>
            </a:r>
          </a:p>
        </p:txBody>
      </p:sp>
      <p:pic>
        <p:nvPicPr>
          <p:cNvPr id="13323" name="Picture 11" descr="gravür"/>
          <p:cNvPicPr>
            <a:picLocks noChangeAspect="1" noChangeArrowheads="1"/>
          </p:cNvPicPr>
          <p:nvPr/>
        </p:nvPicPr>
        <p:blipFill>
          <a:blip r:embed="rId2"/>
          <a:srcRect/>
          <a:stretch>
            <a:fillRect/>
          </a:stretch>
        </p:blipFill>
        <p:spPr bwMode="auto">
          <a:xfrm>
            <a:off x="4499992" y="53001"/>
            <a:ext cx="4574027" cy="5395903"/>
          </a:xfrm>
          <a:prstGeom prst="rect">
            <a:avLst/>
          </a:prstGeom>
          <a:noFill/>
          <a:ln w="9525">
            <a:noFill/>
            <a:miter lim="800000"/>
            <a:headEnd/>
            <a:tailEnd/>
          </a:ln>
        </p:spPr>
      </p:pic>
      <p:sp>
        <p:nvSpPr>
          <p:cNvPr id="13321" name="Text Box 9"/>
          <p:cNvSpPr txBox="1">
            <a:spLocks noChangeArrowheads="1"/>
          </p:cNvSpPr>
          <p:nvPr/>
        </p:nvSpPr>
        <p:spPr bwMode="auto">
          <a:xfrm>
            <a:off x="971600" y="980728"/>
            <a:ext cx="2912977" cy="584775"/>
          </a:xfrm>
          <a:prstGeom prst="rect">
            <a:avLst/>
          </a:prstGeom>
          <a:noFill/>
          <a:ln w="9525">
            <a:noFill/>
            <a:miter lim="800000"/>
            <a:headEnd/>
            <a:tailEnd/>
          </a:ln>
        </p:spPr>
        <p:txBody>
          <a:bodyPr wrap="none">
            <a:spAutoFit/>
          </a:bodyPr>
          <a:lstStyle/>
          <a:p>
            <a:r>
              <a:rPr lang="tr-TR" sz="3200" dirty="0">
                <a:latin typeface="Comic Sans MS" pitchFamily="66" charset="0"/>
              </a:rPr>
              <a:t>Eski </a:t>
            </a:r>
            <a:r>
              <a:rPr lang="tr-TR" sz="3200" dirty="0" smtClean="0">
                <a:latin typeface="Comic Sans MS" pitchFamily="66" charset="0"/>
              </a:rPr>
              <a:t>Yunanda; </a:t>
            </a:r>
            <a:endParaRPr lang="tr-TR" sz="3200" dirty="0"/>
          </a:p>
        </p:txBody>
      </p:sp>
      <p:sp>
        <p:nvSpPr>
          <p:cNvPr id="13326" name="Rectangle 14"/>
          <p:cNvSpPr>
            <a:spLocks noChangeArrowheads="1"/>
          </p:cNvSpPr>
          <p:nvPr/>
        </p:nvSpPr>
        <p:spPr bwMode="auto">
          <a:xfrm>
            <a:off x="251520" y="5414159"/>
            <a:ext cx="8610049" cy="584775"/>
          </a:xfrm>
          <a:prstGeom prst="rect">
            <a:avLst/>
          </a:prstGeom>
          <a:noFill/>
          <a:ln w="9525">
            <a:noFill/>
            <a:miter lim="800000"/>
            <a:headEnd/>
            <a:tailEnd/>
          </a:ln>
          <a:effectLst/>
        </p:spPr>
        <p:txBody>
          <a:bodyPr wrap="none">
            <a:spAutoFit/>
          </a:bodyPr>
          <a:lstStyle/>
          <a:p>
            <a:pPr>
              <a:defRPr/>
            </a:pPr>
            <a:r>
              <a:rPr lang="tr-TR" sz="3200" b="1" dirty="0" smtClean="0">
                <a:latin typeface="Comic Sans MS" pitchFamily="66" charset="0"/>
              </a:rPr>
              <a:t>«Yaşlıların </a:t>
            </a:r>
            <a:r>
              <a:rPr lang="tr-TR" sz="3200" b="1" dirty="0">
                <a:latin typeface="Comic Sans MS" pitchFamily="66" charset="0"/>
              </a:rPr>
              <a:t>bakımı ile uğraşan tıp </a:t>
            </a:r>
            <a:r>
              <a:rPr lang="tr-TR" sz="3200" b="1" dirty="0" smtClean="0">
                <a:latin typeface="Comic Sans MS" pitchFamily="66" charset="0"/>
              </a:rPr>
              <a:t>doktoru»</a:t>
            </a:r>
            <a:endParaRPr lang="tr-TR" sz="3200"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323"/>
                                        </p:tgtEl>
                                        <p:attrNameLst>
                                          <p:attrName>style.visibility</p:attrName>
                                        </p:attrNameLst>
                                      </p:cBhvr>
                                      <p:to>
                                        <p:strVal val="visible"/>
                                      </p:to>
                                    </p:set>
                                    <p:animEffect transition="in" filter="fade">
                                      <p:cBhvr>
                                        <p:cTn id="7" dur="2000"/>
                                        <p:tgtEl>
                                          <p:spTgt spid="133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21"/>
                                        </p:tgtEl>
                                        <p:attrNameLst>
                                          <p:attrName>style.visibility</p:attrName>
                                        </p:attrNameLst>
                                      </p:cBhvr>
                                      <p:to>
                                        <p:strVal val="visible"/>
                                      </p:to>
                                    </p:set>
                                    <p:animEffect transition="in" filter="fade">
                                      <p:cBhvr>
                                        <p:cTn id="10" dur="2000"/>
                                        <p:tgtEl>
                                          <p:spTgt spid="13321"/>
                                        </p:tgtEl>
                                      </p:cBhvr>
                                    </p:animEffec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13316"/>
                                        </p:tgtEl>
                                        <p:attrNameLst>
                                          <p:attrName>style.visibility</p:attrName>
                                        </p:attrNameLst>
                                      </p:cBhvr>
                                      <p:to>
                                        <p:strVal val="visible"/>
                                      </p:to>
                                    </p:set>
                                    <p:animEffect transition="in" filter="wipe(left)">
                                      <p:cBhvr>
                                        <p:cTn id="14" dur="500"/>
                                        <p:tgtEl>
                                          <p:spTgt spid="13316"/>
                                        </p:tgtEl>
                                      </p:cBhvr>
                                    </p:animEffect>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3326"/>
                                        </p:tgtEl>
                                        <p:attrNameLst>
                                          <p:attrName>style.visibility</p:attrName>
                                        </p:attrNameLst>
                                      </p:cBhvr>
                                      <p:to>
                                        <p:strVal val="visible"/>
                                      </p:to>
                                    </p:set>
                                    <p:animEffect transition="in" filter="wipe(left)">
                                      <p:cBhvr>
                                        <p:cTn id="18" dur="1000"/>
                                        <p:tgtEl>
                                          <p:spTgt spid="13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21" grpId="0"/>
      <p:bldP spid="133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250825" y="22225"/>
            <a:ext cx="8569325" cy="6504601"/>
          </a:xfrm>
          <a:prstGeom prst="rect">
            <a:avLst/>
          </a:prstGeom>
          <a:noFill/>
          <a:ln w="9525">
            <a:noFill/>
            <a:miter lim="800000"/>
            <a:headEnd/>
            <a:tailEnd/>
          </a:ln>
        </p:spPr>
        <p:txBody>
          <a:bodyPr anchor="ctr">
            <a:spAutoFit/>
          </a:bodyPr>
          <a:lstStyle/>
          <a:p>
            <a:pPr indent="228600" algn="ctr">
              <a:lnSpc>
                <a:spcPct val="150000"/>
              </a:lnSpc>
            </a:pPr>
            <a:r>
              <a:rPr lang="tr-TR" sz="2000" dirty="0">
                <a:solidFill>
                  <a:srgbClr val="FFFFFF"/>
                </a:solidFill>
                <a:latin typeface="Comic Sans MS" pitchFamily="66" charset="0"/>
              </a:rPr>
              <a:t>           </a:t>
            </a:r>
          </a:p>
          <a:p>
            <a:pPr indent="228600" algn="ctr">
              <a:lnSpc>
                <a:spcPct val="150000"/>
              </a:lnSpc>
            </a:pPr>
            <a:endParaRPr lang="tr-TR" sz="2000" dirty="0">
              <a:latin typeface="Comic Sans MS" pitchFamily="66" charset="0"/>
            </a:endParaRPr>
          </a:p>
          <a:p>
            <a:pPr indent="228600" algn="ctr">
              <a:lnSpc>
                <a:spcPct val="150000"/>
              </a:lnSpc>
            </a:pPr>
            <a:endParaRPr lang="tr-TR" sz="2000" dirty="0">
              <a:latin typeface="Comic Sans MS" pitchFamily="66" charset="0"/>
            </a:endParaRPr>
          </a:p>
          <a:p>
            <a:pPr indent="228600" algn="ctr">
              <a:lnSpc>
                <a:spcPct val="150000"/>
              </a:lnSpc>
            </a:pPr>
            <a:r>
              <a:rPr lang="tr-TR" sz="2000" dirty="0">
                <a:solidFill>
                  <a:srgbClr val="FF3300"/>
                </a:solidFill>
                <a:latin typeface="Comic Sans MS" pitchFamily="66" charset="0"/>
              </a:rPr>
              <a:t>-Fonksiyonel Yaşlılık:</a:t>
            </a:r>
            <a:r>
              <a:rPr lang="tr-TR" sz="2000" dirty="0">
                <a:solidFill>
                  <a:srgbClr val="FFFFFF"/>
                </a:solidFill>
                <a:latin typeface="Comic Sans MS" pitchFamily="66" charset="0"/>
              </a:rPr>
              <a:t> </a:t>
            </a:r>
            <a:endParaRPr lang="tr-TR" sz="2000" dirty="0" smtClean="0">
              <a:solidFill>
                <a:srgbClr val="FFFFFF"/>
              </a:solidFill>
              <a:latin typeface="Comic Sans MS" pitchFamily="66" charset="0"/>
            </a:endParaRPr>
          </a:p>
          <a:p>
            <a:pPr indent="228600" algn="ctr">
              <a:lnSpc>
                <a:spcPct val="150000"/>
              </a:lnSpc>
            </a:pPr>
            <a:r>
              <a:rPr lang="tr-TR" sz="2000" dirty="0" smtClean="0">
                <a:latin typeface="Comic Sans MS" pitchFamily="66" charset="0"/>
              </a:rPr>
              <a:t>Aynı </a:t>
            </a:r>
            <a:r>
              <a:rPr lang="tr-TR" sz="2000" dirty="0">
                <a:latin typeface="Comic Sans MS" pitchFamily="66" charset="0"/>
              </a:rPr>
              <a:t>yaşta olan bireylerle karşılaştırıldığında toplum içinde fonksiyonlarının devam ettirilememesi. </a:t>
            </a:r>
          </a:p>
          <a:p>
            <a:pPr indent="228600" algn="ctr">
              <a:lnSpc>
                <a:spcPct val="150000"/>
              </a:lnSpc>
            </a:pPr>
            <a:endParaRPr lang="tr-TR" sz="2000" dirty="0">
              <a:latin typeface="Comic Sans MS" pitchFamily="66" charset="0"/>
            </a:endParaRPr>
          </a:p>
          <a:p>
            <a:pPr indent="228600" algn="ctr">
              <a:lnSpc>
                <a:spcPct val="150000"/>
              </a:lnSpc>
            </a:pPr>
            <a:r>
              <a:rPr lang="tr-TR" sz="2000" dirty="0">
                <a:latin typeface="Comic Sans MS" pitchFamily="66" charset="0"/>
              </a:rPr>
              <a:t>Yaşlanmayı hep fiziksel bir çöküş ve geriye gidiş olarak algılamak gerekmemektedir. Birçok yaşlı, üstün yeteneklere, daha geniş bir sözcük ve bilgi haznesine, olayları daha geniş açıdan yorumlama özelliğine sahip olabilir. </a:t>
            </a:r>
          </a:p>
          <a:p>
            <a:pPr indent="228600" algn="ctr">
              <a:lnSpc>
                <a:spcPct val="150000"/>
              </a:lnSpc>
            </a:pPr>
            <a:endParaRPr lang="tr-TR" sz="2000" dirty="0">
              <a:latin typeface="Comic Sans MS" pitchFamily="66" charset="0"/>
            </a:endParaRPr>
          </a:p>
          <a:p>
            <a:pPr indent="228600" algn="ctr">
              <a:lnSpc>
                <a:spcPct val="150000"/>
              </a:lnSpc>
            </a:pPr>
            <a:endParaRPr lang="tr-TR" sz="2000" dirty="0">
              <a:latin typeface="Comic Sans MS" pitchFamily="66" charset="0"/>
            </a:endParaRPr>
          </a:p>
          <a:p>
            <a:pPr indent="228600" algn="ctr">
              <a:lnSpc>
                <a:spcPct val="150000"/>
              </a:lnSpc>
            </a:pPr>
            <a:endParaRPr lang="tr-TR" sz="20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4994">
                                            <p:txEl>
                                              <p:pRg st="3" end="3"/>
                                            </p:txEl>
                                          </p:spTgt>
                                        </p:tgtEl>
                                        <p:attrNameLst>
                                          <p:attrName>style.visibility</p:attrName>
                                        </p:attrNameLst>
                                      </p:cBhvr>
                                      <p:to>
                                        <p:strVal val="visible"/>
                                      </p:to>
                                    </p:set>
                                    <p:anim calcmode="lin" valueType="num">
                                      <p:cBhvr>
                                        <p:cTn id="7" dur="1000" fill="hold"/>
                                        <p:tgtEl>
                                          <p:spTgt spid="84994">
                                            <p:txEl>
                                              <p:pRg st="3" end="3"/>
                                            </p:txEl>
                                          </p:spTgt>
                                        </p:tgtEl>
                                        <p:attrNameLst>
                                          <p:attrName>ppt_w</p:attrName>
                                        </p:attrNameLst>
                                      </p:cBhvr>
                                      <p:tavLst>
                                        <p:tav tm="0">
                                          <p:val>
                                            <p:strVal val="#ppt_w+.3"/>
                                          </p:val>
                                        </p:tav>
                                        <p:tav tm="100000">
                                          <p:val>
                                            <p:strVal val="#ppt_w"/>
                                          </p:val>
                                        </p:tav>
                                      </p:tavLst>
                                    </p:anim>
                                    <p:anim calcmode="lin" valueType="num">
                                      <p:cBhvr>
                                        <p:cTn id="8" dur="1000" fill="hold"/>
                                        <p:tgtEl>
                                          <p:spTgt spid="84994">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84994">
                                            <p:txEl>
                                              <p:pRg st="3" end="3"/>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84994">
                                            <p:txEl>
                                              <p:pRg st="4" end="4"/>
                                            </p:txEl>
                                          </p:spTgt>
                                        </p:tgtEl>
                                        <p:attrNameLst>
                                          <p:attrName>style.visibility</p:attrName>
                                        </p:attrNameLst>
                                      </p:cBhvr>
                                      <p:to>
                                        <p:strVal val="visible"/>
                                      </p:to>
                                    </p:set>
                                    <p:anim calcmode="lin" valueType="num">
                                      <p:cBhvr>
                                        <p:cTn id="12" dur="1000" fill="hold"/>
                                        <p:tgtEl>
                                          <p:spTgt spid="84994">
                                            <p:txEl>
                                              <p:pRg st="4" end="4"/>
                                            </p:txEl>
                                          </p:spTgt>
                                        </p:tgtEl>
                                        <p:attrNameLst>
                                          <p:attrName>ppt_w</p:attrName>
                                        </p:attrNameLst>
                                      </p:cBhvr>
                                      <p:tavLst>
                                        <p:tav tm="0">
                                          <p:val>
                                            <p:strVal val="#ppt_w+.3"/>
                                          </p:val>
                                        </p:tav>
                                        <p:tav tm="100000">
                                          <p:val>
                                            <p:strVal val="#ppt_w"/>
                                          </p:val>
                                        </p:tav>
                                      </p:tavLst>
                                    </p:anim>
                                    <p:anim calcmode="lin" valueType="num">
                                      <p:cBhvr>
                                        <p:cTn id="13" dur="1000" fill="hold"/>
                                        <p:tgtEl>
                                          <p:spTgt spid="84994">
                                            <p:txEl>
                                              <p:pRg st="4" end="4"/>
                                            </p:txEl>
                                          </p:spTgt>
                                        </p:tgtEl>
                                        <p:attrNameLst>
                                          <p:attrName>ppt_h</p:attrName>
                                        </p:attrNameLst>
                                      </p:cBhvr>
                                      <p:tavLst>
                                        <p:tav tm="0">
                                          <p:val>
                                            <p:strVal val="#ppt_h"/>
                                          </p:val>
                                        </p:tav>
                                        <p:tav tm="100000">
                                          <p:val>
                                            <p:strVal val="#ppt_h"/>
                                          </p:val>
                                        </p:tav>
                                      </p:tavLst>
                                    </p:anim>
                                    <p:animEffect transition="in" filter="fade">
                                      <p:cBhvr>
                                        <p:cTn id="14" dur="1000"/>
                                        <p:tgtEl>
                                          <p:spTgt spid="84994">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4994">
                                            <p:txEl>
                                              <p:pRg st="6" end="6"/>
                                            </p:txEl>
                                          </p:spTgt>
                                        </p:tgtEl>
                                        <p:attrNameLst>
                                          <p:attrName>style.visibility</p:attrName>
                                        </p:attrNameLst>
                                      </p:cBhvr>
                                      <p:to>
                                        <p:strVal val="visible"/>
                                      </p:to>
                                    </p:set>
                                    <p:anim calcmode="lin" valueType="num">
                                      <p:cBhvr>
                                        <p:cTn id="19" dur="1000" fill="hold"/>
                                        <p:tgtEl>
                                          <p:spTgt spid="84994">
                                            <p:txEl>
                                              <p:pRg st="6" end="6"/>
                                            </p:txEl>
                                          </p:spTgt>
                                        </p:tgtEl>
                                        <p:attrNameLst>
                                          <p:attrName>ppt_w</p:attrName>
                                        </p:attrNameLst>
                                      </p:cBhvr>
                                      <p:tavLst>
                                        <p:tav tm="0">
                                          <p:val>
                                            <p:strVal val="#ppt_w+.3"/>
                                          </p:val>
                                        </p:tav>
                                        <p:tav tm="100000">
                                          <p:val>
                                            <p:strVal val="#ppt_w"/>
                                          </p:val>
                                        </p:tav>
                                      </p:tavLst>
                                    </p:anim>
                                    <p:anim calcmode="lin" valueType="num">
                                      <p:cBhvr>
                                        <p:cTn id="20" dur="1000" fill="hold"/>
                                        <p:tgtEl>
                                          <p:spTgt spid="84994">
                                            <p:txEl>
                                              <p:pRg st="6" end="6"/>
                                            </p:txEl>
                                          </p:spTgt>
                                        </p:tgtEl>
                                        <p:attrNameLst>
                                          <p:attrName>ppt_h</p:attrName>
                                        </p:attrNameLst>
                                      </p:cBhvr>
                                      <p:tavLst>
                                        <p:tav tm="0">
                                          <p:val>
                                            <p:strVal val="#ppt_h"/>
                                          </p:val>
                                        </p:tav>
                                        <p:tav tm="100000">
                                          <p:val>
                                            <p:strVal val="#ppt_h"/>
                                          </p:val>
                                        </p:tav>
                                      </p:tavLst>
                                    </p:anim>
                                    <p:animEffect transition="in" filter="fade">
                                      <p:cBhvr>
                                        <p:cTn id="21" dur="1000"/>
                                        <p:tgtEl>
                                          <p:spTgt spid="8499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250825" y="1052513"/>
            <a:ext cx="8640763" cy="5170646"/>
          </a:xfrm>
          <a:prstGeom prst="rect">
            <a:avLst/>
          </a:prstGeom>
          <a:noFill/>
          <a:ln w="9525">
            <a:noFill/>
            <a:miter lim="800000"/>
            <a:headEnd/>
            <a:tailEnd/>
          </a:ln>
        </p:spPr>
        <p:txBody>
          <a:bodyPr>
            <a:spAutoFit/>
          </a:bodyPr>
          <a:lstStyle/>
          <a:p>
            <a:pPr algn="ctr">
              <a:lnSpc>
                <a:spcPct val="150000"/>
              </a:lnSpc>
            </a:pPr>
            <a:r>
              <a:rPr lang="tr-TR" sz="2000" dirty="0">
                <a:solidFill>
                  <a:srgbClr val="FF3300"/>
                </a:solidFill>
                <a:latin typeface="Comic Sans MS" pitchFamily="66" charset="0"/>
              </a:rPr>
              <a:t>-Duygusal Yaşlılık:</a:t>
            </a:r>
            <a:r>
              <a:rPr lang="tr-TR" sz="2000" dirty="0">
                <a:solidFill>
                  <a:srgbClr val="FFFFFF"/>
                </a:solidFill>
                <a:latin typeface="Comic Sans MS" pitchFamily="66" charset="0"/>
              </a:rPr>
              <a:t> </a:t>
            </a:r>
            <a:endParaRPr lang="tr-TR" sz="2000" dirty="0" smtClean="0">
              <a:solidFill>
                <a:srgbClr val="FFFFFF"/>
              </a:solidFill>
              <a:latin typeface="Comic Sans MS" pitchFamily="66" charset="0"/>
            </a:endParaRPr>
          </a:p>
          <a:p>
            <a:pPr algn="ctr">
              <a:lnSpc>
                <a:spcPct val="150000"/>
              </a:lnSpc>
            </a:pPr>
            <a:r>
              <a:rPr lang="tr-TR" sz="2000" dirty="0" smtClean="0">
                <a:latin typeface="Comic Sans MS" pitchFamily="66" charset="0"/>
              </a:rPr>
              <a:t>Kişinin </a:t>
            </a:r>
            <a:r>
              <a:rPr lang="tr-TR" sz="2000" dirty="0">
                <a:latin typeface="Comic Sans MS" pitchFamily="66" charset="0"/>
              </a:rPr>
              <a:t>kendini yaşlı hissetmesine bağlı olarak yaşam görüşü ve yaşam şeklinin değişmesidir.</a:t>
            </a:r>
          </a:p>
          <a:p>
            <a:pPr algn="ctr">
              <a:lnSpc>
                <a:spcPct val="150000"/>
              </a:lnSpc>
            </a:pPr>
            <a:endParaRPr lang="tr-TR" sz="2000" dirty="0">
              <a:latin typeface="Comic Sans MS" pitchFamily="66" charset="0"/>
            </a:endParaRPr>
          </a:p>
          <a:p>
            <a:pPr algn="ctr">
              <a:lnSpc>
                <a:spcPct val="150000"/>
              </a:lnSpc>
            </a:pPr>
            <a:r>
              <a:rPr lang="tr-TR" sz="2000" dirty="0">
                <a:solidFill>
                  <a:srgbClr val="FF3300"/>
                </a:solidFill>
                <a:latin typeface="Comic Sans MS" pitchFamily="66" charset="0"/>
              </a:rPr>
              <a:t>“fiziksel görünüşü itibariyle yaşlı bir birey, kendini ruhsal açıdan genç görebilir” </a:t>
            </a:r>
          </a:p>
          <a:p>
            <a:pPr algn="ctr">
              <a:lnSpc>
                <a:spcPct val="150000"/>
              </a:lnSpc>
            </a:pPr>
            <a:endParaRPr lang="tr-TR" sz="2000" dirty="0">
              <a:solidFill>
                <a:srgbClr val="FF3300"/>
              </a:solidFill>
              <a:latin typeface="Comic Sans MS" pitchFamily="66" charset="0"/>
            </a:endParaRPr>
          </a:p>
          <a:p>
            <a:pPr algn="ctr">
              <a:lnSpc>
                <a:spcPct val="150000"/>
              </a:lnSpc>
            </a:pPr>
            <a:r>
              <a:rPr lang="tr-TR" sz="2000" dirty="0">
                <a:latin typeface="Comic Sans MS" pitchFamily="66" charset="0"/>
              </a:rPr>
              <a:t> Bir insan kendini yaşlı hissettiğinde ve yaşlı gibi davrandığında da yaşlanmış demektir. Farklılığı yaratan en önemli etken, yaşamın anlamlılığıdır. Çünkü yaşlılığa karşı en güçlü silah yaşama bağlılıktır . </a:t>
            </a:r>
          </a:p>
          <a:p>
            <a:pPr algn="ctr">
              <a:lnSpc>
                <a:spcPct val="150000"/>
              </a:lnSpc>
            </a:pPr>
            <a:endParaRPr lang="tr-TR" sz="20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86018">
                                            <p:txEl>
                                              <p:pRg st="0" end="0"/>
                                            </p:txEl>
                                          </p:spTgt>
                                        </p:tgtEl>
                                        <p:attrNameLst>
                                          <p:attrName>style.visibility</p:attrName>
                                        </p:attrNameLst>
                                      </p:cBhvr>
                                      <p:to>
                                        <p:strVal val="visible"/>
                                      </p:to>
                                    </p:set>
                                    <p:anim calcmode="lin" valueType="num">
                                      <p:cBhvr>
                                        <p:cTn id="7" dur="1000" fill="hold"/>
                                        <p:tgtEl>
                                          <p:spTgt spid="8601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601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6018">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86018">
                                            <p:txEl>
                                              <p:pRg st="1" end="1"/>
                                            </p:txEl>
                                          </p:spTgt>
                                        </p:tgtEl>
                                        <p:attrNameLst>
                                          <p:attrName>style.visibility</p:attrName>
                                        </p:attrNameLst>
                                      </p:cBhvr>
                                      <p:to>
                                        <p:strVal val="visible"/>
                                      </p:to>
                                    </p:set>
                                    <p:anim calcmode="lin" valueType="num">
                                      <p:cBhvr>
                                        <p:cTn id="12" dur="1000" fill="hold"/>
                                        <p:tgtEl>
                                          <p:spTgt spid="86018">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8601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601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86018">
                                            <p:txEl>
                                              <p:pRg st="3" end="3"/>
                                            </p:txEl>
                                          </p:spTgt>
                                        </p:tgtEl>
                                        <p:attrNameLst>
                                          <p:attrName>style.visibility</p:attrName>
                                        </p:attrNameLst>
                                      </p:cBhvr>
                                      <p:to>
                                        <p:strVal val="visible"/>
                                      </p:to>
                                    </p:set>
                                    <p:anim calcmode="lin" valueType="num">
                                      <p:cBhvr>
                                        <p:cTn id="19" dur="1000" fill="hold"/>
                                        <p:tgtEl>
                                          <p:spTgt spid="86018">
                                            <p:txEl>
                                              <p:pRg st="3" end="3"/>
                                            </p:txEl>
                                          </p:spTgt>
                                        </p:tgtEl>
                                        <p:attrNameLst>
                                          <p:attrName>ppt_x</p:attrName>
                                        </p:attrNameLst>
                                      </p:cBhvr>
                                      <p:tavLst>
                                        <p:tav tm="0">
                                          <p:val>
                                            <p:strVal val="#ppt_x-.2"/>
                                          </p:val>
                                        </p:tav>
                                        <p:tav tm="100000">
                                          <p:val>
                                            <p:strVal val="#ppt_x"/>
                                          </p:val>
                                        </p:tav>
                                      </p:tavLst>
                                    </p:anim>
                                    <p:anim calcmode="lin" valueType="num">
                                      <p:cBhvr>
                                        <p:cTn id="20" dur="1000" fill="hold"/>
                                        <p:tgtEl>
                                          <p:spTgt spid="8601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601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86018">
                                            <p:txEl>
                                              <p:pRg st="5" end="5"/>
                                            </p:txEl>
                                          </p:spTgt>
                                        </p:tgtEl>
                                        <p:attrNameLst>
                                          <p:attrName>style.visibility</p:attrName>
                                        </p:attrNameLst>
                                      </p:cBhvr>
                                      <p:to>
                                        <p:strVal val="visible"/>
                                      </p:to>
                                    </p:set>
                                    <p:anim calcmode="lin" valueType="num">
                                      <p:cBhvr>
                                        <p:cTn id="26" dur="1000" fill="hold"/>
                                        <p:tgtEl>
                                          <p:spTgt spid="86018">
                                            <p:txEl>
                                              <p:pRg st="5" end="5"/>
                                            </p:txEl>
                                          </p:spTgt>
                                        </p:tgtEl>
                                        <p:attrNameLst>
                                          <p:attrName>ppt_x</p:attrName>
                                        </p:attrNameLst>
                                      </p:cBhvr>
                                      <p:tavLst>
                                        <p:tav tm="0">
                                          <p:val>
                                            <p:strVal val="#ppt_x-.2"/>
                                          </p:val>
                                        </p:tav>
                                        <p:tav tm="100000">
                                          <p:val>
                                            <p:strVal val="#ppt_x"/>
                                          </p:val>
                                        </p:tav>
                                      </p:tavLst>
                                    </p:anim>
                                    <p:anim calcmode="lin" valueType="num">
                                      <p:cBhvr>
                                        <p:cTn id="27" dur="1000" fill="hold"/>
                                        <p:tgtEl>
                                          <p:spTgt spid="86018">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860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142844" y="582771"/>
            <a:ext cx="8893175" cy="5632311"/>
          </a:xfrm>
          <a:prstGeom prst="rect">
            <a:avLst/>
          </a:prstGeom>
          <a:noFill/>
          <a:ln w="9525">
            <a:noFill/>
            <a:miter lim="800000"/>
            <a:headEnd/>
            <a:tailEnd/>
          </a:ln>
        </p:spPr>
        <p:txBody>
          <a:bodyPr wrap="square">
            <a:spAutoFit/>
          </a:bodyPr>
          <a:lstStyle/>
          <a:p>
            <a:pPr algn="ctr">
              <a:lnSpc>
                <a:spcPct val="150000"/>
              </a:lnSpc>
            </a:pPr>
            <a:r>
              <a:rPr lang="tr-TR" sz="2000" dirty="0" smtClean="0">
                <a:latin typeface="Comic Sans MS" pitchFamily="66" charset="0"/>
              </a:rPr>
              <a:t>Ruhsal yaşamda ortaya çıkan değişikliklerin yanı sıra, algı, bellek, öğrenme gibi zihinsel işlevler </a:t>
            </a:r>
            <a:r>
              <a:rPr lang="tr-TR" sz="2000" dirty="0" smtClean="0">
                <a:solidFill>
                  <a:srgbClr val="FF3300"/>
                </a:solidFill>
                <a:latin typeface="Comic Sans MS" pitchFamily="66" charset="0"/>
              </a:rPr>
              <a:t>25-30</a:t>
            </a:r>
            <a:r>
              <a:rPr lang="tr-TR" sz="2000" dirty="0" smtClean="0">
                <a:latin typeface="Comic Sans MS" pitchFamily="66" charset="0"/>
              </a:rPr>
              <a:t> yaşlarında durgunlaşır, sonra düşme görülür…</a:t>
            </a:r>
          </a:p>
          <a:p>
            <a:pPr algn="ctr">
              <a:lnSpc>
                <a:spcPct val="150000"/>
              </a:lnSpc>
            </a:pPr>
            <a:r>
              <a:rPr lang="tr-TR" sz="2000" dirty="0" smtClean="0">
                <a:solidFill>
                  <a:srgbClr val="FF3300"/>
                </a:solidFill>
                <a:latin typeface="Comic Sans MS" pitchFamily="66" charset="0"/>
              </a:rPr>
              <a:t>17-18</a:t>
            </a:r>
            <a:r>
              <a:rPr lang="tr-TR" sz="2000" dirty="0" smtClean="0">
                <a:latin typeface="Comic Sans MS" pitchFamily="66" charset="0"/>
              </a:rPr>
              <a:t> yaşında en zekiyiz. Giderek beyin hücrelerinin kaybına bağlı olarak zekamız azalıyor…</a:t>
            </a:r>
          </a:p>
          <a:p>
            <a:pPr algn="ctr">
              <a:lnSpc>
                <a:spcPct val="150000"/>
              </a:lnSpc>
            </a:pPr>
            <a:endParaRPr lang="tr-TR" sz="2000" dirty="0" smtClean="0">
              <a:latin typeface="Comic Sans MS" pitchFamily="66" charset="0"/>
            </a:endParaRPr>
          </a:p>
          <a:p>
            <a:pPr algn="ctr">
              <a:lnSpc>
                <a:spcPct val="150000"/>
              </a:lnSpc>
            </a:pPr>
            <a:r>
              <a:rPr lang="tr-TR" sz="2000" dirty="0" smtClean="0">
                <a:solidFill>
                  <a:srgbClr val="FF3300"/>
                </a:solidFill>
                <a:latin typeface="Comic Sans MS" pitchFamily="66" charset="0"/>
              </a:rPr>
              <a:t>“Yaşlılık belirtisi olarak bilinen unutkanlık, gençler arasında da yoğun biçimde görülmeye başlandı. </a:t>
            </a:r>
          </a:p>
          <a:p>
            <a:pPr algn="ctr">
              <a:lnSpc>
                <a:spcPct val="150000"/>
              </a:lnSpc>
            </a:pPr>
            <a:r>
              <a:rPr lang="tr-TR" sz="2000" dirty="0" smtClean="0">
                <a:solidFill>
                  <a:srgbClr val="FF3300"/>
                </a:solidFill>
                <a:latin typeface="Comic Sans MS" pitchFamily="66" charset="0"/>
              </a:rPr>
              <a:t>Araştırmalara göre unutkanlık yaşı 20'ye düştü.”</a:t>
            </a:r>
          </a:p>
          <a:p>
            <a:pPr algn="ctr">
              <a:lnSpc>
                <a:spcPct val="150000"/>
              </a:lnSpc>
            </a:pPr>
            <a:r>
              <a:rPr lang="tr-TR" sz="2000" dirty="0" smtClean="0">
                <a:latin typeface="Comic Sans MS" pitchFamily="66" charset="0"/>
              </a:rPr>
              <a:t>“Önceden, yaşla birlikte ilerleyen ve basit gündelik işlerin bile yerine getirilmesinde sorunlar yaratan unutkanlığın şimdi gençler üzerinde etkili olması aslında acı bir tablo. Yaptığımız gözlemler, unutkanlığın 65 yaş sınırından 20'ye kadar düştüğünü ortaya koyuyor….”</a:t>
            </a:r>
            <a:endParaRPr lang="tr-TR" sz="20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87043"/>
                                        </p:tgtEl>
                                        <p:attrNameLst>
                                          <p:attrName>style.visibility</p:attrName>
                                        </p:attrNameLst>
                                      </p:cBhvr>
                                      <p:to>
                                        <p:strVal val="visible"/>
                                      </p:to>
                                    </p:set>
                                    <p:anim calcmode="lin" valueType="num">
                                      <p:cBhvr>
                                        <p:cTn id="7" dur="500" fill="hold"/>
                                        <p:tgtEl>
                                          <p:spTgt spid="87043"/>
                                        </p:tgtEl>
                                        <p:attrNameLst>
                                          <p:attrName>ppt_w</p:attrName>
                                        </p:attrNameLst>
                                      </p:cBhvr>
                                      <p:tavLst>
                                        <p:tav tm="0">
                                          <p:val>
                                            <p:strVal val="#ppt_w*0.05"/>
                                          </p:val>
                                        </p:tav>
                                        <p:tav tm="100000">
                                          <p:val>
                                            <p:strVal val="#ppt_w"/>
                                          </p:val>
                                        </p:tav>
                                      </p:tavLst>
                                    </p:anim>
                                    <p:anim calcmode="lin" valueType="num">
                                      <p:cBhvr>
                                        <p:cTn id="8" dur="500" fill="hold"/>
                                        <p:tgtEl>
                                          <p:spTgt spid="87043"/>
                                        </p:tgtEl>
                                        <p:attrNameLst>
                                          <p:attrName>ppt_h</p:attrName>
                                        </p:attrNameLst>
                                      </p:cBhvr>
                                      <p:tavLst>
                                        <p:tav tm="0">
                                          <p:val>
                                            <p:strVal val="#ppt_h"/>
                                          </p:val>
                                        </p:tav>
                                        <p:tav tm="100000">
                                          <p:val>
                                            <p:strVal val="#ppt_h"/>
                                          </p:val>
                                        </p:tav>
                                      </p:tavLst>
                                    </p:anim>
                                    <p:anim calcmode="lin" valueType="num">
                                      <p:cBhvr>
                                        <p:cTn id="9" dur="500" fill="hold"/>
                                        <p:tgtEl>
                                          <p:spTgt spid="87043"/>
                                        </p:tgtEl>
                                        <p:attrNameLst>
                                          <p:attrName>ppt_x</p:attrName>
                                        </p:attrNameLst>
                                      </p:cBhvr>
                                      <p:tavLst>
                                        <p:tav tm="0">
                                          <p:val>
                                            <p:strVal val="#ppt_x-.2"/>
                                          </p:val>
                                        </p:tav>
                                        <p:tav tm="100000">
                                          <p:val>
                                            <p:strVal val="#ppt_x"/>
                                          </p:val>
                                        </p:tav>
                                      </p:tavLst>
                                    </p:anim>
                                    <p:anim calcmode="lin" valueType="num">
                                      <p:cBhvr>
                                        <p:cTn id="10" dur="500" fill="hold"/>
                                        <p:tgtEl>
                                          <p:spTgt spid="87043"/>
                                        </p:tgtEl>
                                        <p:attrNameLst>
                                          <p:attrName>ppt_y</p:attrName>
                                        </p:attrNameLst>
                                      </p:cBhvr>
                                      <p:tavLst>
                                        <p:tav tm="0">
                                          <p:val>
                                            <p:strVal val="#ppt_y"/>
                                          </p:val>
                                        </p:tav>
                                        <p:tav tm="100000">
                                          <p:val>
                                            <p:strVal val="#ppt_y"/>
                                          </p:val>
                                        </p:tav>
                                      </p:tavLst>
                                    </p:anim>
                                    <p:animEffect transition="in" filter="fade">
                                      <p:cBhvr>
                                        <p:cTn id="11" dur="500"/>
                                        <p:tgtEl>
                                          <p:spTgt spid="8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539552" y="1124744"/>
            <a:ext cx="5076873" cy="3785652"/>
          </a:xfrm>
          <a:prstGeom prst="rect">
            <a:avLst/>
          </a:prstGeom>
          <a:noFill/>
          <a:ln w="9525">
            <a:noFill/>
            <a:miter lim="800000"/>
            <a:headEnd/>
            <a:tailEnd/>
          </a:ln>
        </p:spPr>
        <p:txBody>
          <a:bodyPr wrap="square">
            <a:spAutoFit/>
          </a:bodyPr>
          <a:lstStyle/>
          <a:p>
            <a:pPr algn="ctr">
              <a:lnSpc>
                <a:spcPct val="150000"/>
              </a:lnSpc>
            </a:pPr>
            <a:r>
              <a:rPr lang="tr-TR" sz="2000" dirty="0">
                <a:solidFill>
                  <a:srgbClr val="FF3300"/>
                </a:solidFill>
                <a:latin typeface="Comic Sans MS" pitchFamily="66" charset="0"/>
              </a:rPr>
              <a:t>-Toplumsal Yaşlılık: </a:t>
            </a:r>
            <a:endParaRPr lang="tr-TR" sz="2000" dirty="0" smtClean="0">
              <a:solidFill>
                <a:srgbClr val="FF3300"/>
              </a:solidFill>
              <a:latin typeface="Comic Sans MS" pitchFamily="66" charset="0"/>
            </a:endParaRPr>
          </a:p>
          <a:p>
            <a:pPr algn="ctr">
              <a:lnSpc>
                <a:spcPct val="150000"/>
              </a:lnSpc>
            </a:pPr>
            <a:r>
              <a:rPr lang="tr-TR" sz="2000" dirty="0" smtClean="0">
                <a:latin typeface="Comic Sans MS" pitchFamily="66" charset="0"/>
              </a:rPr>
              <a:t>İnsanın </a:t>
            </a:r>
            <a:r>
              <a:rPr lang="tr-TR" sz="2000" dirty="0">
                <a:latin typeface="Comic Sans MS" pitchFamily="66" charset="0"/>
              </a:rPr>
              <a:t>topluma uyumu, ilişkileri, iletişim ve etkileşimi sürdükçe yani toplumsal rolü ve yeri oldukça yaşlılıktan söz edilemez.</a:t>
            </a:r>
          </a:p>
          <a:p>
            <a:pPr algn="ctr">
              <a:lnSpc>
                <a:spcPct val="150000"/>
              </a:lnSpc>
            </a:pPr>
            <a:endParaRPr lang="tr-TR" sz="2000" dirty="0">
              <a:latin typeface="Comic Sans MS" pitchFamily="66" charset="0"/>
            </a:endParaRPr>
          </a:p>
          <a:p>
            <a:pPr algn="ctr">
              <a:lnSpc>
                <a:spcPct val="150000"/>
              </a:lnSpc>
            </a:pPr>
            <a:r>
              <a:rPr lang="tr-TR" sz="2000" dirty="0">
                <a:latin typeface="Comic Sans MS" pitchFamily="66" charset="0"/>
              </a:rPr>
              <a:t>Sosyal etkenler açısından; </a:t>
            </a:r>
            <a:endParaRPr lang="tr-TR" sz="2000" dirty="0" smtClean="0">
              <a:latin typeface="Comic Sans MS" pitchFamily="66" charset="0"/>
            </a:endParaRPr>
          </a:p>
          <a:p>
            <a:pPr algn="ctr">
              <a:lnSpc>
                <a:spcPct val="150000"/>
              </a:lnSpc>
            </a:pPr>
            <a:r>
              <a:rPr lang="tr-TR" sz="2000" dirty="0" smtClean="0">
                <a:solidFill>
                  <a:srgbClr val="FF3300"/>
                </a:solidFill>
                <a:latin typeface="Comic Sans MS" pitchFamily="66" charset="0"/>
              </a:rPr>
              <a:t>“</a:t>
            </a:r>
            <a:r>
              <a:rPr lang="tr-TR" sz="2000" dirty="0">
                <a:solidFill>
                  <a:srgbClr val="FF3300"/>
                </a:solidFill>
                <a:latin typeface="Comic Sans MS" pitchFamily="66" charset="0"/>
              </a:rPr>
              <a:t>Yaşlı sınıflamasını toplum yapar”</a:t>
            </a:r>
            <a:r>
              <a:rPr lang="tr-TR" sz="2000" dirty="0">
                <a:latin typeface="Comic Sans MS" pitchFamily="66" charset="0"/>
              </a:rPr>
              <a:t> </a:t>
            </a:r>
            <a:endParaRPr lang="tr-TR" sz="2000" dirty="0" smtClean="0">
              <a:latin typeface="Comic Sans MS" pitchFamily="66" charset="0"/>
            </a:endParaRPr>
          </a:p>
          <a:p>
            <a:pPr algn="ctr">
              <a:lnSpc>
                <a:spcPct val="150000"/>
              </a:lnSpc>
            </a:pPr>
            <a:r>
              <a:rPr lang="tr-TR" sz="2000" dirty="0" smtClean="0">
                <a:latin typeface="Comic Sans MS" pitchFamily="66" charset="0"/>
              </a:rPr>
              <a:t>tezi </a:t>
            </a:r>
            <a:r>
              <a:rPr lang="tr-TR" sz="2000" dirty="0">
                <a:latin typeface="Comic Sans MS" pitchFamily="66" charset="0"/>
              </a:rPr>
              <a:t>ön plana çıkmaktadır. </a:t>
            </a:r>
          </a:p>
        </p:txBody>
      </p:sp>
      <p:graphicFrame>
        <p:nvGraphicFramePr>
          <p:cNvPr id="88067" name="Object 3"/>
          <p:cNvGraphicFramePr>
            <a:graphicFrameLocks noChangeAspect="1"/>
          </p:cNvGraphicFramePr>
          <p:nvPr>
            <p:extLst>
              <p:ext uri="{D42A27DB-BD31-4B8C-83A1-F6EECF244321}">
                <p14:modId xmlns:p14="http://schemas.microsoft.com/office/powerpoint/2010/main" val="87552037"/>
              </p:ext>
            </p:extLst>
          </p:nvPr>
        </p:nvGraphicFramePr>
        <p:xfrm>
          <a:off x="5868144" y="1124744"/>
          <a:ext cx="3006725" cy="4103687"/>
        </p:xfrm>
        <a:graphic>
          <a:graphicData uri="http://schemas.openxmlformats.org/presentationml/2006/ole">
            <mc:AlternateContent xmlns:mc="http://schemas.openxmlformats.org/markup-compatibility/2006">
              <mc:Choice xmlns:v="urn:schemas-microsoft-com:vml" Requires="v">
                <p:oleObj spid="_x0000_s3086" name="Photo Editor Fotoğrafı" r:id="rId3" imgW="2095793" imgH="2857899" progId="">
                  <p:embed/>
                </p:oleObj>
              </mc:Choice>
              <mc:Fallback>
                <p:oleObj name="Photo Editor Fotoğrafı" r:id="rId3" imgW="2095793" imgH="2857899"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124744"/>
                        <a:ext cx="3006725" cy="410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8066">
                                            <p:txEl>
                                              <p:pRg st="0" end="0"/>
                                            </p:txEl>
                                          </p:spTgt>
                                        </p:tgtEl>
                                        <p:attrNameLst>
                                          <p:attrName>style.visibility</p:attrName>
                                        </p:attrNameLst>
                                      </p:cBhvr>
                                      <p:to>
                                        <p:strVal val="visible"/>
                                      </p:to>
                                    </p:set>
                                    <p:anim calcmode="lin" valueType="num">
                                      <p:cBhvr>
                                        <p:cTn id="7" dur="1000" fill="hold"/>
                                        <p:tgtEl>
                                          <p:spTgt spid="88066">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8806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8066">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88066">
                                            <p:txEl>
                                              <p:pRg st="1" end="1"/>
                                            </p:txEl>
                                          </p:spTgt>
                                        </p:tgtEl>
                                        <p:attrNameLst>
                                          <p:attrName>style.visibility</p:attrName>
                                        </p:attrNameLst>
                                      </p:cBhvr>
                                      <p:to>
                                        <p:strVal val="visible"/>
                                      </p:to>
                                    </p:set>
                                    <p:anim calcmode="lin" valueType="num">
                                      <p:cBhvr>
                                        <p:cTn id="12" dur="1000" fill="hold"/>
                                        <p:tgtEl>
                                          <p:spTgt spid="88066">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88066">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8806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88066">
                                            <p:txEl>
                                              <p:pRg st="3" end="3"/>
                                            </p:txEl>
                                          </p:spTgt>
                                        </p:tgtEl>
                                        <p:attrNameLst>
                                          <p:attrName>style.visibility</p:attrName>
                                        </p:attrNameLst>
                                      </p:cBhvr>
                                      <p:to>
                                        <p:strVal val="visible"/>
                                      </p:to>
                                    </p:set>
                                    <p:anim calcmode="lin" valueType="num">
                                      <p:cBhvr>
                                        <p:cTn id="19" dur="1000" fill="hold"/>
                                        <p:tgtEl>
                                          <p:spTgt spid="88066">
                                            <p:txEl>
                                              <p:pRg st="3" end="3"/>
                                            </p:txEl>
                                          </p:spTgt>
                                        </p:tgtEl>
                                        <p:attrNameLst>
                                          <p:attrName>ppt_w</p:attrName>
                                        </p:attrNameLst>
                                      </p:cBhvr>
                                      <p:tavLst>
                                        <p:tav tm="0">
                                          <p:val>
                                            <p:strVal val="#ppt_w+.3"/>
                                          </p:val>
                                        </p:tav>
                                        <p:tav tm="100000">
                                          <p:val>
                                            <p:strVal val="#ppt_w"/>
                                          </p:val>
                                        </p:tav>
                                      </p:tavLst>
                                    </p:anim>
                                    <p:anim calcmode="lin" valueType="num">
                                      <p:cBhvr>
                                        <p:cTn id="20" dur="1000" fill="hold"/>
                                        <p:tgtEl>
                                          <p:spTgt spid="88066">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8806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88066">
                                            <p:txEl>
                                              <p:pRg st="4" end="4"/>
                                            </p:txEl>
                                          </p:spTgt>
                                        </p:tgtEl>
                                        <p:attrNameLst>
                                          <p:attrName>style.visibility</p:attrName>
                                        </p:attrNameLst>
                                      </p:cBhvr>
                                      <p:to>
                                        <p:strVal val="visible"/>
                                      </p:to>
                                    </p:set>
                                    <p:anim calcmode="lin" valueType="num">
                                      <p:cBhvr>
                                        <p:cTn id="26" dur="1000" fill="hold"/>
                                        <p:tgtEl>
                                          <p:spTgt spid="88066">
                                            <p:txEl>
                                              <p:pRg st="4" end="4"/>
                                            </p:txEl>
                                          </p:spTgt>
                                        </p:tgtEl>
                                        <p:attrNameLst>
                                          <p:attrName>ppt_w</p:attrName>
                                        </p:attrNameLst>
                                      </p:cBhvr>
                                      <p:tavLst>
                                        <p:tav tm="0">
                                          <p:val>
                                            <p:strVal val="#ppt_w+.3"/>
                                          </p:val>
                                        </p:tav>
                                        <p:tav tm="100000">
                                          <p:val>
                                            <p:strVal val="#ppt_w"/>
                                          </p:val>
                                        </p:tav>
                                      </p:tavLst>
                                    </p:anim>
                                    <p:anim calcmode="lin" valueType="num">
                                      <p:cBhvr>
                                        <p:cTn id="27" dur="1000" fill="hold"/>
                                        <p:tgtEl>
                                          <p:spTgt spid="88066">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8806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88066">
                                            <p:txEl>
                                              <p:pRg st="5" end="5"/>
                                            </p:txEl>
                                          </p:spTgt>
                                        </p:tgtEl>
                                        <p:attrNameLst>
                                          <p:attrName>style.visibility</p:attrName>
                                        </p:attrNameLst>
                                      </p:cBhvr>
                                      <p:to>
                                        <p:strVal val="visible"/>
                                      </p:to>
                                    </p:set>
                                    <p:anim calcmode="lin" valueType="num">
                                      <p:cBhvr>
                                        <p:cTn id="33" dur="1000" fill="hold"/>
                                        <p:tgtEl>
                                          <p:spTgt spid="88066">
                                            <p:txEl>
                                              <p:pRg st="5" end="5"/>
                                            </p:txEl>
                                          </p:spTgt>
                                        </p:tgtEl>
                                        <p:attrNameLst>
                                          <p:attrName>ppt_w</p:attrName>
                                        </p:attrNameLst>
                                      </p:cBhvr>
                                      <p:tavLst>
                                        <p:tav tm="0">
                                          <p:val>
                                            <p:strVal val="#ppt_w+.3"/>
                                          </p:val>
                                        </p:tav>
                                        <p:tav tm="100000">
                                          <p:val>
                                            <p:strVal val="#ppt_w"/>
                                          </p:val>
                                        </p:tav>
                                      </p:tavLst>
                                    </p:anim>
                                    <p:anim calcmode="lin" valueType="num">
                                      <p:cBhvr>
                                        <p:cTn id="34" dur="1000" fill="hold"/>
                                        <p:tgtEl>
                                          <p:spTgt spid="88066">
                                            <p:txEl>
                                              <p:pRg st="5" end="5"/>
                                            </p:txEl>
                                          </p:spTgt>
                                        </p:tgtEl>
                                        <p:attrNameLst>
                                          <p:attrName>ppt_h</p:attrName>
                                        </p:attrNameLst>
                                      </p:cBhvr>
                                      <p:tavLst>
                                        <p:tav tm="0">
                                          <p:val>
                                            <p:strVal val="#ppt_h"/>
                                          </p:val>
                                        </p:tav>
                                        <p:tav tm="100000">
                                          <p:val>
                                            <p:strVal val="#ppt_h"/>
                                          </p:val>
                                        </p:tav>
                                      </p:tavLst>
                                    </p:anim>
                                    <p:animEffect transition="in" filter="fade">
                                      <p:cBhvr>
                                        <p:cTn id="35" dur="1000"/>
                                        <p:tgtEl>
                                          <p:spTgt spid="88066">
                                            <p:txEl>
                                              <p:pRg st="5" end="5"/>
                                            </p:txEl>
                                          </p:spTgt>
                                        </p:tgtEl>
                                      </p:cBhvr>
                                    </p:animEffect>
                                  </p:childTnLst>
                                </p:cTn>
                              </p:par>
                              <p:par>
                                <p:cTn id="36" presetID="54" presetClass="entr" presetSubtype="0" accel="100000" fill="hold" nodeType="withEffect">
                                  <p:stCondLst>
                                    <p:cond delay="0"/>
                                  </p:stCondLst>
                                  <p:childTnLst>
                                    <p:set>
                                      <p:cBhvr>
                                        <p:cTn id="37" dur="1" fill="hold">
                                          <p:stCondLst>
                                            <p:cond delay="0"/>
                                          </p:stCondLst>
                                        </p:cTn>
                                        <p:tgtEl>
                                          <p:spTgt spid="88067"/>
                                        </p:tgtEl>
                                        <p:attrNameLst>
                                          <p:attrName>style.visibility</p:attrName>
                                        </p:attrNameLst>
                                      </p:cBhvr>
                                      <p:to>
                                        <p:strVal val="visible"/>
                                      </p:to>
                                    </p:set>
                                    <p:anim calcmode="lin" valueType="num">
                                      <p:cBhvr>
                                        <p:cTn id="38" dur="500" fill="hold"/>
                                        <p:tgtEl>
                                          <p:spTgt spid="88067"/>
                                        </p:tgtEl>
                                        <p:attrNameLst>
                                          <p:attrName>ppt_w</p:attrName>
                                        </p:attrNameLst>
                                      </p:cBhvr>
                                      <p:tavLst>
                                        <p:tav tm="0">
                                          <p:val>
                                            <p:strVal val="#ppt_w*0.05"/>
                                          </p:val>
                                        </p:tav>
                                        <p:tav tm="100000">
                                          <p:val>
                                            <p:strVal val="#ppt_w"/>
                                          </p:val>
                                        </p:tav>
                                      </p:tavLst>
                                    </p:anim>
                                    <p:anim calcmode="lin" valueType="num">
                                      <p:cBhvr>
                                        <p:cTn id="39" dur="500" fill="hold"/>
                                        <p:tgtEl>
                                          <p:spTgt spid="88067"/>
                                        </p:tgtEl>
                                        <p:attrNameLst>
                                          <p:attrName>ppt_h</p:attrName>
                                        </p:attrNameLst>
                                      </p:cBhvr>
                                      <p:tavLst>
                                        <p:tav tm="0">
                                          <p:val>
                                            <p:strVal val="#ppt_h"/>
                                          </p:val>
                                        </p:tav>
                                        <p:tav tm="100000">
                                          <p:val>
                                            <p:strVal val="#ppt_h"/>
                                          </p:val>
                                        </p:tav>
                                      </p:tavLst>
                                    </p:anim>
                                    <p:anim calcmode="lin" valueType="num">
                                      <p:cBhvr>
                                        <p:cTn id="40" dur="500" fill="hold"/>
                                        <p:tgtEl>
                                          <p:spTgt spid="88067"/>
                                        </p:tgtEl>
                                        <p:attrNameLst>
                                          <p:attrName>ppt_x</p:attrName>
                                        </p:attrNameLst>
                                      </p:cBhvr>
                                      <p:tavLst>
                                        <p:tav tm="0">
                                          <p:val>
                                            <p:strVal val="#ppt_x-.2"/>
                                          </p:val>
                                        </p:tav>
                                        <p:tav tm="100000">
                                          <p:val>
                                            <p:strVal val="#ppt_x"/>
                                          </p:val>
                                        </p:tav>
                                      </p:tavLst>
                                    </p:anim>
                                    <p:anim calcmode="lin" valueType="num">
                                      <p:cBhvr>
                                        <p:cTn id="41" dur="500" fill="hold"/>
                                        <p:tgtEl>
                                          <p:spTgt spid="88067"/>
                                        </p:tgtEl>
                                        <p:attrNameLst>
                                          <p:attrName>ppt_y</p:attrName>
                                        </p:attrNameLst>
                                      </p:cBhvr>
                                      <p:tavLst>
                                        <p:tav tm="0">
                                          <p:val>
                                            <p:strVal val="#ppt_y"/>
                                          </p:val>
                                        </p:tav>
                                        <p:tav tm="100000">
                                          <p:val>
                                            <p:strVal val="#ppt_y"/>
                                          </p:val>
                                        </p:tav>
                                      </p:tavLst>
                                    </p:anim>
                                    <p:animEffect transition="in" filter="fade">
                                      <p:cBhvr>
                                        <p:cTn id="42" dur="500"/>
                                        <p:tgtEl>
                                          <p:spTgt spid="88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71406" y="604517"/>
            <a:ext cx="5220674" cy="5632311"/>
          </a:xfrm>
          <a:prstGeom prst="rect">
            <a:avLst/>
          </a:prstGeom>
          <a:noFill/>
          <a:ln w="9525">
            <a:noFill/>
            <a:miter lim="800000"/>
            <a:headEnd/>
            <a:tailEnd/>
          </a:ln>
        </p:spPr>
        <p:txBody>
          <a:bodyPr wrap="square" anchor="ctr">
            <a:spAutoFit/>
          </a:bodyPr>
          <a:lstStyle/>
          <a:p>
            <a:pPr indent="457200" algn="ctr">
              <a:lnSpc>
                <a:spcPct val="150000"/>
              </a:lnSpc>
            </a:pPr>
            <a:r>
              <a:rPr lang="tr-TR" sz="2000" dirty="0">
                <a:solidFill>
                  <a:srgbClr val="FF3300"/>
                </a:solidFill>
                <a:latin typeface="Comic Sans MS" pitchFamily="66" charset="0"/>
              </a:rPr>
              <a:t>-Kültürel </a:t>
            </a:r>
            <a:r>
              <a:rPr lang="tr-TR" sz="2000" dirty="0" smtClean="0">
                <a:solidFill>
                  <a:srgbClr val="FF3300"/>
                </a:solidFill>
                <a:latin typeface="Comic Sans MS" pitchFamily="66" charset="0"/>
              </a:rPr>
              <a:t>etkenler</a:t>
            </a:r>
            <a:endParaRPr lang="tr-TR" sz="2000" dirty="0" smtClean="0">
              <a:latin typeface="Comic Sans MS" pitchFamily="66" charset="0"/>
            </a:endParaRPr>
          </a:p>
          <a:p>
            <a:pPr indent="457200" algn="ctr">
              <a:lnSpc>
                <a:spcPct val="150000"/>
              </a:lnSpc>
            </a:pPr>
            <a:r>
              <a:rPr lang="tr-TR" sz="2000" dirty="0" smtClean="0">
                <a:latin typeface="Comic Sans MS" pitchFamily="66" charset="0"/>
              </a:rPr>
              <a:t>Yaşlılığa </a:t>
            </a:r>
            <a:r>
              <a:rPr lang="tr-TR" sz="2000" dirty="0">
                <a:latin typeface="Comic Sans MS" pitchFamily="66" charset="0"/>
              </a:rPr>
              <a:t>verilen değer ve önem kişinin yaşadığı kültüre göre değişebilmektedir. </a:t>
            </a:r>
          </a:p>
          <a:p>
            <a:pPr indent="457200" algn="ctr">
              <a:lnSpc>
                <a:spcPct val="150000"/>
              </a:lnSpc>
            </a:pPr>
            <a:endParaRPr lang="tr-TR" sz="2000" dirty="0">
              <a:latin typeface="Comic Sans MS" pitchFamily="66" charset="0"/>
            </a:endParaRPr>
          </a:p>
          <a:p>
            <a:pPr indent="457200" algn="ctr">
              <a:lnSpc>
                <a:spcPct val="150000"/>
              </a:lnSpc>
            </a:pPr>
            <a:r>
              <a:rPr lang="tr-TR" sz="2000" dirty="0">
                <a:latin typeface="Comic Sans MS" pitchFamily="66" charset="0"/>
              </a:rPr>
              <a:t>Amerika’da daha çok gençlere önem verilirken, Çin’de yaşlılar daha saygı görmekte ve tecrübelerine daha fazla önem verilmektedir. Gençliğin ön planda tutulduğu, yaşlılara fazla önem verilmediği ve ilgilenilmediği toplumlarda; bireyler kendilerini daha erken yaşlarda “yaşlı” hissetmektedirler. </a:t>
            </a:r>
          </a:p>
        </p:txBody>
      </p:sp>
      <p:pic>
        <p:nvPicPr>
          <p:cNvPr id="89091" name="Picture 3" descr="Two Emperors"/>
          <p:cNvPicPr>
            <a:picLocks noChangeAspect="1" noChangeArrowheads="1"/>
          </p:cNvPicPr>
          <p:nvPr/>
        </p:nvPicPr>
        <p:blipFill>
          <a:blip r:embed="rId2"/>
          <a:srcRect/>
          <a:stretch>
            <a:fillRect/>
          </a:stretch>
        </p:blipFill>
        <p:spPr bwMode="auto">
          <a:xfrm>
            <a:off x="5436096" y="982375"/>
            <a:ext cx="3456515" cy="4876594"/>
          </a:xfrm>
          <a:prstGeom prst="rect">
            <a:avLst/>
          </a:prstGeom>
          <a:noFill/>
          <a:ln w="19050">
            <a:solidFill>
              <a:srgbClr val="FF33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 calcmode="lin" valueType="num">
                                      <p:cBhvr>
                                        <p:cTn id="7" dur="500" fill="hold"/>
                                        <p:tgtEl>
                                          <p:spTgt spid="8909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9090">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9090">
                                            <p:txEl>
                                              <p:pRg st="1" end="1"/>
                                            </p:txEl>
                                          </p:spTgt>
                                        </p:tgtEl>
                                        <p:attrNameLst>
                                          <p:attrName>style.visibility</p:attrName>
                                        </p:attrNameLst>
                                      </p:cBhvr>
                                      <p:to>
                                        <p:strVal val="visible"/>
                                      </p:to>
                                    </p:set>
                                    <p:anim calcmode="lin" valueType="num">
                                      <p:cBhvr>
                                        <p:cTn id="11" dur="500" fill="hold"/>
                                        <p:tgtEl>
                                          <p:spTgt spid="89090">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89090">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9090">
                                            <p:txEl>
                                              <p:pRg st="3" end="3"/>
                                            </p:txEl>
                                          </p:spTgt>
                                        </p:tgtEl>
                                        <p:attrNameLst>
                                          <p:attrName>style.visibility</p:attrName>
                                        </p:attrNameLst>
                                      </p:cBhvr>
                                      <p:to>
                                        <p:strVal val="visible"/>
                                      </p:to>
                                    </p:set>
                                    <p:anim calcmode="lin" valueType="num">
                                      <p:cBhvr>
                                        <p:cTn id="15" dur="500" fill="hold"/>
                                        <p:tgtEl>
                                          <p:spTgt spid="89090">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89090">
                                            <p:txEl>
                                              <p:pRg st="3" end="3"/>
                                            </p:txEl>
                                          </p:spTgt>
                                        </p:tgtEl>
                                        <p:attrNameLst>
                                          <p:attrName>ppt_h</p:attrName>
                                        </p:attrNameLst>
                                      </p:cBhvr>
                                      <p:tavLst>
                                        <p:tav tm="0">
                                          <p:val>
                                            <p:fltVal val="0"/>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89091"/>
                                        </p:tgtEl>
                                        <p:attrNameLst>
                                          <p:attrName>style.visibility</p:attrName>
                                        </p:attrNameLst>
                                      </p:cBhvr>
                                      <p:to>
                                        <p:strVal val="visible"/>
                                      </p:to>
                                    </p:set>
                                    <p:animEffect transition="in" filter="fade">
                                      <p:cBhvr>
                                        <p:cTn id="19" dur="2000"/>
                                        <p:tgtEl>
                                          <p:spTgt spid="89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07504" y="3356992"/>
            <a:ext cx="8928992" cy="1920875"/>
          </a:xfrm>
          <a:prstGeom prst="rect">
            <a:avLst/>
          </a:prstGeom>
          <a:noFill/>
          <a:ln w="9525">
            <a:noFill/>
            <a:miter lim="800000"/>
            <a:headEnd/>
            <a:tailEnd/>
          </a:ln>
        </p:spPr>
        <p:txBody>
          <a:bodyPr wrap="square">
            <a:spAutoFit/>
          </a:bodyPr>
          <a:lstStyle/>
          <a:p>
            <a:pPr algn="ctr">
              <a:lnSpc>
                <a:spcPct val="150000"/>
              </a:lnSpc>
            </a:pPr>
            <a:r>
              <a:rPr lang="tr-TR" sz="2000" dirty="0">
                <a:latin typeface="Comic Sans MS" pitchFamily="66" charset="0"/>
              </a:rPr>
              <a:t>Gençlik hayatın belli bir çağı ile ilgili değildir.</a:t>
            </a:r>
            <a:br>
              <a:rPr lang="tr-TR" sz="2000" dirty="0">
                <a:latin typeface="Comic Sans MS" pitchFamily="66" charset="0"/>
              </a:rPr>
            </a:br>
            <a:r>
              <a:rPr lang="tr-TR" sz="2000" dirty="0">
                <a:latin typeface="Comic Sans MS" pitchFamily="66" charset="0"/>
              </a:rPr>
              <a:t>İnsan, kendine olan güveni derecesinde genç, şüphesi derecesinde yaşlıdır.</a:t>
            </a:r>
          </a:p>
          <a:p>
            <a:pPr algn="ctr">
              <a:lnSpc>
                <a:spcPct val="150000"/>
              </a:lnSpc>
            </a:pPr>
            <a:r>
              <a:rPr lang="tr-TR" sz="2000" dirty="0">
                <a:latin typeface="Comic Sans MS" pitchFamily="66" charset="0"/>
              </a:rPr>
              <a:t>Cesareti derecesinde genç, korkuları derecesinde yaşlıdır.</a:t>
            </a:r>
            <a:br>
              <a:rPr lang="tr-TR" sz="2000" dirty="0">
                <a:latin typeface="Comic Sans MS" pitchFamily="66" charset="0"/>
              </a:rPr>
            </a:br>
            <a:r>
              <a:rPr lang="tr-TR" sz="2000" dirty="0">
                <a:latin typeface="Comic Sans MS" pitchFamily="66" charset="0"/>
              </a:rPr>
              <a:t>Ümitleri derecesinde genç, ümitsizliği derecesinde yaşlıdır. </a:t>
            </a:r>
          </a:p>
        </p:txBody>
      </p:sp>
      <p:sp>
        <p:nvSpPr>
          <p:cNvPr id="90116" name="Rectangle 4"/>
          <p:cNvSpPr>
            <a:spLocks noChangeArrowheads="1"/>
          </p:cNvSpPr>
          <p:nvPr/>
        </p:nvSpPr>
        <p:spPr bwMode="auto">
          <a:xfrm>
            <a:off x="395536" y="1661379"/>
            <a:ext cx="8137525" cy="1056956"/>
          </a:xfrm>
          <a:prstGeom prst="rect">
            <a:avLst/>
          </a:prstGeom>
          <a:noFill/>
          <a:ln w="9525">
            <a:noFill/>
            <a:miter lim="800000"/>
            <a:headEnd/>
            <a:tailEnd/>
          </a:ln>
        </p:spPr>
        <p:txBody>
          <a:bodyPr anchor="ctr">
            <a:spAutoFit/>
          </a:bodyPr>
          <a:lstStyle/>
          <a:p>
            <a:pPr algn="ctr">
              <a:lnSpc>
                <a:spcPct val="150000"/>
              </a:lnSpc>
            </a:pPr>
            <a:r>
              <a:rPr lang="tr-TR" sz="2000" dirty="0" smtClean="0">
                <a:latin typeface="Comic Sans MS" pitchFamily="66" charset="0"/>
              </a:rPr>
              <a:t>Bu </a:t>
            </a:r>
            <a:r>
              <a:rPr lang="tr-TR" sz="2000" dirty="0">
                <a:latin typeface="Comic Sans MS" pitchFamily="66" charset="0"/>
              </a:rPr>
              <a:t>kriterlere göre, yaşlılığı </a:t>
            </a:r>
            <a:r>
              <a:rPr lang="tr-TR" sz="2400" dirty="0">
                <a:solidFill>
                  <a:srgbClr val="FF3300"/>
                </a:solidFill>
                <a:latin typeface="Comic Sans MS" pitchFamily="66" charset="0"/>
              </a:rPr>
              <a:t>“göreceli”</a:t>
            </a:r>
            <a:r>
              <a:rPr lang="tr-TR" sz="2000" dirty="0">
                <a:latin typeface="Comic Sans MS" pitchFamily="66" charset="0"/>
              </a:rPr>
              <a:t> bir kavram olarak ele almak doğru bir yaklaşımdır.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0116"/>
                                        </p:tgtEl>
                                        <p:attrNameLst>
                                          <p:attrName>style.visibility</p:attrName>
                                        </p:attrNameLst>
                                      </p:cBhvr>
                                      <p:to>
                                        <p:strVal val="visible"/>
                                      </p:to>
                                    </p:set>
                                    <p:anim calcmode="lin" valueType="num">
                                      <p:cBhvr>
                                        <p:cTn id="7" dur="1000" fill="hold"/>
                                        <p:tgtEl>
                                          <p:spTgt spid="90116"/>
                                        </p:tgtEl>
                                        <p:attrNameLst>
                                          <p:attrName>ppt_x</p:attrName>
                                        </p:attrNameLst>
                                      </p:cBhvr>
                                      <p:tavLst>
                                        <p:tav tm="0">
                                          <p:val>
                                            <p:strVal val="#ppt_x-.2"/>
                                          </p:val>
                                        </p:tav>
                                        <p:tav tm="100000">
                                          <p:val>
                                            <p:strVal val="#ppt_x"/>
                                          </p:val>
                                        </p:tav>
                                      </p:tavLst>
                                    </p:anim>
                                    <p:anim calcmode="lin" valueType="num">
                                      <p:cBhvr>
                                        <p:cTn id="8" dur="1000" fill="hold"/>
                                        <p:tgtEl>
                                          <p:spTgt spid="901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90116"/>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90114"/>
                                        </p:tgtEl>
                                        <p:attrNameLst>
                                          <p:attrName>style.visibility</p:attrName>
                                        </p:attrNameLst>
                                      </p:cBhvr>
                                      <p:to>
                                        <p:strVal val="visible"/>
                                      </p:to>
                                    </p:set>
                                    <p:anim calcmode="lin" valueType="num">
                                      <p:cBhvr>
                                        <p:cTn id="13" dur="1000" fill="hold"/>
                                        <p:tgtEl>
                                          <p:spTgt spid="90114"/>
                                        </p:tgtEl>
                                        <p:attrNameLst>
                                          <p:attrName>ppt_x</p:attrName>
                                        </p:attrNameLst>
                                      </p:cBhvr>
                                      <p:tavLst>
                                        <p:tav tm="0">
                                          <p:val>
                                            <p:strVal val="#ppt_x-.2"/>
                                          </p:val>
                                        </p:tav>
                                        <p:tav tm="100000">
                                          <p:val>
                                            <p:strVal val="#ppt_x"/>
                                          </p:val>
                                        </p:tav>
                                      </p:tavLst>
                                    </p:anim>
                                    <p:anim calcmode="lin" valueType="num">
                                      <p:cBhvr>
                                        <p:cTn id="14" dur="1000" fill="hold"/>
                                        <p:tgtEl>
                                          <p:spTgt spid="9011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p:bldP spid="901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323850" y="214290"/>
            <a:ext cx="8496300" cy="6492875"/>
          </a:xfrm>
          <a:prstGeom prst="rect">
            <a:avLst/>
          </a:prstGeom>
          <a:noFill/>
          <a:ln w="9525">
            <a:noFill/>
            <a:miter lim="800000"/>
            <a:headEnd/>
            <a:tailEnd/>
          </a:ln>
        </p:spPr>
        <p:txBody>
          <a:bodyPr>
            <a:spAutoFit/>
          </a:bodyPr>
          <a:lstStyle/>
          <a:p>
            <a:pPr algn="just">
              <a:lnSpc>
                <a:spcPct val="150000"/>
              </a:lnSpc>
            </a:pPr>
            <a:r>
              <a:rPr lang="tr-TR" sz="2000" dirty="0">
                <a:latin typeface="Comic Sans MS" pitchFamily="66" charset="0"/>
              </a:rPr>
              <a:t>Günümüzde;</a:t>
            </a:r>
          </a:p>
          <a:p>
            <a:pPr algn="just">
              <a:lnSpc>
                <a:spcPct val="150000"/>
              </a:lnSpc>
            </a:pPr>
            <a:r>
              <a:rPr lang="tr-TR" sz="2000" dirty="0">
                <a:latin typeface="Comic Sans MS" pitchFamily="66" charset="0"/>
              </a:rPr>
              <a:t>-Ağız diş sağlığına verilen önemin artması,</a:t>
            </a:r>
          </a:p>
          <a:p>
            <a:pPr algn="just">
              <a:lnSpc>
                <a:spcPct val="150000"/>
              </a:lnSpc>
            </a:pPr>
            <a:r>
              <a:rPr lang="tr-TR" sz="2000" dirty="0">
                <a:latin typeface="Comic Sans MS" pitchFamily="66" charset="0"/>
              </a:rPr>
              <a:t>-Gelişen tedavi teknikleri ile </a:t>
            </a:r>
            <a:r>
              <a:rPr lang="tr-TR" sz="2000" dirty="0" err="1">
                <a:latin typeface="Comic Sans MS" pitchFamily="66" charset="0"/>
              </a:rPr>
              <a:t>dental</a:t>
            </a:r>
            <a:r>
              <a:rPr lang="tr-TR" sz="2000" dirty="0">
                <a:latin typeface="Comic Sans MS" pitchFamily="66" charset="0"/>
              </a:rPr>
              <a:t> teknolojiye bağlı olarak erken diş kayıpları azalmakta, özellikle gelişmiş ülkelerde tamamen dişsiz bireylerin genel nüfusa oranlarında hızlı bir düşüş görülmektedir. </a:t>
            </a:r>
          </a:p>
          <a:p>
            <a:pPr algn="just">
              <a:lnSpc>
                <a:spcPct val="150000"/>
              </a:lnSpc>
            </a:pPr>
            <a:endParaRPr lang="tr-TR" sz="2000" dirty="0">
              <a:latin typeface="Comic Sans MS" pitchFamily="66" charset="0"/>
            </a:endParaRPr>
          </a:p>
          <a:p>
            <a:pPr algn="just">
              <a:lnSpc>
                <a:spcPct val="150000"/>
              </a:lnSpc>
            </a:pPr>
            <a:r>
              <a:rPr lang="tr-TR" sz="2000" dirty="0">
                <a:latin typeface="Comic Sans MS" pitchFamily="66" charset="0"/>
              </a:rPr>
              <a:t>Buna rağmen;</a:t>
            </a:r>
          </a:p>
          <a:p>
            <a:pPr algn="just">
              <a:lnSpc>
                <a:spcPct val="150000"/>
              </a:lnSpc>
            </a:pPr>
            <a:r>
              <a:rPr lang="tr-TR" sz="2000" dirty="0">
                <a:latin typeface="Comic Sans MS" pitchFamily="66" charset="0"/>
              </a:rPr>
              <a:t>Kanada’da 65 yaş üzerindeki bireylerin %72’si  tamamen dişsizdir ve %64’ü tam protez kullanmaktadır.</a:t>
            </a:r>
          </a:p>
          <a:p>
            <a:pPr algn="just">
              <a:lnSpc>
                <a:spcPct val="150000"/>
              </a:lnSpc>
            </a:pPr>
            <a:endParaRPr lang="tr-TR" sz="2000" dirty="0">
              <a:latin typeface="Comic Sans MS" pitchFamily="66" charset="0"/>
            </a:endParaRPr>
          </a:p>
          <a:p>
            <a:pPr algn="just">
              <a:lnSpc>
                <a:spcPct val="150000"/>
              </a:lnSpc>
            </a:pPr>
            <a:r>
              <a:rPr lang="tr-TR" sz="2000" dirty="0">
                <a:latin typeface="Comic Sans MS" pitchFamily="66" charset="0"/>
              </a:rPr>
              <a:t>Ülkemizde toplam nüfusun %4.2’sini oluşturan 65 yaş ve üzerinde bireylerin %61’inin tam protez kullandığı belirlenmiştir</a:t>
            </a:r>
            <a:r>
              <a:rPr lang="tr-TR" sz="2000" dirty="0" smtClean="0">
                <a:latin typeface="Comic Sans MS" pitchFamily="66" charset="0"/>
              </a:rPr>
              <a:t>.</a:t>
            </a:r>
          </a:p>
          <a:p>
            <a:pPr algn="just">
              <a:lnSpc>
                <a:spcPct val="150000"/>
              </a:lnSpc>
            </a:pPr>
            <a:r>
              <a:rPr lang="tr-TR" sz="2000" dirty="0" smtClean="0">
                <a:latin typeface="Comic Sans MS" pitchFamily="66" charset="0"/>
              </a:rPr>
              <a:t> </a:t>
            </a:r>
            <a:r>
              <a:rPr lang="tr-TR" sz="2000" dirty="0">
                <a:latin typeface="Comic Sans MS" pitchFamily="66" charset="0"/>
              </a:rPr>
              <a:t>%16’sının ise tam proteze ihtiyacı vardır. </a:t>
            </a:r>
          </a:p>
          <a:p>
            <a:pPr algn="just">
              <a:lnSpc>
                <a:spcPct val="150000"/>
              </a:lnSpc>
            </a:pPr>
            <a:endParaRPr lang="tr-TR" sz="20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anim calcmode="lin" valueType="num">
                                      <p:cBhvr>
                                        <p:cTn id="7" dur="500" fill="hold"/>
                                        <p:tgtEl>
                                          <p:spTgt spid="9113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1138">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1138">
                                            <p:txEl>
                                              <p:pRg st="1" end="1"/>
                                            </p:txEl>
                                          </p:spTgt>
                                        </p:tgtEl>
                                        <p:attrNameLst>
                                          <p:attrName>style.visibility</p:attrName>
                                        </p:attrNameLst>
                                      </p:cBhvr>
                                      <p:to>
                                        <p:strVal val="visible"/>
                                      </p:to>
                                    </p:set>
                                    <p:anim calcmode="lin" valueType="num">
                                      <p:cBhvr>
                                        <p:cTn id="11" dur="500" fill="hold"/>
                                        <p:tgtEl>
                                          <p:spTgt spid="91138">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9113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91138">
                                            <p:txEl>
                                              <p:pRg st="2" end="2"/>
                                            </p:txEl>
                                          </p:spTgt>
                                        </p:tgtEl>
                                        <p:attrNameLst>
                                          <p:attrName>style.visibility</p:attrName>
                                        </p:attrNameLst>
                                      </p:cBhvr>
                                      <p:to>
                                        <p:strVal val="visible"/>
                                      </p:to>
                                    </p:set>
                                    <p:anim calcmode="lin" valueType="num">
                                      <p:cBhvr>
                                        <p:cTn id="17" dur="500" fill="hold"/>
                                        <p:tgtEl>
                                          <p:spTgt spid="91138">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9113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91138">
                                            <p:txEl>
                                              <p:pRg st="4" end="4"/>
                                            </p:txEl>
                                          </p:spTgt>
                                        </p:tgtEl>
                                        <p:attrNameLst>
                                          <p:attrName>style.visibility</p:attrName>
                                        </p:attrNameLst>
                                      </p:cBhvr>
                                      <p:to>
                                        <p:strVal val="visible"/>
                                      </p:to>
                                    </p:set>
                                    <p:anim calcmode="lin" valueType="num">
                                      <p:cBhvr>
                                        <p:cTn id="23" dur="500" fill="hold"/>
                                        <p:tgtEl>
                                          <p:spTgt spid="91138">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91138">
                                            <p:txEl>
                                              <p:pRg st="4" end="4"/>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91138">
                                            <p:txEl>
                                              <p:pRg st="5" end="5"/>
                                            </p:txEl>
                                          </p:spTgt>
                                        </p:tgtEl>
                                        <p:attrNameLst>
                                          <p:attrName>style.visibility</p:attrName>
                                        </p:attrNameLst>
                                      </p:cBhvr>
                                      <p:to>
                                        <p:strVal val="visible"/>
                                      </p:to>
                                    </p:set>
                                    <p:anim calcmode="lin" valueType="num">
                                      <p:cBhvr>
                                        <p:cTn id="27" dur="500" fill="hold"/>
                                        <p:tgtEl>
                                          <p:spTgt spid="91138">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91138">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91138">
                                            <p:txEl>
                                              <p:pRg st="7" end="7"/>
                                            </p:txEl>
                                          </p:spTgt>
                                        </p:tgtEl>
                                        <p:attrNameLst>
                                          <p:attrName>style.visibility</p:attrName>
                                        </p:attrNameLst>
                                      </p:cBhvr>
                                      <p:to>
                                        <p:strVal val="visible"/>
                                      </p:to>
                                    </p:set>
                                    <p:anim calcmode="lin" valueType="num">
                                      <p:cBhvr>
                                        <p:cTn id="33" dur="500" fill="hold"/>
                                        <p:tgtEl>
                                          <p:spTgt spid="91138">
                                            <p:txEl>
                                              <p:pRg st="7" end="7"/>
                                            </p:txEl>
                                          </p:spTgt>
                                        </p:tgtEl>
                                        <p:attrNameLst>
                                          <p:attrName>ppt_w</p:attrName>
                                        </p:attrNameLst>
                                      </p:cBhvr>
                                      <p:tavLst>
                                        <p:tav tm="0">
                                          <p:val>
                                            <p:fltVal val="0"/>
                                          </p:val>
                                        </p:tav>
                                        <p:tav tm="100000">
                                          <p:val>
                                            <p:strVal val="#ppt_w"/>
                                          </p:val>
                                        </p:tav>
                                      </p:tavLst>
                                    </p:anim>
                                    <p:anim calcmode="lin" valueType="num">
                                      <p:cBhvr>
                                        <p:cTn id="34" dur="500" fill="hold"/>
                                        <p:tgtEl>
                                          <p:spTgt spid="91138">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91138">
                                            <p:txEl>
                                              <p:pRg st="8" end="8"/>
                                            </p:txEl>
                                          </p:spTgt>
                                        </p:tgtEl>
                                        <p:attrNameLst>
                                          <p:attrName>style.visibility</p:attrName>
                                        </p:attrNameLst>
                                      </p:cBhvr>
                                      <p:to>
                                        <p:strVal val="visible"/>
                                      </p:to>
                                    </p:set>
                                    <p:anim calcmode="lin" valueType="num">
                                      <p:cBhvr>
                                        <p:cTn id="39" dur="500" fill="hold"/>
                                        <p:tgtEl>
                                          <p:spTgt spid="91138">
                                            <p:txEl>
                                              <p:pRg st="8" end="8"/>
                                            </p:txEl>
                                          </p:spTgt>
                                        </p:tgtEl>
                                        <p:attrNameLst>
                                          <p:attrName>ppt_w</p:attrName>
                                        </p:attrNameLst>
                                      </p:cBhvr>
                                      <p:tavLst>
                                        <p:tav tm="0">
                                          <p:val>
                                            <p:fltVal val="0"/>
                                          </p:val>
                                        </p:tav>
                                        <p:tav tm="100000">
                                          <p:val>
                                            <p:strVal val="#ppt_w"/>
                                          </p:val>
                                        </p:tav>
                                      </p:tavLst>
                                    </p:anim>
                                    <p:anim calcmode="lin" valueType="num">
                                      <p:cBhvr>
                                        <p:cTn id="40" dur="500" fill="hold"/>
                                        <p:tgtEl>
                                          <p:spTgt spid="91138">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641350" y="1341438"/>
            <a:ext cx="7818438" cy="519112"/>
          </a:xfrm>
          <a:prstGeom prst="rect">
            <a:avLst/>
          </a:prstGeom>
          <a:noFill/>
          <a:ln w="9525">
            <a:noFill/>
            <a:miter lim="800000"/>
            <a:headEnd/>
            <a:tailEnd/>
          </a:ln>
        </p:spPr>
        <p:txBody>
          <a:bodyPr wrap="none">
            <a:spAutoFit/>
          </a:bodyPr>
          <a:lstStyle/>
          <a:p>
            <a:r>
              <a:rPr lang="tr-TR" sz="2800" dirty="0" err="1">
                <a:solidFill>
                  <a:srgbClr val="FF3300"/>
                </a:solidFill>
                <a:latin typeface="Comic Sans MS" pitchFamily="66" charset="0"/>
              </a:rPr>
              <a:t>Geriatrik</a:t>
            </a:r>
            <a:r>
              <a:rPr lang="tr-TR" sz="2800" dirty="0">
                <a:solidFill>
                  <a:srgbClr val="FF3300"/>
                </a:solidFill>
                <a:latin typeface="Comic Sans MS" pitchFamily="66" charset="0"/>
              </a:rPr>
              <a:t> hastalarda ortaya çıkan değişiklikler</a:t>
            </a:r>
          </a:p>
        </p:txBody>
      </p:sp>
      <p:sp>
        <p:nvSpPr>
          <p:cNvPr id="16389" name="Text Box 5"/>
          <p:cNvSpPr txBox="1">
            <a:spLocks noChangeArrowheads="1"/>
          </p:cNvSpPr>
          <p:nvPr/>
        </p:nvSpPr>
        <p:spPr bwMode="auto">
          <a:xfrm>
            <a:off x="2598738" y="2289175"/>
            <a:ext cx="4078361" cy="2930354"/>
          </a:xfrm>
          <a:prstGeom prst="rect">
            <a:avLst/>
          </a:prstGeom>
          <a:noFill/>
          <a:ln w="9525">
            <a:noFill/>
            <a:miter lim="800000"/>
            <a:headEnd/>
            <a:tailEnd/>
          </a:ln>
        </p:spPr>
        <p:txBody>
          <a:bodyPr wrap="none">
            <a:spAutoFit/>
          </a:bodyPr>
          <a:lstStyle/>
          <a:p>
            <a:pPr>
              <a:lnSpc>
                <a:spcPct val="130000"/>
              </a:lnSpc>
              <a:buFontTx/>
              <a:buChar char="•"/>
            </a:pPr>
            <a:r>
              <a:rPr lang="tr-TR" sz="2400" b="1" dirty="0">
                <a:latin typeface="Comic Sans MS" pitchFamily="66" charset="0"/>
              </a:rPr>
              <a:t> </a:t>
            </a:r>
            <a:r>
              <a:rPr lang="tr-TR" sz="2400" dirty="0" smtClean="0">
                <a:latin typeface="Comic Sans MS" pitchFamily="66" charset="0"/>
              </a:rPr>
              <a:t>Deri ve Ağız mukozasında</a:t>
            </a:r>
            <a:endParaRPr lang="tr-TR" sz="2400" dirty="0">
              <a:latin typeface="Comic Sans MS" pitchFamily="66" charset="0"/>
            </a:endParaRPr>
          </a:p>
          <a:p>
            <a:pPr>
              <a:lnSpc>
                <a:spcPct val="130000"/>
              </a:lnSpc>
              <a:buFontTx/>
              <a:buChar char="•"/>
            </a:pPr>
            <a:r>
              <a:rPr lang="tr-TR" sz="2400" dirty="0">
                <a:latin typeface="Comic Sans MS" pitchFamily="66" charset="0"/>
              </a:rPr>
              <a:t> Dil ve tat alma duyusunda</a:t>
            </a:r>
          </a:p>
          <a:p>
            <a:pPr>
              <a:lnSpc>
                <a:spcPct val="130000"/>
              </a:lnSpc>
              <a:buFontTx/>
              <a:buChar char="•"/>
            </a:pPr>
            <a:r>
              <a:rPr lang="tr-TR" sz="2400" dirty="0">
                <a:latin typeface="Comic Sans MS" pitchFamily="66" charset="0"/>
              </a:rPr>
              <a:t> </a:t>
            </a:r>
            <a:r>
              <a:rPr lang="tr-TR" sz="2400" dirty="0" err="1">
                <a:latin typeface="Comic Sans MS" pitchFamily="66" charset="0"/>
              </a:rPr>
              <a:t>Tükrükte</a:t>
            </a:r>
            <a:endParaRPr lang="tr-TR" sz="2400" dirty="0">
              <a:latin typeface="Comic Sans MS" pitchFamily="66" charset="0"/>
            </a:endParaRPr>
          </a:p>
          <a:p>
            <a:pPr>
              <a:lnSpc>
                <a:spcPct val="130000"/>
              </a:lnSpc>
              <a:buFontTx/>
              <a:buChar char="•"/>
            </a:pPr>
            <a:r>
              <a:rPr lang="tr-TR" sz="2400" dirty="0">
                <a:latin typeface="Comic Sans MS" pitchFamily="66" charset="0"/>
              </a:rPr>
              <a:t> </a:t>
            </a:r>
            <a:r>
              <a:rPr lang="tr-TR" sz="2400" dirty="0" err="1">
                <a:latin typeface="Comic Sans MS" pitchFamily="66" charset="0"/>
              </a:rPr>
              <a:t>Alveolar</a:t>
            </a:r>
            <a:r>
              <a:rPr lang="tr-TR" sz="2400" dirty="0">
                <a:latin typeface="Comic Sans MS" pitchFamily="66" charset="0"/>
              </a:rPr>
              <a:t> kemiklerde</a:t>
            </a:r>
          </a:p>
          <a:p>
            <a:pPr>
              <a:lnSpc>
                <a:spcPct val="130000"/>
              </a:lnSpc>
              <a:buFontTx/>
              <a:buChar char="•"/>
            </a:pPr>
            <a:r>
              <a:rPr lang="tr-TR" sz="2400" dirty="0">
                <a:latin typeface="Comic Sans MS" pitchFamily="66" charset="0"/>
              </a:rPr>
              <a:t> Psikolojik değişiklikler</a:t>
            </a:r>
          </a:p>
          <a:p>
            <a:pPr>
              <a:lnSpc>
                <a:spcPct val="130000"/>
              </a:lnSpc>
              <a:buFontTx/>
              <a:buChar char="•"/>
            </a:pPr>
            <a:endParaRPr lang="tr-TR" sz="2400"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1000" fill="hold"/>
                                        <p:tgtEl>
                                          <p:spTgt spid="16388"/>
                                        </p:tgtEl>
                                        <p:attrNameLst>
                                          <p:attrName>ppt_w</p:attrName>
                                        </p:attrNameLst>
                                      </p:cBhvr>
                                      <p:tavLst>
                                        <p:tav tm="0">
                                          <p:val>
                                            <p:strVal val="#ppt_w*0.70"/>
                                          </p:val>
                                        </p:tav>
                                        <p:tav tm="100000">
                                          <p:val>
                                            <p:strVal val="#ppt_w"/>
                                          </p:val>
                                        </p:tav>
                                      </p:tavLst>
                                    </p:anim>
                                    <p:anim calcmode="lin" valueType="num">
                                      <p:cBhvr>
                                        <p:cTn id="8" dur="1000" fill="hold"/>
                                        <p:tgtEl>
                                          <p:spTgt spid="16388"/>
                                        </p:tgtEl>
                                        <p:attrNameLst>
                                          <p:attrName>ppt_h</p:attrName>
                                        </p:attrNameLst>
                                      </p:cBhvr>
                                      <p:tavLst>
                                        <p:tav tm="0">
                                          <p:val>
                                            <p:strVal val="#ppt_h"/>
                                          </p:val>
                                        </p:tav>
                                        <p:tav tm="100000">
                                          <p:val>
                                            <p:strVal val="#ppt_h"/>
                                          </p:val>
                                        </p:tav>
                                      </p:tavLst>
                                    </p:anim>
                                    <p:animEffect transition="in" filter="fade">
                                      <p:cBhvr>
                                        <p:cTn id="9" dur="1000"/>
                                        <p:tgtEl>
                                          <p:spTgt spid="16388"/>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16389">
                                            <p:txEl>
                                              <p:pRg st="0" end="0"/>
                                            </p:txEl>
                                          </p:spTgt>
                                        </p:tgtEl>
                                        <p:attrNameLst>
                                          <p:attrName>style.visibility</p:attrName>
                                        </p:attrNameLst>
                                      </p:cBhvr>
                                      <p:to>
                                        <p:strVal val="visible"/>
                                      </p:to>
                                    </p:set>
                                    <p:anim calcmode="lin" valueType="num">
                                      <p:cBhvr>
                                        <p:cTn id="13" dur="1000" fill="hold"/>
                                        <p:tgtEl>
                                          <p:spTgt spid="16389">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16389">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6389">
                                            <p:txEl>
                                              <p:pRg st="0" end="0"/>
                                            </p:txEl>
                                          </p:spTgt>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16389">
                                            <p:txEl>
                                              <p:pRg st="1" end="1"/>
                                            </p:txEl>
                                          </p:spTgt>
                                        </p:tgtEl>
                                        <p:attrNameLst>
                                          <p:attrName>style.visibility</p:attrName>
                                        </p:attrNameLst>
                                      </p:cBhvr>
                                      <p:to>
                                        <p:strVal val="visible"/>
                                      </p:to>
                                    </p:set>
                                    <p:anim calcmode="lin" valueType="num">
                                      <p:cBhvr>
                                        <p:cTn id="19" dur="1000" fill="hold"/>
                                        <p:tgtEl>
                                          <p:spTgt spid="16389">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16389">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16389">
                                            <p:txEl>
                                              <p:pRg st="1" end="1"/>
                                            </p:txEl>
                                          </p:spTgt>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16389">
                                            <p:txEl>
                                              <p:pRg st="2" end="2"/>
                                            </p:txEl>
                                          </p:spTgt>
                                        </p:tgtEl>
                                        <p:attrNameLst>
                                          <p:attrName>style.visibility</p:attrName>
                                        </p:attrNameLst>
                                      </p:cBhvr>
                                      <p:to>
                                        <p:strVal val="visible"/>
                                      </p:to>
                                    </p:set>
                                    <p:anim calcmode="lin" valueType="num">
                                      <p:cBhvr>
                                        <p:cTn id="25" dur="1000" fill="hold"/>
                                        <p:tgtEl>
                                          <p:spTgt spid="16389">
                                            <p:txEl>
                                              <p:pRg st="2" end="2"/>
                                            </p:txEl>
                                          </p:spTgt>
                                        </p:tgtEl>
                                        <p:attrNameLst>
                                          <p:attrName>ppt_w</p:attrName>
                                        </p:attrNameLst>
                                      </p:cBhvr>
                                      <p:tavLst>
                                        <p:tav tm="0">
                                          <p:val>
                                            <p:strVal val="#ppt_w*0.70"/>
                                          </p:val>
                                        </p:tav>
                                        <p:tav tm="100000">
                                          <p:val>
                                            <p:strVal val="#ppt_w"/>
                                          </p:val>
                                        </p:tav>
                                      </p:tavLst>
                                    </p:anim>
                                    <p:anim calcmode="lin" valueType="num">
                                      <p:cBhvr>
                                        <p:cTn id="26" dur="1000" fill="hold"/>
                                        <p:tgtEl>
                                          <p:spTgt spid="16389">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16389">
                                            <p:txEl>
                                              <p:pRg st="2" end="2"/>
                                            </p:txEl>
                                          </p:spTgt>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16389">
                                            <p:txEl>
                                              <p:pRg st="3" end="3"/>
                                            </p:txEl>
                                          </p:spTgt>
                                        </p:tgtEl>
                                        <p:attrNameLst>
                                          <p:attrName>style.visibility</p:attrName>
                                        </p:attrNameLst>
                                      </p:cBhvr>
                                      <p:to>
                                        <p:strVal val="visible"/>
                                      </p:to>
                                    </p:set>
                                    <p:anim calcmode="lin" valueType="num">
                                      <p:cBhvr>
                                        <p:cTn id="31" dur="1000" fill="hold"/>
                                        <p:tgtEl>
                                          <p:spTgt spid="16389">
                                            <p:txEl>
                                              <p:pRg st="3" end="3"/>
                                            </p:txEl>
                                          </p:spTgt>
                                        </p:tgtEl>
                                        <p:attrNameLst>
                                          <p:attrName>ppt_w</p:attrName>
                                        </p:attrNameLst>
                                      </p:cBhvr>
                                      <p:tavLst>
                                        <p:tav tm="0">
                                          <p:val>
                                            <p:strVal val="#ppt_w*0.70"/>
                                          </p:val>
                                        </p:tav>
                                        <p:tav tm="100000">
                                          <p:val>
                                            <p:strVal val="#ppt_w"/>
                                          </p:val>
                                        </p:tav>
                                      </p:tavLst>
                                    </p:anim>
                                    <p:anim calcmode="lin" valueType="num">
                                      <p:cBhvr>
                                        <p:cTn id="32" dur="1000" fill="hold"/>
                                        <p:tgtEl>
                                          <p:spTgt spid="16389">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16389">
                                            <p:txEl>
                                              <p:pRg st="3" end="3"/>
                                            </p:txEl>
                                          </p:spTgt>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16389">
                                            <p:txEl>
                                              <p:pRg st="4" end="4"/>
                                            </p:txEl>
                                          </p:spTgt>
                                        </p:tgtEl>
                                        <p:attrNameLst>
                                          <p:attrName>style.visibility</p:attrName>
                                        </p:attrNameLst>
                                      </p:cBhvr>
                                      <p:to>
                                        <p:strVal val="visible"/>
                                      </p:to>
                                    </p:set>
                                    <p:anim calcmode="lin" valueType="num">
                                      <p:cBhvr>
                                        <p:cTn id="37" dur="1000" fill="hold"/>
                                        <p:tgtEl>
                                          <p:spTgt spid="16389">
                                            <p:txEl>
                                              <p:pRg st="4" end="4"/>
                                            </p:txEl>
                                          </p:spTgt>
                                        </p:tgtEl>
                                        <p:attrNameLst>
                                          <p:attrName>ppt_w</p:attrName>
                                        </p:attrNameLst>
                                      </p:cBhvr>
                                      <p:tavLst>
                                        <p:tav tm="0">
                                          <p:val>
                                            <p:strVal val="#ppt_w*0.70"/>
                                          </p:val>
                                        </p:tav>
                                        <p:tav tm="100000">
                                          <p:val>
                                            <p:strVal val="#ppt_w"/>
                                          </p:val>
                                        </p:tav>
                                      </p:tavLst>
                                    </p:anim>
                                    <p:anim calcmode="lin" valueType="num">
                                      <p:cBhvr>
                                        <p:cTn id="38" dur="1000" fill="hold"/>
                                        <p:tgtEl>
                                          <p:spTgt spid="16389">
                                            <p:txEl>
                                              <p:pRg st="4" end="4"/>
                                            </p:txEl>
                                          </p:spTgt>
                                        </p:tgtEl>
                                        <p:attrNameLst>
                                          <p:attrName>ppt_h</p:attrName>
                                        </p:attrNameLst>
                                      </p:cBhvr>
                                      <p:tavLst>
                                        <p:tav tm="0">
                                          <p:val>
                                            <p:strVal val="#ppt_h"/>
                                          </p:val>
                                        </p:tav>
                                        <p:tav tm="100000">
                                          <p:val>
                                            <p:strVal val="#ppt_h"/>
                                          </p:val>
                                        </p:tav>
                                      </p:tavLst>
                                    </p:anim>
                                    <p:animEffect transition="in" filter="fade">
                                      <p:cBhvr>
                                        <p:cTn id="39" dur="1000"/>
                                        <p:tgtEl>
                                          <p:spTgt spid="163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250825" y="407983"/>
            <a:ext cx="8569325" cy="2378075"/>
          </a:xfrm>
          <a:prstGeom prst="rect">
            <a:avLst/>
          </a:prstGeom>
          <a:noFill/>
          <a:ln w="9525">
            <a:noFill/>
            <a:miter lim="800000"/>
            <a:headEnd/>
            <a:tailEnd/>
          </a:ln>
        </p:spPr>
        <p:txBody>
          <a:bodyPr>
            <a:spAutoFit/>
          </a:bodyPr>
          <a:lstStyle/>
          <a:p>
            <a:pPr algn="ctr">
              <a:lnSpc>
                <a:spcPct val="150000"/>
              </a:lnSpc>
              <a:buFontTx/>
              <a:buChar char="•"/>
            </a:pPr>
            <a:r>
              <a:rPr lang="tr-TR" sz="2000" dirty="0">
                <a:solidFill>
                  <a:srgbClr val="FF3300"/>
                </a:solidFill>
                <a:latin typeface="Comic Sans MS" pitchFamily="66" charset="0"/>
              </a:rPr>
              <a:t> Deride ve ağız mukozasında  meydana gelen değişiklikler  </a:t>
            </a:r>
          </a:p>
          <a:p>
            <a:pPr algn="ctr">
              <a:lnSpc>
                <a:spcPct val="150000"/>
              </a:lnSpc>
            </a:pPr>
            <a:r>
              <a:rPr lang="tr-TR" sz="2000" dirty="0">
                <a:latin typeface="Comic Sans MS" pitchFamily="66" charset="0"/>
              </a:rPr>
              <a:t>Deri; tüm vücudu saran ve dokunma organını oluşturan koruyucu zardır. Kalınlığı 1,5-3 mm arasındadır. Rengi ve görünüşü, cinsiyet, ırk, iklim, yaş v.b. faktörlere göre değişir. </a:t>
            </a:r>
          </a:p>
          <a:p>
            <a:pPr algn="ctr">
              <a:lnSpc>
                <a:spcPct val="150000"/>
              </a:lnSpc>
            </a:pPr>
            <a:r>
              <a:rPr lang="tr-TR" sz="2000" dirty="0">
                <a:latin typeface="Comic Sans MS" pitchFamily="66" charset="0"/>
              </a:rPr>
              <a:t> 	</a:t>
            </a:r>
          </a:p>
        </p:txBody>
      </p:sp>
      <p:pic>
        <p:nvPicPr>
          <p:cNvPr id="63490" name="Picture 2" descr="http://www.kibristime.com/images/haberler/yaslilik_depresyonu_h29827.jpg"/>
          <p:cNvPicPr>
            <a:picLocks noChangeAspect="1" noChangeArrowheads="1"/>
          </p:cNvPicPr>
          <p:nvPr/>
        </p:nvPicPr>
        <p:blipFill>
          <a:blip r:embed="rId2"/>
          <a:srcRect/>
          <a:stretch>
            <a:fillRect/>
          </a:stretch>
        </p:blipFill>
        <p:spPr bwMode="auto">
          <a:xfrm>
            <a:off x="214282" y="3214686"/>
            <a:ext cx="5128417" cy="2714644"/>
          </a:xfrm>
          <a:prstGeom prst="rect">
            <a:avLst/>
          </a:prstGeom>
          <a:noFill/>
          <a:ln w="19050">
            <a:solidFill>
              <a:srgbClr val="FF0000"/>
            </a:solidFill>
          </a:ln>
        </p:spPr>
      </p:pic>
      <p:pic>
        <p:nvPicPr>
          <p:cNvPr id="63492" name="Picture 4" descr="http://hport.com.tr/image/58218/thumb/in.jpg"/>
          <p:cNvPicPr>
            <a:picLocks noChangeAspect="1" noChangeArrowheads="1"/>
          </p:cNvPicPr>
          <p:nvPr/>
        </p:nvPicPr>
        <p:blipFill>
          <a:blip r:embed="rId3"/>
          <a:srcRect r="2082"/>
          <a:stretch>
            <a:fillRect/>
          </a:stretch>
        </p:blipFill>
        <p:spPr bwMode="auto">
          <a:xfrm>
            <a:off x="5572132" y="3214686"/>
            <a:ext cx="3357586" cy="2735573"/>
          </a:xfrm>
          <a:prstGeom prst="rect">
            <a:avLst/>
          </a:prstGeom>
          <a:noFill/>
          <a:ln w="19050">
            <a:solidFill>
              <a:srgbClr val="FF33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92162"/>
                                        </p:tgtEl>
                                        <p:attrNameLst>
                                          <p:attrName>style.visibility</p:attrName>
                                        </p:attrNameLst>
                                      </p:cBhvr>
                                      <p:to>
                                        <p:strVal val="visible"/>
                                      </p:to>
                                    </p:set>
                                    <p:anim calcmode="lin" valueType="num">
                                      <p:cBhvr>
                                        <p:cTn id="7" dur="500" decel="50000" fill="hold">
                                          <p:stCondLst>
                                            <p:cond delay="0"/>
                                          </p:stCondLst>
                                        </p:cTn>
                                        <p:tgtEl>
                                          <p:spTgt spid="9216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216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2162"/>
                                        </p:tgtEl>
                                        <p:attrNameLst>
                                          <p:attrName>ppt_w</p:attrName>
                                        </p:attrNameLst>
                                      </p:cBhvr>
                                      <p:tavLst>
                                        <p:tav tm="0">
                                          <p:val>
                                            <p:strVal val="#ppt_w*.05"/>
                                          </p:val>
                                        </p:tav>
                                        <p:tav tm="100000">
                                          <p:val>
                                            <p:strVal val="#ppt_w"/>
                                          </p:val>
                                        </p:tav>
                                      </p:tavLst>
                                    </p:anim>
                                    <p:anim calcmode="lin" valueType="num">
                                      <p:cBhvr>
                                        <p:cTn id="10" dur="1000" fill="hold"/>
                                        <p:tgtEl>
                                          <p:spTgt spid="9216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216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216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216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2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AngularCheilitisThumb[1]"/>
          <p:cNvPicPr>
            <a:picLocks noChangeAspect="1" noChangeArrowheads="1"/>
          </p:cNvPicPr>
          <p:nvPr/>
        </p:nvPicPr>
        <p:blipFill>
          <a:blip r:embed="rId2"/>
          <a:srcRect b="1566"/>
          <a:stretch>
            <a:fillRect/>
          </a:stretch>
        </p:blipFill>
        <p:spPr bwMode="auto">
          <a:xfrm>
            <a:off x="4686327" y="3481515"/>
            <a:ext cx="4029077" cy="2662130"/>
          </a:xfrm>
          <a:prstGeom prst="rect">
            <a:avLst/>
          </a:prstGeom>
          <a:noFill/>
          <a:ln w="19050">
            <a:solidFill>
              <a:srgbClr val="FF3300"/>
            </a:solidFill>
            <a:miter lim="800000"/>
            <a:headEnd/>
            <a:tailEnd/>
          </a:ln>
        </p:spPr>
      </p:pic>
      <p:sp>
        <p:nvSpPr>
          <p:cNvPr id="93187" name="Text Box 3"/>
          <p:cNvSpPr txBox="1">
            <a:spLocks noChangeArrowheads="1"/>
          </p:cNvSpPr>
          <p:nvPr/>
        </p:nvSpPr>
        <p:spPr bwMode="auto">
          <a:xfrm>
            <a:off x="0" y="385401"/>
            <a:ext cx="9144000" cy="2400657"/>
          </a:xfrm>
          <a:prstGeom prst="rect">
            <a:avLst/>
          </a:prstGeom>
          <a:noFill/>
          <a:ln w="9525">
            <a:noFill/>
            <a:miter lim="800000"/>
            <a:headEnd/>
            <a:tailEnd/>
          </a:ln>
        </p:spPr>
        <p:txBody>
          <a:bodyPr wrap="square">
            <a:spAutoFit/>
          </a:bodyPr>
          <a:lstStyle/>
          <a:p>
            <a:pPr algn="ctr">
              <a:lnSpc>
                <a:spcPct val="150000"/>
              </a:lnSpc>
            </a:pPr>
            <a:r>
              <a:rPr lang="tr-TR" sz="2000" dirty="0">
                <a:latin typeface="Comic Sans MS" pitchFamily="66" charset="0"/>
              </a:rPr>
              <a:t>Deri esnekliğinin kaybolması yaşlı hastaların ağızlarını yeterince açabilmelerine engel olur. Bu durum yapılacak ağız içi tedaviyi güçleştirir. </a:t>
            </a:r>
          </a:p>
          <a:p>
            <a:pPr algn="ctr">
              <a:lnSpc>
                <a:spcPct val="150000"/>
              </a:lnSpc>
            </a:pPr>
            <a:endParaRPr lang="tr-TR" sz="2000" dirty="0">
              <a:latin typeface="Comic Sans MS" pitchFamily="66" charset="0"/>
            </a:endParaRPr>
          </a:p>
          <a:p>
            <a:pPr algn="ctr">
              <a:lnSpc>
                <a:spcPct val="150000"/>
              </a:lnSpc>
            </a:pPr>
            <a:r>
              <a:rPr lang="tr-TR" sz="2000" dirty="0">
                <a:latin typeface="Comic Sans MS" pitchFamily="66" charset="0"/>
              </a:rPr>
              <a:t>Tedaviye başlamadan önce ağız kenarlarının </a:t>
            </a:r>
            <a:endParaRPr lang="tr-TR" sz="2000" dirty="0" smtClean="0">
              <a:latin typeface="Comic Sans MS" pitchFamily="66" charset="0"/>
            </a:endParaRPr>
          </a:p>
          <a:p>
            <a:pPr algn="ctr">
              <a:lnSpc>
                <a:spcPct val="150000"/>
              </a:lnSpc>
            </a:pPr>
            <a:r>
              <a:rPr lang="tr-TR" sz="2000" dirty="0" smtClean="0">
                <a:latin typeface="Comic Sans MS" pitchFamily="66" charset="0"/>
              </a:rPr>
              <a:t>vazelin </a:t>
            </a:r>
            <a:r>
              <a:rPr lang="tr-TR" sz="2000" dirty="0">
                <a:latin typeface="Comic Sans MS" pitchFamily="66" charset="0"/>
              </a:rPr>
              <a:t>ile yumuşatılması önerilir.</a:t>
            </a:r>
          </a:p>
        </p:txBody>
      </p:sp>
      <p:pic>
        <p:nvPicPr>
          <p:cNvPr id="93188" name="Picture 4" descr="5"/>
          <p:cNvPicPr>
            <a:picLocks noChangeAspect="1" noChangeArrowheads="1"/>
          </p:cNvPicPr>
          <p:nvPr/>
        </p:nvPicPr>
        <p:blipFill>
          <a:blip r:embed="rId3"/>
          <a:srcRect l="9595" t="10400" r="52161" b="71396"/>
          <a:stretch>
            <a:fillRect/>
          </a:stretch>
        </p:blipFill>
        <p:spPr bwMode="auto">
          <a:xfrm>
            <a:off x="367543" y="3500439"/>
            <a:ext cx="4061581" cy="2665412"/>
          </a:xfrm>
          <a:prstGeom prst="rect">
            <a:avLst/>
          </a:prstGeom>
          <a:noFill/>
          <a:ln w="28575">
            <a:solidFill>
              <a:srgbClr val="FF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p:cTn id="7" dur="500" fill="hold"/>
                                        <p:tgtEl>
                                          <p:spTgt spid="93187"/>
                                        </p:tgtEl>
                                        <p:attrNameLst>
                                          <p:attrName>ppt_w</p:attrName>
                                        </p:attrNameLst>
                                      </p:cBhvr>
                                      <p:tavLst>
                                        <p:tav tm="0">
                                          <p:val>
                                            <p:strVal val="#ppt_w*0.05"/>
                                          </p:val>
                                        </p:tav>
                                        <p:tav tm="100000">
                                          <p:val>
                                            <p:strVal val="#ppt_w"/>
                                          </p:val>
                                        </p:tav>
                                      </p:tavLst>
                                    </p:anim>
                                    <p:anim calcmode="lin" valueType="num">
                                      <p:cBhvr>
                                        <p:cTn id="8" dur="500" fill="hold"/>
                                        <p:tgtEl>
                                          <p:spTgt spid="93187"/>
                                        </p:tgtEl>
                                        <p:attrNameLst>
                                          <p:attrName>ppt_h</p:attrName>
                                        </p:attrNameLst>
                                      </p:cBhvr>
                                      <p:tavLst>
                                        <p:tav tm="0">
                                          <p:val>
                                            <p:strVal val="#ppt_h"/>
                                          </p:val>
                                        </p:tav>
                                        <p:tav tm="100000">
                                          <p:val>
                                            <p:strVal val="#ppt_h"/>
                                          </p:val>
                                        </p:tav>
                                      </p:tavLst>
                                    </p:anim>
                                    <p:anim calcmode="lin" valueType="num">
                                      <p:cBhvr>
                                        <p:cTn id="9" dur="500" fill="hold"/>
                                        <p:tgtEl>
                                          <p:spTgt spid="93187"/>
                                        </p:tgtEl>
                                        <p:attrNameLst>
                                          <p:attrName>ppt_x</p:attrName>
                                        </p:attrNameLst>
                                      </p:cBhvr>
                                      <p:tavLst>
                                        <p:tav tm="0">
                                          <p:val>
                                            <p:strVal val="#ppt_x-.2"/>
                                          </p:val>
                                        </p:tav>
                                        <p:tav tm="100000">
                                          <p:val>
                                            <p:strVal val="#ppt_x"/>
                                          </p:val>
                                        </p:tav>
                                      </p:tavLst>
                                    </p:anim>
                                    <p:anim calcmode="lin" valueType="num">
                                      <p:cBhvr>
                                        <p:cTn id="10" dur="500" fill="hold"/>
                                        <p:tgtEl>
                                          <p:spTgt spid="93187"/>
                                        </p:tgtEl>
                                        <p:attrNameLst>
                                          <p:attrName>ppt_y</p:attrName>
                                        </p:attrNameLst>
                                      </p:cBhvr>
                                      <p:tavLst>
                                        <p:tav tm="0">
                                          <p:val>
                                            <p:strVal val="#ppt_y"/>
                                          </p:val>
                                        </p:tav>
                                        <p:tav tm="100000">
                                          <p:val>
                                            <p:strVal val="#ppt_y"/>
                                          </p:val>
                                        </p:tav>
                                      </p:tavLst>
                                    </p:anim>
                                    <p:animEffect transition="in" filter="fade">
                                      <p:cBhvr>
                                        <p:cTn id="11" dur="500"/>
                                        <p:tgtEl>
                                          <p:spTgt spid="93187"/>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93186"/>
                                        </p:tgtEl>
                                        <p:attrNameLst>
                                          <p:attrName>style.visibility</p:attrName>
                                        </p:attrNameLst>
                                      </p:cBhvr>
                                      <p:to>
                                        <p:strVal val="visible"/>
                                      </p:to>
                                    </p:set>
                                    <p:anim calcmode="lin" valueType="num">
                                      <p:cBhvr>
                                        <p:cTn id="14" dur="500" fill="hold"/>
                                        <p:tgtEl>
                                          <p:spTgt spid="93186"/>
                                        </p:tgtEl>
                                        <p:attrNameLst>
                                          <p:attrName>ppt_w</p:attrName>
                                        </p:attrNameLst>
                                      </p:cBhvr>
                                      <p:tavLst>
                                        <p:tav tm="0">
                                          <p:val>
                                            <p:strVal val="#ppt_w*0.05"/>
                                          </p:val>
                                        </p:tav>
                                        <p:tav tm="100000">
                                          <p:val>
                                            <p:strVal val="#ppt_w"/>
                                          </p:val>
                                        </p:tav>
                                      </p:tavLst>
                                    </p:anim>
                                    <p:anim calcmode="lin" valueType="num">
                                      <p:cBhvr>
                                        <p:cTn id="15" dur="500" fill="hold"/>
                                        <p:tgtEl>
                                          <p:spTgt spid="93186"/>
                                        </p:tgtEl>
                                        <p:attrNameLst>
                                          <p:attrName>ppt_h</p:attrName>
                                        </p:attrNameLst>
                                      </p:cBhvr>
                                      <p:tavLst>
                                        <p:tav tm="0">
                                          <p:val>
                                            <p:strVal val="#ppt_h"/>
                                          </p:val>
                                        </p:tav>
                                        <p:tav tm="100000">
                                          <p:val>
                                            <p:strVal val="#ppt_h"/>
                                          </p:val>
                                        </p:tav>
                                      </p:tavLst>
                                    </p:anim>
                                    <p:anim calcmode="lin" valueType="num">
                                      <p:cBhvr>
                                        <p:cTn id="16" dur="500" fill="hold"/>
                                        <p:tgtEl>
                                          <p:spTgt spid="93186"/>
                                        </p:tgtEl>
                                        <p:attrNameLst>
                                          <p:attrName>ppt_x</p:attrName>
                                        </p:attrNameLst>
                                      </p:cBhvr>
                                      <p:tavLst>
                                        <p:tav tm="0">
                                          <p:val>
                                            <p:strVal val="#ppt_x-.2"/>
                                          </p:val>
                                        </p:tav>
                                        <p:tav tm="100000">
                                          <p:val>
                                            <p:strVal val="#ppt_x"/>
                                          </p:val>
                                        </p:tav>
                                      </p:tavLst>
                                    </p:anim>
                                    <p:anim calcmode="lin" valueType="num">
                                      <p:cBhvr>
                                        <p:cTn id="17" dur="500" fill="hold"/>
                                        <p:tgtEl>
                                          <p:spTgt spid="93186"/>
                                        </p:tgtEl>
                                        <p:attrNameLst>
                                          <p:attrName>ppt_y</p:attrName>
                                        </p:attrNameLst>
                                      </p:cBhvr>
                                      <p:tavLst>
                                        <p:tav tm="0">
                                          <p:val>
                                            <p:strVal val="#ppt_y"/>
                                          </p:val>
                                        </p:tav>
                                        <p:tav tm="100000">
                                          <p:val>
                                            <p:strVal val="#ppt_y"/>
                                          </p:val>
                                        </p:tav>
                                      </p:tavLst>
                                    </p:anim>
                                    <p:animEffect transition="in" filter="fade">
                                      <p:cBhvr>
                                        <p:cTn id="18" dur="500"/>
                                        <p:tgtEl>
                                          <p:spTgt spid="93186"/>
                                        </p:tgtEl>
                                      </p:cBhvr>
                                    </p:animEffect>
                                  </p:childTnLst>
                                </p:cTn>
                              </p:par>
                              <p:par>
                                <p:cTn id="19" presetID="25" presetClass="entr" presetSubtype="0" fill="hold" nodeType="withEffect">
                                  <p:stCondLst>
                                    <p:cond delay="0"/>
                                  </p:stCondLst>
                                  <p:childTnLst>
                                    <p:set>
                                      <p:cBhvr>
                                        <p:cTn id="20" dur="1" fill="hold">
                                          <p:stCondLst>
                                            <p:cond delay="0"/>
                                          </p:stCondLst>
                                        </p:cTn>
                                        <p:tgtEl>
                                          <p:spTgt spid="93188"/>
                                        </p:tgtEl>
                                        <p:attrNameLst>
                                          <p:attrName>style.visibility</p:attrName>
                                        </p:attrNameLst>
                                      </p:cBhvr>
                                      <p:to>
                                        <p:strVal val="visible"/>
                                      </p:to>
                                    </p:set>
                                    <p:anim calcmode="lin" valueType="num">
                                      <p:cBhvr>
                                        <p:cTn id="21" dur="500" decel="50000" fill="hold">
                                          <p:stCondLst>
                                            <p:cond delay="0"/>
                                          </p:stCondLst>
                                        </p:cTn>
                                        <p:tgtEl>
                                          <p:spTgt spid="93188"/>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93188"/>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93188"/>
                                        </p:tgtEl>
                                        <p:attrNameLst>
                                          <p:attrName>ppt_w</p:attrName>
                                        </p:attrNameLst>
                                      </p:cBhvr>
                                      <p:tavLst>
                                        <p:tav tm="0">
                                          <p:val>
                                            <p:strVal val="#ppt_w*.05"/>
                                          </p:val>
                                        </p:tav>
                                        <p:tav tm="100000">
                                          <p:val>
                                            <p:strVal val="#ppt_w"/>
                                          </p:val>
                                        </p:tav>
                                      </p:tavLst>
                                    </p:anim>
                                    <p:anim calcmode="lin" valueType="num">
                                      <p:cBhvr>
                                        <p:cTn id="24" dur="1000" fill="hold"/>
                                        <p:tgtEl>
                                          <p:spTgt spid="93188"/>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93188"/>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93188"/>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93188"/>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26789" y="1024275"/>
            <a:ext cx="8321675" cy="4708981"/>
          </a:xfrm>
          <a:prstGeom prst="rect">
            <a:avLst/>
          </a:prstGeom>
          <a:noFill/>
          <a:ln w="9525">
            <a:noFill/>
            <a:miter lim="800000"/>
            <a:headEnd/>
            <a:tailEnd/>
          </a:ln>
        </p:spPr>
        <p:txBody>
          <a:bodyPr>
            <a:spAutoFit/>
          </a:bodyPr>
          <a:lstStyle/>
          <a:p>
            <a:pPr algn="ctr">
              <a:lnSpc>
                <a:spcPct val="150000"/>
              </a:lnSpc>
            </a:pPr>
            <a:r>
              <a:rPr lang="tr-TR" sz="2000" b="1" dirty="0" smtClean="0">
                <a:latin typeface="Comic Sans MS" pitchFamily="66" charset="0"/>
              </a:rPr>
              <a:t>Geriatri</a:t>
            </a:r>
            <a:r>
              <a:rPr lang="tr-TR" sz="2000" dirty="0" smtClean="0">
                <a:solidFill>
                  <a:srgbClr val="FF3300"/>
                </a:solidFill>
                <a:latin typeface="Comic Sans MS" pitchFamily="66" charset="0"/>
              </a:rPr>
              <a:t> </a:t>
            </a:r>
            <a:endParaRPr lang="tr-TR" sz="2000" dirty="0">
              <a:solidFill>
                <a:srgbClr val="FF3300"/>
              </a:solidFill>
              <a:latin typeface="Comic Sans MS" pitchFamily="66" charset="0"/>
            </a:endParaRPr>
          </a:p>
          <a:p>
            <a:pPr algn="ctr">
              <a:lnSpc>
                <a:spcPct val="150000"/>
              </a:lnSpc>
            </a:pPr>
            <a:r>
              <a:rPr lang="tr-TR" sz="2000" dirty="0">
                <a:latin typeface="Comic Sans MS" pitchFamily="66" charset="0"/>
              </a:rPr>
              <a:t>Yaşlıların hastalıkları ile ilgilenen, bakım ve tedavilerine  yönelik bir bilim dalıdır. </a:t>
            </a:r>
          </a:p>
          <a:p>
            <a:pPr algn="ctr">
              <a:lnSpc>
                <a:spcPct val="150000"/>
              </a:lnSpc>
            </a:pPr>
            <a:endParaRPr lang="tr-TR" sz="2000" dirty="0">
              <a:latin typeface="Comic Sans MS" pitchFamily="66" charset="0"/>
            </a:endParaRPr>
          </a:p>
          <a:p>
            <a:pPr algn="ctr">
              <a:lnSpc>
                <a:spcPct val="150000"/>
              </a:lnSpc>
            </a:pPr>
            <a:r>
              <a:rPr lang="tr-TR" sz="2000" b="1" dirty="0">
                <a:latin typeface="Comic Sans MS" pitchFamily="66" charset="0"/>
              </a:rPr>
              <a:t>Gerontoloji= Yaşlılık ilmi</a:t>
            </a:r>
          </a:p>
          <a:p>
            <a:pPr algn="ctr">
              <a:lnSpc>
                <a:spcPct val="150000"/>
              </a:lnSpc>
            </a:pPr>
            <a:r>
              <a:rPr lang="tr-TR" sz="2000" dirty="0">
                <a:latin typeface="Comic Sans MS" pitchFamily="66" charset="0"/>
              </a:rPr>
              <a:t>Yaşlılığın patolojisini değil zamana bağlı olarak gelişen doğal sürecini inceleyen bir alanıdır.</a:t>
            </a:r>
          </a:p>
          <a:p>
            <a:pPr algn="ctr">
              <a:lnSpc>
                <a:spcPct val="150000"/>
              </a:lnSpc>
            </a:pPr>
            <a:endParaRPr lang="tr-TR" sz="2000" dirty="0">
              <a:latin typeface="Comic Sans MS" pitchFamily="66" charset="0"/>
            </a:endParaRPr>
          </a:p>
          <a:p>
            <a:pPr algn="ctr">
              <a:lnSpc>
                <a:spcPct val="150000"/>
              </a:lnSpc>
            </a:pPr>
            <a:r>
              <a:rPr lang="tr-TR" sz="2000" b="1" dirty="0" err="1">
                <a:latin typeface="Comic Sans MS" pitchFamily="66" charset="0"/>
              </a:rPr>
              <a:t>Gerodontoloji</a:t>
            </a:r>
            <a:endParaRPr lang="tr-TR" sz="2000" b="1" dirty="0">
              <a:latin typeface="Comic Sans MS" pitchFamily="66" charset="0"/>
            </a:endParaRPr>
          </a:p>
          <a:p>
            <a:pPr algn="ctr">
              <a:lnSpc>
                <a:spcPct val="150000"/>
              </a:lnSpc>
            </a:pPr>
            <a:r>
              <a:rPr lang="tr-TR" sz="2000" dirty="0">
                <a:latin typeface="Comic Sans MS" pitchFamily="66" charset="0"/>
              </a:rPr>
              <a:t>Yaşlıların diş ve çene sistemleri ile uğraşan bir </a:t>
            </a:r>
            <a:r>
              <a:rPr lang="tr-TR" sz="2000" dirty="0" smtClean="0">
                <a:latin typeface="Comic Sans MS" pitchFamily="66" charset="0"/>
              </a:rPr>
              <a:t>disiplindir</a:t>
            </a:r>
            <a:r>
              <a:rPr lang="tr-TR" sz="2000" dirty="0">
                <a:latin typeface="Comic Sans MS" pitchFamily="66" charset="0"/>
              </a:rPr>
              <a:t>.</a:t>
            </a:r>
          </a:p>
        </p:txBody>
      </p:sp>
    </p:spTree>
  </p:cSld>
  <p:clrMapOvr>
    <a:masterClrMapping/>
  </p:clrMapOvr>
  <p:transition>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50825" y="536575"/>
            <a:ext cx="8713788" cy="5121275"/>
          </a:xfrm>
          <a:prstGeom prst="rect">
            <a:avLst/>
          </a:prstGeom>
          <a:noFill/>
          <a:ln w="9525">
            <a:noFill/>
            <a:miter lim="800000"/>
            <a:headEnd/>
            <a:tailEnd/>
          </a:ln>
        </p:spPr>
        <p:txBody>
          <a:bodyPr>
            <a:spAutoFit/>
          </a:bodyPr>
          <a:lstStyle/>
          <a:p>
            <a:pPr algn="ctr">
              <a:lnSpc>
                <a:spcPct val="150000"/>
              </a:lnSpc>
            </a:pPr>
            <a:r>
              <a:rPr lang="tr-TR" sz="2000" dirty="0">
                <a:latin typeface="Comic Sans MS" pitchFamily="66" charset="0"/>
              </a:rPr>
              <a:t>Mukoza ağızdan girecek mikroorganizmalar için ilk savunma hattını oluşturur. Mukozada da deriye benzer değişiklikler meydana gelir. Zamanla </a:t>
            </a:r>
            <a:r>
              <a:rPr lang="tr-TR" sz="2000" dirty="0" err="1">
                <a:latin typeface="Comic Sans MS" pitchFamily="66" charset="0"/>
              </a:rPr>
              <a:t>atrofiye</a:t>
            </a:r>
            <a:r>
              <a:rPr lang="tr-TR" sz="2000" dirty="0">
                <a:latin typeface="Comic Sans MS" pitchFamily="66" charset="0"/>
              </a:rPr>
              <a:t> uğrayan mukoza mekanik, bakteriyel ve kimyasal travmalara karşı daha alıngan olur.</a:t>
            </a:r>
          </a:p>
          <a:p>
            <a:pPr algn="ctr">
              <a:lnSpc>
                <a:spcPct val="150000"/>
              </a:lnSpc>
            </a:pPr>
            <a:endParaRPr lang="tr-TR" sz="2000" dirty="0">
              <a:latin typeface="Comic Sans MS" pitchFamily="66" charset="0"/>
            </a:endParaRPr>
          </a:p>
          <a:p>
            <a:pPr algn="ctr">
              <a:lnSpc>
                <a:spcPct val="150000"/>
              </a:lnSpc>
            </a:pPr>
            <a:endParaRPr lang="tr-TR" sz="2000" dirty="0">
              <a:latin typeface="Comic Sans MS" pitchFamily="66" charset="0"/>
            </a:endParaRPr>
          </a:p>
          <a:p>
            <a:pPr algn="ctr">
              <a:lnSpc>
                <a:spcPct val="150000"/>
              </a:lnSpc>
            </a:pPr>
            <a:endParaRPr lang="tr-TR" sz="2000" dirty="0">
              <a:latin typeface="Comic Sans MS" pitchFamily="66" charset="0"/>
            </a:endParaRPr>
          </a:p>
          <a:p>
            <a:pPr algn="ctr">
              <a:lnSpc>
                <a:spcPct val="150000"/>
              </a:lnSpc>
            </a:pPr>
            <a:endParaRPr lang="tr-TR" sz="2000" dirty="0">
              <a:latin typeface="Comic Sans MS" pitchFamily="66" charset="0"/>
            </a:endParaRPr>
          </a:p>
          <a:p>
            <a:pPr algn="ctr">
              <a:lnSpc>
                <a:spcPct val="150000"/>
              </a:lnSpc>
            </a:pPr>
            <a:endParaRPr lang="tr-TR" sz="2000" dirty="0">
              <a:latin typeface="Comic Sans MS" pitchFamily="66" charset="0"/>
            </a:endParaRPr>
          </a:p>
          <a:p>
            <a:pPr algn="ctr">
              <a:lnSpc>
                <a:spcPct val="150000"/>
              </a:lnSpc>
            </a:pPr>
            <a:endParaRPr lang="tr-TR" sz="2000" dirty="0">
              <a:latin typeface="Comic Sans MS" pitchFamily="66" charset="0"/>
            </a:endParaRPr>
          </a:p>
          <a:p>
            <a:pPr algn="ctr">
              <a:lnSpc>
                <a:spcPct val="150000"/>
              </a:lnSpc>
            </a:pPr>
            <a:endParaRPr lang="tr-TR" sz="2000" dirty="0">
              <a:latin typeface="Comic Sans MS" pitchFamily="66" charset="0"/>
            </a:endParaRPr>
          </a:p>
        </p:txBody>
      </p:sp>
      <p:pic>
        <p:nvPicPr>
          <p:cNvPr id="94211" name="Picture 3" descr="11"/>
          <p:cNvPicPr>
            <a:picLocks noChangeAspect="1" noChangeArrowheads="1"/>
          </p:cNvPicPr>
          <p:nvPr/>
        </p:nvPicPr>
        <p:blipFill>
          <a:blip r:embed="rId2"/>
          <a:srcRect l="11449" t="34514" r="55173" b="48228"/>
          <a:stretch>
            <a:fillRect/>
          </a:stretch>
        </p:blipFill>
        <p:spPr bwMode="auto">
          <a:xfrm>
            <a:off x="2071670" y="2730518"/>
            <a:ext cx="5272114" cy="3627440"/>
          </a:xfrm>
          <a:prstGeom prst="rect">
            <a:avLst/>
          </a:prstGeom>
          <a:noFill/>
          <a:ln w="19050">
            <a:solidFill>
              <a:srgbClr val="FF33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94211"/>
                                        </p:tgtEl>
                                        <p:attrNameLst>
                                          <p:attrName>style.visibility</p:attrName>
                                        </p:attrNameLst>
                                      </p:cBhvr>
                                      <p:to>
                                        <p:strVal val="visible"/>
                                      </p:to>
                                    </p:set>
                                    <p:anim calcmode="lin" valueType="num">
                                      <p:cBhvr>
                                        <p:cTn id="7" dur="1000" fill="hold"/>
                                        <p:tgtEl>
                                          <p:spTgt spid="94211"/>
                                        </p:tgtEl>
                                        <p:attrNameLst>
                                          <p:attrName>ppt_w</p:attrName>
                                        </p:attrNameLst>
                                      </p:cBhvr>
                                      <p:tavLst>
                                        <p:tav tm="0">
                                          <p:val>
                                            <p:strVal val="#ppt_w*0.05"/>
                                          </p:val>
                                        </p:tav>
                                        <p:tav tm="100000">
                                          <p:val>
                                            <p:strVal val="#ppt_w"/>
                                          </p:val>
                                        </p:tav>
                                      </p:tavLst>
                                    </p:anim>
                                    <p:anim calcmode="lin" valueType="num">
                                      <p:cBhvr>
                                        <p:cTn id="8" dur="1000" fill="hold"/>
                                        <p:tgtEl>
                                          <p:spTgt spid="94211"/>
                                        </p:tgtEl>
                                        <p:attrNameLst>
                                          <p:attrName>ppt_h</p:attrName>
                                        </p:attrNameLst>
                                      </p:cBhvr>
                                      <p:tavLst>
                                        <p:tav tm="0">
                                          <p:val>
                                            <p:strVal val="#ppt_h"/>
                                          </p:val>
                                        </p:tav>
                                        <p:tav tm="100000">
                                          <p:val>
                                            <p:strVal val="#ppt_h"/>
                                          </p:val>
                                        </p:tav>
                                      </p:tavLst>
                                    </p:anim>
                                    <p:anim calcmode="lin" valueType="num">
                                      <p:cBhvr>
                                        <p:cTn id="9" dur="1000" fill="hold"/>
                                        <p:tgtEl>
                                          <p:spTgt spid="94211"/>
                                        </p:tgtEl>
                                        <p:attrNameLst>
                                          <p:attrName>ppt_x</p:attrName>
                                        </p:attrNameLst>
                                      </p:cBhvr>
                                      <p:tavLst>
                                        <p:tav tm="0">
                                          <p:val>
                                            <p:strVal val="#ppt_x-.2"/>
                                          </p:val>
                                        </p:tav>
                                        <p:tav tm="100000">
                                          <p:val>
                                            <p:strVal val="#ppt_x"/>
                                          </p:val>
                                        </p:tav>
                                      </p:tavLst>
                                    </p:anim>
                                    <p:anim calcmode="lin" valueType="num">
                                      <p:cBhvr>
                                        <p:cTn id="10" dur="1000" fill="hold"/>
                                        <p:tgtEl>
                                          <p:spTgt spid="94211"/>
                                        </p:tgtEl>
                                        <p:attrNameLst>
                                          <p:attrName>ppt_y</p:attrName>
                                        </p:attrNameLst>
                                      </p:cBhvr>
                                      <p:tavLst>
                                        <p:tav tm="0">
                                          <p:val>
                                            <p:strVal val="#ppt_y"/>
                                          </p:val>
                                        </p:tav>
                                        <p:tav tm="100000">
                                          <p:val>
                                            <p:strVal val="#ppt_y"/>
                                          </p:val>
                                        </p:tav>
                                      </p:tavLst>
                                    </p:anim>
                                    <p:animEffect transition="in" filter="fade">
                                      <p:cBhvr>
                                        <p:cTn id="11" dur="10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descr="Resim 471"/>
          <p:cNvPicPr>
            <a:picLocks noChangeAspect="1" noChangeArrowheads="1"/>
          </p:cNvPicPr>
          <p:nvPr/>
        </p:nvPicPr>
        <p:blipFill>
          <a:blip r:embed="rId2"/>
          <a:srcRect/>
          <a:stretch>
            <a:fillRect/>
          </a:stretch>
        </p:blipFill>
        <p:spPr bwMode="auto">
          <a:xfrm>
            <a:off x="285720" y="3500438"/>
            <a:ext cx="4238893" cy="3177182"/>
          </a:xfrm>
          <a:prstGeom prst="rect">
            <a:avLst/>
          </a:prstGeom>
          <a:noFill/>
          <a:ln w="19050">
            <a:solidFill>
              <a:srgbClr val="FF3300"/>
            </a:solidFill>
            <a:miter lim="800000"/>
            <a:headEnd/>
            <a:tailEnd/>
          </a:ln>
        </p:spPr>
      </p:pic>
      <p:sp>
        <p:nvSpPr>
          <p:cNvPr id="96260" name="Rectangle 4"/>
          <p:cNvSpPr>
            <a:spLocks noChangeArrowheads="1"/>
          </p:cNvSpPr>
          <p:nvPr/>
        </p:nvSpPr>
        <p:spPr bwMode="auto">
          <a:xfrm>
            <a:off x="107950" y="-24"/>
            <a:ext cx="9036050" cy="3323987"/>
          </a:xfrm>
          <a:prstGeom prst="rect">
            <a:avLst/>
          </a:prstGeom>
          <a:noFill/>
          <a:ln w="9525">
            <a:noFill/>
            <a:miter lim="800000"/>
            <a:headEnd/>
            <a:tailEnd/>
          </a:ln>
        </p:spPr>
        <p:txBody>
          <a:bodyPr>
            <a:spAutoFit/>
          </a:bodyPr>
          <a:lstStyle/>
          <a:p>
            <a:pPr algn="ctr">
              <a:lnSpc>
                <a:spcPct val="150000"/>
              </a:lnSpc>
              <a:buFont typeface="Arial" pitchFamily="34" charset="0"/>
              <a:buChar char="•"/>
            </a:pPr>
            <a:r>
              <a:rPr lang="tr-TR" sz="2000" dirty="0" smtClean="0">
                <a:solidFill>
                  <a:srgbClr val="FF3300"/>
                </a:solidFill>
                <a:latin typeface="Comic Sans MS" pitchFamily="66" charset="0"/>
              </a:rPr>
              <a:t>Dil ve tat alma duyusunda meydana gelen değişiklikler</a:t>
            </a:r>
          </a:p>
          <a:p>
            <a:pPr algn="ctr">
              <a:lnSpc>
                <a:spcPct val="150000"/>
              </a:lnSpc>
            </a:pPr>
            <a:r>
              <a:rPr lang="tr-TR" sz="2000" dirty="0" smtClean="0">
                <a:latin typeface="Comic Sans MS" pitchFamily="66" charset="0"/>
              </a:rPr>
              <a:t>Normal </a:t>
            </a:r>
            <a:r>
              <a:rPr lang="tr-TR" sz="2000" dirty="0">
                <a:latin typeface="Comic Sans MS" pitchFamily="66" charset="0"/>
              </a:rPr>
              <a:t>durumda dil ağız tabanını tümüyle doldurmalı, yan kenarları alveol </a:t>
            </a:r>
            <a:r>
              <a:rPr lang="tr-TR" sz="2000" dirty="0" err="1">
                <a:latin typeface="Comic Sans MS" pitchFamily="66" charset="0"/>
              </a:rPr>
              <a:t>kretinin</a:t>
            </a:r>
            <a:r>
              <a:rPr lang="tr-TR" sz="2000" dirty="0">
                <a:latin typeface="Comic Sans MS" pitchFamily="66" charset="0"/>
              </a:rPr>
              <a:t> biraz üstünde veya karşısında istirahat durumunda olmalı ve dil ucu ön alveol </a:t>
            </a:r>
            <a:r>
              <a:rPr lang="tr-TR" sz="2000" dirty="0" err="1">
                <a:latin typeface="Comic Sans MS" pitchFamily="66" charset="0"/>
              </a:rPr>
              <a:t>kretinin</a:t>
            </a:r>
            <a:r>
              <a:rPr lang="tr-TR" sz="2000" dirty="0">
                <a:latin typeface="Comic Sans MS" pitchFamily="66" charset="0"/>
              </a:rPr>
              <a:t> tam </a:t>
            </a:r>
            <a:r>
              <a:rPr lang="tr-TR" sz="2000" dirty="0" err="1">
                <a:latin typeface="Comic Sans MS" pitchFamily="66" charset="0"/>
              </a:rPr>
              <a:t>lingualinde</a:t>
            </a:r>
            <a:r>
              <a:rPr lang="tr-TR" sz="2000" dirty="0">
                <a:latin typeface="Comic Sans MS" pitchFamily="66" charset="0"/>
              </a:rPr>
              <a:t> bulunmalıdır.</a:t>
            </a:r>
          </a:p>
          <a:p>
            <a:pPr algn="ctr">
              <a:lnSpc>
                <a:spcPct val="150000"/>
              </a:lnSpc>
            </a:pPr>
            <a:endParaRPr lang="tr-TR" sz="2000" dirty="0">
              <a:latin typeface="Comic Sans MS" pitchFamily="66" charset="0"/>
            </a:endParaRPr>
          </a:p>
          <a:p>
            <a:pPr algn="ctr">
              <a:lnSpc>
                <a:spcPct val="150000"/>
              </a:lnSpc>
            </a:pPr>
            <a:r>
              <a:rPr lang="tr-TR" sz="2000" dirty="0">
                <a:latin typeface="Comic Sans MS" pitchFamily="66" charset="0"/>
              </a:rPr>
              <a:t> Dilde çok sayıda sinir lifi bulunur. Bu tasarım, onun her yönde rahatlıkla hareket edebilmesine imkan sağlar. </a:t>
            </a:r>
          </a:p>
        </p:txBody>
      </p:sp>
      <p:sp>
        <p:nvSpPr>
          <p:cNvPr id="5" name="Rectangle 2"/>
          <p:cNvSpPr>
            <a:spLocks noChangeArrowheads="1"/>
          </p:cNvSpPr>
          <p:nvPr/>
        </p:nvSpPr>
        <p:spPr bwMode="auto">
          <a:xfrm>
            <a:off x="4929190" y="3429000"/>
            <a:ext cx="3941762" cy="1463675"/>
          </a:xfrm>
          <a:prstGeom prst="rect">
            <a:avLst/>
          </a:prstGeom>
          <a:noFill/>
          <a:ln w="9525">
            <a:noFill/>
            <a:miter lim="800000"/>
            <a:headEnd/>
            <a:tailEnd/>
          </a:ln>
        </p:spPr>
        <p:txBody>
          <a:bodyPr>
            <a:spAutoFit/>
          </a:bodyPr>
          <a:lstStyle/>
          <a:p>
            <a:pPr>
              <a:lnSpc>
                <a:spcPct val="150000"/>
              </a:lnSpc>
            </a:pPr>
            <a:r>
              <a:rPr lang="tr-TR" sz="2000" dirty="0">
                <a:latin typeface="Comic Sans MS" pitchFamily="66" charset="0"/>
              </a:rPr>
              <a:t>Zamanla;</a:t>
            </a:r>
          </a:p>
          <a:p>
            <a:pPr>
              <a:lnSpc>
                <a:spcPct val="150000"/>
              </a:lnSpc>
            </a:pPr>
            <a:r>
              <a:rPr lang="tr-TR" sz="2000" dirty="0">
                <a:latin typeface="Comic Sans MS" pitchFamily="66" charset="0"/>
              </a:rPr>
              <a:t>-Dil kaslarının </a:t>
            </a:r>
            <a:r>
              <a:rPr lang="tr-TR" sz="2000" dirty="0" err="1">
                <a:latin typeface="Comic Sans MS" pitchFamily="66" charset="0"/>
              </a:rPr>
              <a:t>tonusları</a:t>
            </a:r>
            <a:r>
              <a:rPr lang="tr-TR" sz="2000" dirty="0">
                <a:latin typeface="Comic Sans MS" pitchFamily="66" charset="0"/>
              </a:rPr>
              <a:t> azalır</a:t>
            </a:r>
          </a:p>
          <a:p>
            <a:pPr>
              <a:lnSpc>
                <a:spcPct val="150000"/>
              </a:lnSpc>
            </a:pPr>
            <a:r>
              <a:rPr lang="tr-TR" sz="2000" dirty="0">
                <a:latin typeface="Comic Sans MS" pitchFamily="66" charset="0"/>
              </a:rPr>
              <a:t>-Dil aşırı hareketlilik kazanır</a:t>
            </a:r>
          </a:p>
        </p:txBody>
      </p:sp>
      <p:pic>
        <p:nvPicPr>
          <p:cNvPr id="6" name="Picture 3" descr="9"/>
          <p:cNvPicPr>
            <a:picLocks noChangeAspect="1" noChangeArrowheads="1"/>
          </p:cNvPicPr>
          <p:nvPr/>
        </p:nvPicPr>
        <p:blipFill>
          <a:blip r:embed="rId3"/>
          <a:srcRect l="29140" t="73462" r="22816" b="5553"/>
          <a:stretch>
            <a:fillRect/>
          </a:stretch>
        </p:blipFill>
        <p:spPr bwMode="auto">
          <a:xfrm>
            <a:off x="5500694" y="4857760"/>
            <a:ext cx="2571768" cy="1837468"/>
          </a:xfrm>
          <a:prstGeom prst="rect">
            <a:avLst/>
          </a:prstGeom>
          <a:noFill/>
          <a:ln w="19050">
            <a:solidFill>
              <a:srgbClr val="FF33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6260"/>
                                        </p:tgtEl>
                                        <p:attrNameLst>
                                          <p:attrName>style.visibility</p:attrName>
                                        </p:attrNameLst>
                                      </p:cBhvr>
                                      <p:to>
                                        <p:strVal val="visible"/>
                                      </p:to>
                                    </p:set>
                                    <p:anim calcmode="lin" valueType="num">
                                      <p:cBhvr>
                                        <p:cTn id="7" dur="1000" fill="hold"/>
                                        <p:tgtEl>
                                          <p:spTgt spid="96260"/>
                                        </p:tgtEl>
                                        <p:attrNameLst>
                                          <p:attrName>ppt_x</p:attrName>
                                        </p:attrNameLst>
                                      </p:cBhvr>
                                      <p:tavLst>
                                        <p:tav tm="0">
                                          <p:val>
                                            <p:strVal val="#ppt_x-.2"/>
                                          </p:val>
                                        </p:tav>
                                        <p:tav tm="100000">
                                          <p:val>
                                            <p:strVal val="#ppt_x"/>
                                          </p:val>
                                        </p:tav>
                                      </p:tavLst>
                                    </p:anim>
                                    <p:anim calcmode="lin" valueType="num">
                                      <p:cBhvr>
                                        <p:cTn id="8" dur="1000" fill="hold"/>
                                        <p:tgtEl>
                                          <p:spTgt spid="962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96260"/>
                                        </p:tgtEl>
                                      </p:cBhvr>
                                    </p:animEffect>
                                  </p:childTnLst>
                                </p:cTn>
                              </p:par>
                              <p:par>
                                <p:cTn id="10" presetID="29" presetClass="entr" presetSubtype="0" fill="hold" nodeType="withEffect">
                                  <p:stCondLst>
                                    <p:cond delay="0"/>
                                  </p:stCondLst>
                                  <p:childTnLst>
                                    <p:set>
                                      <p:cBhvr>
                                        <p:cTn id="11" dur="1" fill="hold">
                                          <p:stCondLst>
                                            <p:cond delay="0"/>
                                          </p:stCondLst>
                                        </p:cTn>
                                        <p:tgtEl>
                                          <p:spTgt spid="96259"/>
                                        </p:tgtEl>
                                        <p:attrNameLst>
                                          <p:attrName>style.visibility</p:attrName>
                                        </p:attrNameLst>
                                      </p:cBhvr>
                                      <p:to>
                                        <p:strVal val="visible"/>
                                      </p:to>
                                    </p:set>
                                    <p:anim calcmode="lin" valueType="num">
                                      <p:cBhvr>
                                        <p:cTn id="12" dur="1000" fill="hold"/>
                                        <p:tgtEl>
                                          <p:spTgt spid="96259"/>
                                        </p:tgtEl>
                                        <p:attrNameLst>
                                          <p:attrName>ppt_x</p:attrName>
                                        </p:attrNameLst>
                                      </p:cBhvr>
                                      <p:tavLst>
                                        <p:tav tm="0">
                                          <p:val>
                                            <p:strVal val="#ppt_x-.2"/>
                                          </p:val>
                                        </p:tav>
                                        <p:tav tm="100000">
                                          <p:val>
                                            <p:strVal val="#ppt_x"/>
                                          </p:val>
                                        </p:tav>
                                      </p:tavLst>
                                    </p:anim>
                                    <p:anim calcmode="lin" valueType="num">
                                      <p:cBhvr>
                                        <p:cTn id="13" dur="1000" fill="hold"/>
                                        <p:tgtEl>
                                          <p:spTgt spid="9625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6259"/>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900113" y="725488"/>
            <a:ext cx="7416800" cy="5392737"/>
          </a:xfrm>
          <a:prstGeom prst="rect">
            <a:avLst/>
          </a:prstGeom>
          <a:noFill/>
          <a:ln w="9525">
            <a:noFill/>
            <a:miter lim="800000"/>
            <a:headEnd/>
            <a:tailEnd/>
          </a:ln>
        </p:spPr>
        <p:txBody>
          <a:bodyPr anchor="ctr">
            <a:spAutoFit/>
          </a:bodyPr>
          <a:lstStyle/>
          <a:p>
            <a:pPr algn="ctr">
              <a:lnSpc>
                <a:spcPct val="150000"/>
              </a:lnSpc>
            </a:pPr>
            <a:r>
              <a:rPr lang="tr-TR" sz="2400" dirty="0">
                <a:solidFill>
                  <a:srgbClr val="FF3300"/>
                </a:solidFill>
                <a:latin typeface="Comic Sans MS" pitchFamily="66" charset="0"/>
              </a:rPr>
              <a:t>Tat alma duyusu yaşlandıkça azalır mı? </a:t>
            </a:r>
          </a:p>
          <a:p>
            <a:pPr algn="ctr">
              <a:lnSpc>
                <a:spcPct val="150000"/>
              </a:lnSpc>
            </a:pPr>
            <a:r>
              <a:rPr lang="tr-TR" sz="2400" dirty="0">
                <a:latin typeface="Comic Sans MS" pitchFamily="66" charset="0"/>
              </a:rPr>
              <a:t>Maalesef evet…</a:t>
            </a:r>
          </a:p>
          <a:p>
            <a:pPr algn="ctr">
              <a:lnSpc>
                <a:spcPct val="150000"/>
              </a:lnSpc>
            </a:pPr>
            <a:endParaRPr lang="tr-TR" sz="2400" dirty="0">
              <a:latin typeface="Comic Sans MS" pitchFamily="66" charset="0"/>
            </a:endParaRPr>
          </a:p>
          <a:p>
            <a:pPr algn="ctr">
              <a:lnSpc>
                <a:spcPct val="150000"/>
              </a:lnSpc>
            </a:pPr>
            <a:r>
              <a:rPr lang="tr-TR" sz="2000" dirty="0">
                <a:latin typeface="Comic Sans MS" pitchFamily="66" charset="0"/>
              </a:rPr>
              <a:t>Yaşlandıkça ilk gerileyen duyu </a:t>
            </a:r>
            <a:r>
              <a:rPr lang="tr-TR" sz="2000" dirty="0">
                <a:solidFill>
                  <a:srgbClr val="FF3300"/>
                </a:solidFill>
                <a:latin typeface="Comic Sans MS" pitchFamily="66" charset="0"/>
              </a:rPr>
              <a:t>koku</a:t>
            </a:r>
            <a:r>
              <a:rPr lang="tr-TR" sz="2000" dirty="0">
                <a:latin typeface="Comic Sans MS" pitchFamily="66" charset="0"/>
              </a:rPr>
              <a:t> duyusudur. Tat alma duyusu bunu takip eder. </a:t>
            </a:r>
          </a:p>
          <a:p>
            <a:pPr algn="ctr">
              <a:lnSpc>
                <a:spcPct val="150000"/>
              </a:lnSpc>
            </a:pPr>
            <a:endParaRPr lang="tr-TR" sz="2000" dirty="0">
              <a:latin typeface="Comic Sans MS" pitchFamily="66" charset="0"/>
            </a:endParaRPr>
          </a:p>
          <a:p>
            <a:pPr algn="ctr">
              <a:lnSpc>
                <a:spcPct val="150000"/>
              </a:lnSpc>
            </a:pPr>
            <a:r>
              <a:rPr lang="tr-TR" sz="2000" dirty="0">
                <a:latin typeface="Comic Sans MS" pitchFamily="66" charset="0"/>
              </a:rPr>
              <a:t>Yemekleri daha az lezzetli bulmaya, daha çok tuz koyup, daha çok tatlı yemeye  başladıysanız…. tat alma duyunuz köreliyor demektir. Yaşınız ilerledikçe bu doğaldır ve tat alma duyunuzun yarısını kaybedebilirsiniz. </a:t>
            </a:r>
          </a:p>
          <a:p>
            <a:pPr algn="ctr">
              <a:lnSpc>
                <a:spcPct val="150000"/>
              </a:lnSpc>
            </a:pPr>
            <a:endParaRPr lang="tr-TR" sz="2000" dirty="0">
              <a:latin typeface="Comic Sans MS" pitchFamily="66" charset="0"/>
            </a:endParaRPr>
          </a:p>
        </p:txBody>
      </p:sp>
      <p:sp>
        <p:nvSpPr>
          <p:cNvPr id="41987" name="Rectangle 3"/>
          <p:cNvSpPr>
            <a:spLocks noChangeArrowheads="1"/>
          </p:cNvSpPr>
          <p:nvPr/>
        </p:nvSpPr>
        <p:spPr bwMode="auto">
          <a:xfrm>
            <a:off x="2286000" y="1844675"/>
            <a:ext cx="4572000" cy="504825"/>
          </a:xfrm>
          <a:prstGeom prst="rect">
            <a:avLst/>
          </a:prstGeom>
          <a:noFill/>
          <a:ln w="9525">
            <a:noFill/>
            <a:miter lim="800000"/>
            <a:headEnd/>
            <a:tailEnd/>
          </a:ln>
        </p:spPr>
        <p:txBody>
          <a:bodyPr>
            <a:spAutoFit/>
          </a:bodyPr>
          <a:lstStyle/>
          <a:p>
            <a:pPr>
              <a:lnSpc>
                <a:spcPct val="150000"/>
              </a:lnSpc>
              <a:spcBef>
                <a:spcPct val="50000"/>
              </a:spcBef>
            </a:pP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7282">
                                            <p:txEl>
                                              <p:pRg st="0" end="0"/>
                                            </p:txEl>
                                          </p:spTgt>
                                        </p:tgtEl>
                                        <p:attrNameLst>
                                          <p:attrName>style.visibility</p:attrName>
                                        </p:attrNameLst>
                                      </p:cBhvr>
                                      <p:to>
                                        <p:strVal val="visible"/>
                                      </p:to>
                                    </p:set>
                                    <p:anim calcmode="lin" valueType="num">
                                      <p:cBhvr>
                                        <p:cTn id="7" dur="1000" fill="hold"/>
                                        <p:tgtEl>
                                          <p:spTgt spid="9728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728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7282">
                                            <p:txEl>
                                              <p:pRg st="0" end="0"/>
                                            </p:txEl>
                                          </p:spTgt>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97282">
                                            <p:txEl>
                                              <p:pRg st="1" end="1"/>
                                            </p:txEl>
                                          </p:spTgt>
                                        </p:tgtEl>
                                        <p:attrNameLst>
                                          <p:attrName>style.visibility</p:attrName>
                                        </p:attrNameLst>
                                      </p:cBhvr>
                                      <p:to>
                                        <p:strVal val="visible"/>
                                      </p:to>
                                    </p:set>
                                    <p:anim calcmode="lin" valueType="num">
                                      <p:cBhvr>
                                        <p:cTn id="13" dur="3000" fill="hold"/>
                                        <p:tgtEl>
                                          <p:spTgt spid="97282">
                                            <p:txEl>
                                              <p:pRg st="1" end="1"/>
                                            </p:txEl>
                                          </p:spTgt>
                                        </p:tgtEl>
                                        <p:attrNameLst>
                                          <p:attrName>ppt_w</p:attrName>
                                        </p:attrNameLst>
                                      </p:cBhvr>
                                      <p:tavLst>
                                        <p:tav tm="0">
                                          <p:val>
                                            <p:strVal val="#ppt_w*0.70"/>
                                          </p:val>
                                        </p:tav>
                                        <p:tav tm="100000">
                                          <p:val>
                                            <p:strVal val="#ppt_w"/>
                                          </p:val>
                                        </p:tav>
                                      </p:tavLst>
                                    </p:anim>
                                    <p:anim calcmode="lin" valueType="num">
                                      <p:cBhvr>
                                        <p:cTn id="14" dur="3000" fill="hold"/>
                                        <p:tgtEl>
                                          <p:spTgt spid="97282">
                                            <p:txEl>
                                              <p:pRg st="1" end="1"/>
                                            </p:txEl>
                                          </p:spTgt>
                                        </p:tgtEl>
                                        <p:attrNameLst>
                                          <p:attrName>ppt_h</p:attrName>
                                        </p:attrNameLst>
                                      </p:cBhvr>
                                      <p:tavLst>
                                        <p:tav tm="0">
                                          <p:val>
                                            <p:strVal val="#ppt_h"/>
                                          </p:val>
                                        </p:tav>
                                        <p:tav tm="100000">
                                          <p:val>
                                            <p:strVal val="#ppt_h"/>
                                          </p:val>
                                        </p:tav>
                                      </p:tavLst>
                                    </p:anim>
                                    <p:animEffect transition="in" filter="fade">
                                      <p:cBhvr>
                                        <p:cTn id="15" dur="3000"/>
                                        <p:tgtEl>
                                          <p:spTgt spid="97282">
                                            <p:txEl>
                                              <p:pRg st="1" end="1"/>
                                            </p:txEl>
                                          </p:spTgt>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97282">
                                            <p:txEl>
                                              <p:pRg st="3" end="3"/>
                                            </p:txEl>
                                          </p:spTgt>
                                        </p:tgtEl>
                                        <p:attrNameLst>
                                          <p:attrName>style.visibility</p:attrName>
                                        </p:attrNameLst>
                                      </p:cBhvr>
                                      <p:to>
                                        <p:strVal val="visible"/>
                                      </p:to>
                                    </p:set>
                                    <p:anim calcmode="lin" valueType="num">
                                      <p:cBhvr>
                                        <p:cTn id="19" dur="1000" fill="hold"/>
                                        <p:tgtEl>
                                          <p:spTgt spid="9728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9728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97282">
                                            <p:txEl>
                                              <p:pRg st="3" end="3"/>
                                            </p:txEl>
                                          </p:spTgt>
                                        </p:tgtEl>
                                      </p:cBhvr>
                                    </p:animEffect>
                                  </p:childTnLst>
                                </p:cTn>
                              </p:par>
                            </p:childTnLst>
                          </p:cTn>
                        </p:par>
                        <p:par>
                          <p:cTn id="22" fill="hold">
                            <p:stCondLst>
                              <p:cond delay="5000"/>
                            </p:stCondLst>
                            <p:childTnLst>
                              <p:par>
                                <p:cTn id="23" presetID="55" presetClass="entr" presetSubtype="0" fill="hold" nodeType="afterEffect">
                                  <p:stCondLst>
                                    <p:cond delay="0"/>
                                  </p:stCondLst>
                                  <p:childTnLst>
                                    <p:set>
                                      <p:cBhvr>
                                        <p:cTn id="24" dur="1" fill="hold">
                                          <p:stCondLst>
                                            <p:cond delay="0"/>
                                          </p:stCondLst>
                                        </p:cTn>
                                        <p:tgtEl>
                                          <p:spTgt spid="97282">
                                            <p:txEl>
                                              <p:pRg st="5" end="5"/>
                                            </p:txEl>
                                          </p:spTgt>
                                        </p:tgtEl>
                                        <p:attrNameLst>
                                          <p:attrName>style.visibility</p:attrName>
                                        </p:attrNameLst>
                                      </p:cBhvr>
                                      <p:to>
                                        <p:strVal val="visible"/>
                                      </p:to>
                                    </p:set>
                                    <p:anim calcmode="lin" valueType="num">
                                      <p:cBhvr>
                                        <p:cTn id="25" dur="1000" fill="hold"/>
                                        <p:tgtEl>
                                          <p:spTgt spid="97282">
                                            <p:txEl>
                                              <p:pRg st="5" end="5"/>
                                            </p:txEl>
                                          </p:spTgt>
                                        </p:tgtEl>
                                        <p:attrNameLst>
                                          <p:attrName>ppt_w</p:attrName>
                                        </p:attrNameLst>
                                      </p:cBhvr>
                                      <p:tavLst>
                                        <p:tav tm="0">
                                          <p:val>
                                            <p:strVal val="#ppt_w*0.70"/>
                                          </p:val>
                                        </p:tav>
                                        <p:tav tm="100000">
                                          <p:val>
                                            <p:strVal val="#ppt_w"/>
                                          </p:val>
                                        </p:tav>
                                      </p:tavLst>
                                    </p:anim>
                                    <p:anim calcmode="lin" valueType="num">
                                      <p:cBhvr>
                                        <p:cTn id="26" dur="1000" fill="hold"/>
                                        <p:tgtEl>
                                          <p:spTgt spid="97282">
                                            <p:txEl>
                                              <p:pRg st="5" end="5"/>
                                            </p:txEl>
                                          </p:spTgt>
                                        </p:tgtEl>
                                        <p:attrNameLst>
                                          <p:attrName>ppt_h</p:attrName>
                                        </p:attrNameLst>
                                      </p:cBhvr>
                                      <p:tavLst>
                                        <p:tav tm="0">
                                          <p:val>
                                            <p:strVal val="#ppt_h"/>
                                          </p:val>
                                        </p:tav>
                                        <p:tav tm="100000">
                                          <p:val>
                                            <p:strVal val="#ppt_h"/>
                                          </p:val>
                                        </p:tav>
                                      </p:tavLst>
                                    </p:anim>
                                    <p:animEffect transition="in" filter="fade">
                                      <p:cBhvr>
                                        <p:cTn id="27" dur="1000"/>
                                        <p:tgtEl>
                                          <p:spTgt spid="972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3" descr="13"/>
          <p:cNvPicPr>
            <a:picLocks noChangeAspect="1" noChangeArrowheads="1"/>
          </p:cNvPicPr>
          <p:nvPr/>
        </p:nvPicPr>
        <p:blipFill>
          <a:blip r:embed="rId2"/>
          <a:srcRect l="1183" t="36467" r="79173" b="35020"/>
          <a:stretch>
            <a:fillRect/>
          </a:stretch>
        </p:blipFill>
        <p:spPr bwMode="auto">
          <a:xfrm>
            <a:off x="500034" y="2748875"/>
            <a:ext cx="2608267" cy="3966273"/>
          </a:xfrm>
          <a:prstGeom prst="rect">
            <a:avLst/>
          </a:prstGeom>
          <a:noFill/>
          <a:ln w="19050">
            <a:solidFill>
              <a:srgbClr val="FF3300"/>
            </a:solidFill>
            <a:miter lim="800000"/>
            <a:headEnd/>
            <a:tailEnd/>
          </a:ln>
        </p:spPr>
      </p:pic>
      <p:sp>
        <p:nvSpPr>
          <p:cNvPr id="98308" name="Text Box 4"/>
          <p:cNvSpPr txBox="1">
            <a:spLocks noChangeArrowheads="1"/>
          </p:cNvSpPr>
          <p:nvPr/>
        </p:nvSpPr>
        <p:spPr bwMode="auto">
          <a:xfrm>
            <a:off x="179388" y="171087"/>
            <a:ext cx="8713787" cy="2400657"/>
          </a:xfrm>
          <a:prstGeom prst="rect">
            <a:avLst/>
          </a:prstGeom>
          <a:noFill/>
          <a:ln w="9525">
            <a:noFill/>
            <a:miter lim="800000"/>
            <a:headEnd/>
            <a:tailEnd/>
          </a:ln>
        </p:spPr>
        <p:txBody>
          <a:bodyPr>
            <a:spAutoFit/>
          </a:bodyPr>
          <a:lstStyle/>
          <a:p>
            <a:pPr algn="ctr">
              <a:lnSpc>
                <a:spcPct val="150000"/>
              </a:lnSpc>
              <a:buFont typeface="Arial" pitchFamily="34" charset="0"/>
              <a:buChar char="•"/>
            </a:pPr>
            <a:r>
              <a:rPr lang="tr-TR" sz="2000" dirty="0" smtClean="0">
                <a:solidFill>
                  <a:srgbClr val="FF3300"/>
                </a:solidFill>
                <a:latin typeface="Comic Sans MS" pitchFamily="66" charset="0"/>
              </a:rPr>
              <a:t>Tükürükte meydana gelen değişiklikler</a:t>
            </a:r>
          </a:p>
          <a:p>
            <a:pPr algn="ctr">
              <a:lnSpc>
                <a:spcPct val="150000"/>
              </a:lnSpc>
            </a:pPr>
            <a:r>
              <a:rPr lang="tr-TR" sz="2000" dirty="0" smtClean="0">
                <a:latin typeface="Comic Sans MS" pitchFamily="66" charset="0"/>
              </a:rPr>
              <a:t>Dil </a:t>
            </a:r>
            <a:r>
              <a:rPr lang="tr-TR" sz="2000" dirty="0">
                <a:latin typeface="Comic Sans MS" pitchFamily="66" charset="0"/>
              </a:rPr>
              <a:t>aldığı tada göre bir salgı refleksi ile tükürük bezlerini de harekete geçirir. Ağızdaki major tükürük bezleri (</a:t>
            </a:r>
            <a:r>
              <a:rPr lang="tr-TR" sz="2000" dirty="0" err="1">
                <a:latin typeface="Comic Sans MS" pitchFamily="66" charset="0"/>
              </a:rPr>
              <a:t>parotis</a:t>
            </a:r>
            <a:r>
              <a:rPr lang="tr-TR" sz="2000" dirty="0">
                <a:latin typeface="Comic Sans MS" pitchFamily="66" charset="0"/>
              </a:rPr>
              <a:t>, </a:t>
            </a:r>
            <a:r>
              <a:rPr lang="tr-TR" sz="2000" dirty="0" err="1">
                <a:latin typeface="Comic Sans MS" pitchFamily="66" charset="0"/>
              </a:rPr>
              <a:t>submandibular</a:t>
            </a:r>
            <a:r>
              <a:rPr lang="tr-TR" sz="2000" dirty="0">
                <a:latin typeface="Comic Sans MS" pitchFamily="66" charset="0"/>
              </a:rPr>
              <a:t>, </a:t>
            </a:r>
            <a:r>
              <a:rPr lang="tr-TR" sz="2000" dirty="0" err="1">
                <a:latin typeface="Comic Sans MS" pitchFamily="66" charset="0"/>
              </a:rPr>
              <a:t>sublingual</a:t>
            </a:r>
            <a:r>
              <a:rPr lang="tr-TR" sz="2000" dirty="0">
                <a:latin typeface="Comic Sans MS" pitchFamily="66" charset="0"/>
              </a:rPr>
              <a:t>) ve </a:t>
            </a:r>
            <a:r>
              <a:rPr lang="tr-TR" sz="2000" dirty="0" err="1">
                <a:latin typeface="Comic Sans MS" pitchFamily="66" charset="0"/>
              </a:rPr>
              <a:t>minor</a:t>
            </a:r>
            <a:r>
              <a:rPr lang="tr-TR" sz="2000" dirty="0">
                <a:latin typeface="Comic Sans MS" pitchFamily="66" charset="0"/>
              </a:rPr>
              <a:t> tükürük bezleri (</a:t>
            </a:r>
            <a:r>
              <a:rPr lang="tr-TR" sz="2000" dirty="0" err="1">
                <a:latin typeface="Comic Sans MS" pitchFamily="66" charset="0"/>
              </a:rPr>
              <a:t>bukkal</a:t>
            </a:r>
            <a:r>
              <a:rPr lang="tr-TR" sz="2000" dirty="0">
                <a:latin typeface="Comic Sans MS" pitchFamily="66" charset="0"/>
              </a:rPr>
              <a:t>, </a:t>
            </a:r>
            <a:r>
              <a:rPr lang="tr-TR" sz="2000" dirty="0" err="1">
                <a:latin typeface="Comic Sans MS" pitchFamily="66" charset="0"/>
              </a:rPr>
              <a:t>labial</a:t>
            </a:r>
            <a:r>
              <a:rPr lang="tr-TR" sz="2000" dirty="0">
                <a:latin typeface="Comic Sans MS" pitchFamily="66" charset="0"/>
              </a:rPr>
              <a:t> ve </a:t>
            </a:r>
            <a:r>
              <a:rPr lang="tr-TR" sz="2000" dirty="0" err="1">
                <a:latin typeface="Comic Sans MS" pitchFamily="66" charset="0"/>
              </a:rPr>
              <a:t>palatal</a:t>
            </a:r>
            <a:r>
              <a:rPr lang="tr-TR" sz="2000" dirty="0">
                <a:latin typeface="Comic Sans MS" pitchFamily="66" charset="0"/>
              </a:rPr>
              <a:t>) </a:t>
            </a:r>
            <a:r>
              <a:rPr lang="tr-TR" sz="2000" dirty="0" err="1">
                <a:latin typeface="Comic Sans MS" pitchFamily="66" charset="0"/>
              </a:rPr>
              <a:t>müköz</a:t>
            </a:r>
            <a:r>
              <a:rPr lang="tr-TR" sz="2000" dirty="0">
                <a:latin typeface="Comic Sans MS" pitchFamily="66" charset="0"/>
              </a:rPr>
              <a:t>, </a:t>
            </a:r>
            <a:r>
              <a:rPr lang="tr-TR" sz="2000" dirty="0" err="1">
                <a:latin typeface="Comic Sans MS" pitchFamily="66" charset="0"/>
              </a:rPr>
              <a:t>seröz</a:t>
            </a:r>
            <a:r>
              <a:rPr lang="tr-TR" sz="2000" dirty="0">
                <a:latin typeface="Comic Sans MS" pitchFamily="66" charset="0"/>
              </a:rPr>
              <a:t> veya karışık salgı yaparlar. </a:t>
            </a:r>
          </a:p>
        </p:txBody>
      </p:sp>
      <p:sp>
        <p:nvSpPr>
          <p:cNvPr id="43013" name="Rectangle 5"/>
          <p:cNvSpPr>
            <a:spLocks noChangeArrowheads="1"/>
          </p:cNvSpPr>
          <p:nvPr/>
        </p:nvSpPr>
        <p:spPr bwMode="auto">
          <a:xfrm>
            <a:off x="663575" y="1130300"/>
            <a:ext cx="184150" cy="449263"/>
          </a:xfrm>
          <a:prstGeom prst="rect">
            <a:avLst/>
          </a:prstGeom>
          <a:noFill/>
          <a:ln w="9525">
            <a:noFill/>
            <a:miter lim="800000"/>
            <a:headEnd/>
            <a:tailEnd/>
          </a:ln>
        </p:spPr>
        <p:txBody>
          <a:bodyPr wrap="none">
            <a:spAutoFit/>
          </a:bodyPr>
          <a:lstStyle/>
          <a:p>
            <a:pPr>
              <a:lnSpc>
                <a:spcPct val="130000"/>
              </a:lnSpc>
            </a:pPr>
            <a:endParaRPr lang="tr-TR"/>
          </a:p>
        </p:txBody>
      </p:sp>
      <p:sp>
        <p:nvSpPr>
          <p:cNvPr id="8" name="7 Dikdörtgen"/>
          <p:cNvSpPr/>
          <p:nvPr/>
        </p:nvSpPr>
        <p:spPr>
          <a:xfrm>
            <a:off x="3428992" y="3142823"/>
            <a:ext cx="5500726" cy="3000821"/>
          </a:xfrm>
          <a:prstGeom prst="rect">
            <a:avLst/>
          </a:prstGeom>
        </p:spPr>
        <p:txBody>
          <a:bodyPr wrap="square">
            <a:spAutoFit/>
          </a:bodyPr>
          <a:lstStyle/>
          <a:p>
            <a:pPr>
              <a:lnSpc>
                <a:spcPct val="150000"/>
              </a:lnSpc>
            </a:pPr>
            <a:r>
              <a:rPr lang="tr-TR" dirty="0" smtClean="0">
                <a:latin typeface="Comic Sans MS" pitchFamily="66" charset="0"/>
              </a:rPr>
              <a:t>Yaşlılıkla birlikte;</a:t>
            </a:r>
          </a:p>
          <a:p>
            <a:pPr>
              <a:lnSpc>
                <a:spcPct val="150000"/>
              </a:lnSpc>
              <a:buFontTx/>
              <a:buChar char="-"/>
            </a:pPr>
            <a:r>
              <a:rPr lang="tr-TR" dirty="0" smtClean="0">
                <a:latin typeface="Comic Sans MS" pitchFamily="66" charset="0"/>
              </a:rPr>
              <a:t>Submandibular ve </a:t>
            </a:r>
            <a:r>
              <a:rPr lang="tr-TR" dirty="0" err="1" smtClean="0">
                <a:latin typeface="Comic Sans MS" pitchFamily="66" charset="0"/>
              </a:rPr>
              <a:t>parotis</a:t>
            </a:r>
            <a:r>
              <a:rPr lang="tr-TR" dirty="0" smtClean="0">
                <a:latin typeface="Comic Sans MS" pitchFamily="66" charset="0"/>
              </a:rPr>
              <a:t> bezlerinde salgı yapan hücreler olan </a:t>
            </a:r>
            <a:r>
              <a:rPr lang="tr-TR" dirty="0" err="1" smtClean="0">
                <a:latin typeface="Comic Sans MS" pitchFamily="66" charset="0"/>
              </a:rPr>
              <a:t>asina</a:t>
            </a:r>
            <a:r>
              <a:rPr lang="tr-TR" dirty="0" smtClean="0">
                <a:latin typeface="Comic Sans MS" pitchFamily="66" charset="0"/>
              </a:rPr>
              <a:t> hücreleri %30 azalır. </a:t>
            </a:r>
          </a:p>
          <a:p>
            <a:pPr>
              <a:lnSpc>
                <a:spcPct val="150000"/>
              </a:lnSpc>
            </a:pPr>
            <a:r>
              <a:rPr lang="tr-TR" dirty="0" smtClean="0">
                <a:latin typeface="Comic Sans MS" pitchFamily="66" charset="0"/>
              </a:rPr>
              <a:t>-</a:t>
            </a:r>
            <a:r>
              <a:rPr lang="tr-TR" dirty="0" err="1" smtClean="0">
                <a:latin typeface="Comic Sans MS" pitchFamily="66" charset="0"/>
              </a:rPr>
              <a:t>Müköz</a:t>
            </a:r>
            <a:r>
              <a:rPr lang="tr-TR" dirty="0" smtClean="0">
                <a:latin typeface="Comic Sans MS" pitchFamily="66" charset="0"/>
              </a:rPr>
              <a:t> salgı meydana getiren minör bezlerin salgıları azalır. </a:t>
            </a:r>
          </a:p>
          <a:p>
            <a:pPr>
              <a:lnSpc>
                <a:spcPct val="150000"/>
              </a:lnSpc>
            </a:pPr>
            <a:r>
              <a:rPr lang="tr-TR" dirty="0" smtClean="0">
                <a:latin typeface="Comic Sans MS" pitchFamily="66" charset="0"/>
              </a:rPr>
              <a:t>-Tükürüğün yapısındaki </a:t>
            </a:r>
            <a:r>
              <a:rPr lang="tr-TR" dirty="0" err="1" smtClean="0">
                <a:latin typeface="Comic Sans MS" pitchFamily="66" charset="0"/>
              </a:rPr>
              <a:t>pityalin</a:t>
            </a:r>
            <a:r>
              <a:rPr lang="tr-TR" dirty="0" smtClean="0">
                <a:latin typeface="Comic Sans MS" pitchFamily="66" charset="0"/>
              </a:rPr>
              <a:t> azalır, tükürük ipliksi ve nispeten kıvamlı bir nitelik kazanır.</a:t>
            </a:r>
            <a:endParaRPr lang="tr-T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98307"/>
                                        </p:tgtEl>
                                        <p:attrNameLst>
                                          <p:attrName>style.visibility</p:attrName>
                                        </p:attrNameLst>
                                      </p:cBhvr>
                                      <p:to>
                                        <p:strVal val="visible"/>
                                      </p:to>
                                    </p:set>
                                    <p:anim calcmode="lin" valueType="num">
                                      <p:cBhvr>
                                        <p:cTn id="7" dur="1000" fill="hold"/>
                                        <p:tgtEl>
                                          <p:spTgt spid="98307"/>
                                        </p:tgtEl>
                                        <p:attrNameLst>
                                          <p:attrName>ppt_x</p:attrName>
                                        </p:attrNameLst>
                                      </p:cBhvr>
                                      <p:tavLst>
                                        <p:tav tm="0">
                                          <p:val>
                                            <p:strVal val="#ppt_x-.2"/>
                                          </p:val>
                                        </p:tav>
                                        <p:tav tm="100000">
                                          <p:val>
                                            <p:strVal val="#ppt_x"/>
                                          </p:val>
                                        </p:tav>
                                      </p:tavLst>
                                    </p:anim>
                                    <p:anim calcmode="lin" valueType="num">
                                      <p:cBhvr>
                                        <p:cTn id="8" dur="1000" fill="hold"/>
                                        <p:tgtEl>
                                          <p:spTgt spid="98307"/>
                                        </p:tgtEl>
                                        <p:attrNameLst>
                                          <p:attrName>ppt_y</p:attrName>
                                        </p:attrNameLst>
                                      </p:cBhvr>
                                      <p:tavLst>
                                        <p:tav tm="0">
                                          <p:val>
                                            <p:strVal val="#ppt_y"/>
                                          </p:val>
                                        </p:tav>
                                        <p:tav tm="100000">
                                          <p:val>
                                            <p:strVal val="#ppt_y"/>
                                          </p:val>
                                        </p:tav>
                                      </p:tavLst>
                                    </p:anim>
                                    <p:animEffect transition="in" filter="wipe(right)" prLst="gradientSize: 0.1">
                                      <p:cBhvr>
                                        <p:cTn id="9" dur="1000"/>
                                        <p:tgtEl>
                                          <p:spTgt spid="9830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98308"/>
                                        </p:tgtEl>
                                        <p:attrNameLst>
                                          <p:attrName>style.visibility</p:attrName>
                                        </p:attrNameLst>
                                      </p:cBhvr>
                                      <p:to>
                                        <p:strVal val="visible"/>
                                      </p:to>
                                    </p:set>
                                    <p:anim calcmode="lin" valueType="num">
                                      <p:cBhvr>
                                        <p:cTn id="12" dur="1000" fill="hold"/>
                                        <p:tgtEl>
                                          <p:spTgt spid="98308"/>
                                        </p:tgtEl>
                                        <p:attrNameLst>
                                          <p:attrName>ppt_x</p:attrName>
                                        </p:attrNameLst>
                                      </p:cBhvr>
                                      <p:tavLst>
                                        <p:tav tm="0">
                                          <p:val>
                                            <p:strVal val="#ppt_x-.2"/>
                                          </p:val>
                                        </p:tav>
                                        <p:tav tm="100000">
                                          <p:val>
                                            <p:strVal val="#ppt_x"/>
                                          </p:val>
                                        </p:tav>
                                      </p:tavLst>
                                    </p:anim>
                                    <p:anim calcmode="lin" valueType="num">
                                      <p:cBhvr>
                                        <p:cTn id="13" dur="1000" fill="hold"/>
                                        <p:tgtEl>
                                          <p:spTgt spid="9830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8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571528"/>
            <a:ext cx="9144000" cy="6093976"/>
          </a:xfrm>
          <a:prstGeom prst="rect">
            <a:avLst/>
          </a:prstGeom>
          <a:noFill/>
          <a:ln w="9525">
            <a:noFill/>
            <a:miter lim="800000"/>
            <a:headEnd/>
            <a:tailEnd/>
          </a:ln>
        </p:spPr>
        <p:txBody>
          <a:bodyPr wrap="square">
            <a:spAutoFit/>
          </a:bodyPr>
          <a:lstStyle/>
          <a:p>
            <a:pPr algn="ctr">
              <a:lnSpc>
                <a:spcPct val="150000"/>
              </a:lnSpc>
            </a:pPr>
            <a:endParaRPr lang="tr-TR" sz="2000" dirty="0">
              <a:latin typeface="Comic Sans MS" pitchFamily="66" charset="0"/>
            </a:endParaRPr>
          </a:p>
          <a:p>
            <a:pPr algn="ctr">
              <a:lnSpc>
                <a:spcPct val="150000"/>
              </a:lnSpc>
            </a:pPr>
            <a:endParaRPr lang="tr-TR" sz="2000" dirty="0">
              <a:latin typeface="Comic Sans MS" pitchFamily="66" charset="0"/>
            </a:endParaRPr>
          </a:p>
          <a:p>
            <a:pPr algn="ctr">
              <a:lnSpc>
                <a:spcPct val="150000"/>
              </a:lnSpc>
            </a:pPr>
            <a:r>
              <a:rPr lang="tr-TR" sz="2000" dirty="0">
                <a:solidFill>
                  <a:srgbClr val="FF3300"/>
                </a:solidFill>
                <a:latin typeface="Comic Sans MS" pitchFamily="66" charset="0"/>
              </a:rPr>
              <a:t>AĞIZ KURULUĞU "</a:t>
            </a:r>
            <a:r>
              <a:rPr lang="tr-TR" sz="2000" dirty="0" err="1">
                <a:solidFill>
                  <a:srgbClr val="FF3300"/>
                </a:solidFill>
                <a:latin typeface="Comic Sans MS" pitchFamily="66" charset="0"/>
              </a:rPr>
              <a:t>xerostomia</a:t>
            </a:r>
            <a:r>
              <a:rPr lang="tr-TR" sz="2000" dirty="0">
                <a:solidFill>
                  <a:srgbClr val="FF3300"/>
                </a:solidFill>
                <a:latin typeface="Comic Sans MS" pitchFamily="66" charset="0"/>
              </a:rPr>
              <a:t>“: </a:t>
            </a:r>
            <a:endParaRPr lang="tr-TR" sz="2000" dirty="0" smtClean="0">
              <a:solidFill>
                <a:srgbClr val="FF3300"/>
              </a:solidFill>
              <a:latin typeface="Comic Sans MS" pitchFamily="66" charset="0"/>
            </a:endParaRPr>
          </a:p>
          <a:p>
            <a:pPr algn="ctr">
              <a:lnSpc>
                <a:spcPct val="150000"/>
              </a:lnSpc>
            </a:pPr>
            <a:r>
              <a:rPr lang="tr-TR" sz="2000" dirty="0" smtClean="0">
                <a:latin typeface="Comic Sans MS" pitchFamily="66" charset="0"/>
              </a:rPr>
              <a:t>Tükürük </a:t>
            </a:r>
            <a:r>
              <a:rPr lang="tr-TR" sz="2000" dirty="0">
                <a:latin typeface="Comic Sans MS" pitchFamily="66" charset="0"/>
              </a:rPr>
              <a:t>bezlerinin fonksiyonlarının azalması sonucunda tükürük salgısındaki azalmadır. </a:t>
            </a:r>
          </a:p>
          <a:p>
            <a:pPr algn="ctr">
              <a:lnSpc>
                <a:spcPct val="150000"/>
              </a:lnSpc>
            </a:pPr>
            <a:endParaRPr lang="tr-TR" sz="2000" dirty="0">
              <a:latin typeface="Comic Sans MS" pitchFamily="66" charset="0"/>
            </a:endParaRPr>
          </a:p>
          <a:p>
            <a:pPr algn="ctr">
              <a:lnSpc>
                <a:spcPct val="150000"/>
              </a:lnSpc>
            </a:pPr>
            <a:r>
              <a:rPr lang="tr-TR" sz="2000" dirty="0">
                <a:latin typeface="Comic Sans MS" pitchFamily="66" charset="0"/>
              </a:rPr>
              <a:t>Normalde tükürüğün salgılanma hızı 0.3 ml/dakikadır. 0.1 ml/dakikadan az bir miktar </a:t>
            </a:r>
            <a:r>
              <a:rPr lang="tr-TR" sz="2000" dirty="0" err="1">
                <a:latin typeface="Comic Sans MS" pitchFamily="66" charset="0"/>
              </a:rPr>
              <a:t>tükrük</a:t>
            </a:r>
            <a:r>
              <a:rPr lang="tr-TR" sz="2000" dirty="0">
                <a:latin typeface="Comic Sans MS" pitchFamily="66" charset="0"/>
              </a:rPr>
              <a:t> salgılanması anormal kabul edilir. Bu durumda ağız kurur. </a:t>
            </a:r>
            <a:r>
              <a:rPr lang="tr-TR" sz="2000" dirty="0" err="1">
                <a:latin typeface="Comic Sans MS" pitchFamily="66" charset="0"/>
              </a:rPr>
              <a:t>Atrofik</a:t>
            </a:r>
            <a:r>
              <a:rPr lang="tr-TR" sz="2000" dirty="0">
                <a:latin typeface="Comic Sans MS" pitchFamily="66" charset="0"/>
              </a:rPr>
              <a:t> dokularla karşılaşılır, dil </a:t>
            </a:r>
            <a:r>
              <a:rPr lang="tr-TR" sz="2000" dirty="0" err="1">
                <a:latin typeface="Comic Sans MS" pitchFamily="66" charset="0"/>
              </a:rPr>
              <a:t>enflame</a:t>
            </a:r>
            <a:r>
              <a:rPr lang="tr-TR" sz="2000" dirty="0">
                <a:latin typeface="Comic Sans MS" pitchFamily="66" charset="0"/>
              </a:rPr>
              <a:t> olabilir, </a:t>
            </a:r>
            <a:r>
              <a:rPr lang="tr-TR" sz="2000" dirty="0" err="1">
                <a:latin typeface="Comic Sans MS" pitchFamily="66" charset="0"/>
              </a:rPr>
              <a:t>papillalar</a:t>
            </a:r>
            <a:r>
              <a:rPr lang="tr-TR" sz="2000" dirty="0">
                <a:latin typeface="Comic Sans MS" pitchFamily="66" charset="0"/>
              </a:rPr>
              <a:t> küçülmüştür. </a:t>
            </a:r>
          </a:p>
          <a:p>
            <a:pPr algn="ctr">
              <a:lnSpc>
                <a:spcPct val="150000"/>
              </a:lnSpc>
            </a:pPr>
            <a:endParaRPr lang="tr-TR" sz="2000" dirty="0">
              <a:latin typeface="Comic Sans MS" pitchFamily="66" charset="0"/>
            </a:endParaRPr>
          </a:p>
          <a:p>
            <a:pPr algn="ctr">
              <a:lnSpc>
                <a:spcPct val="150000"/>
              </a:lnSpc>
            </a:pPr>
            <a:endParaRPr lang="tr-TR" sz="2000" dirty="0">
              <a:latin typeface="Comic Sans MS" pitchFamily="66" charset="0"/>
            </a:endParaRPr>
          </a:p>
          <a:p>
            <a:pPr algn="ctr">
              <a:lnSpc>
                <a:spcPct val="150000"/>
              </a:lnSpc>
            </a:pPr>
            <a:endParaRPr lang="tr-TR" sz="2000" dirty="0">
              <a:latin typeface="Comic Sans MS" pitchFamily="66" charset="0"/>
            </a:endParaRPr>
          </a:p>
          <a:p>
            <a:pPr algn="ctr">
              <a:lnSpc>
                <a:spcPct val="150000"/>
              </a:lnSpc>
            </a:pPr>
            <a:endParaRPr lang="tr-TR" sz="2000" dirty="0">
              <a:latin typeface="Comic Sans MS" pitchFamily="66" charset="0"/>
            </a:endParaRPr>
          </a:p>
        </p:txBody>
      </p:sp>
      <p:sp>
        <p:nvSpPr>
          <p:cNvPr id="44035" name="Rectangle 3"/>
          <p:cNvSpPr>
            <a:spLocks noChangeArrowheads="1"/>
          </p:cNvSpPr>
          <p:nvPr/>
        </p:nvSpPr>
        <p:spPr bwMode="auto">
          <a:xfrm>
            <a:off x="250825" y="4608513"/>
            <a:ext cx="8893175" cy="1463675"/>
          </a:xfrm>
          <a:prstGeom prst="rect">
            <a:avLst/>
          </a:prstGeom>
          <a:noFill/>
          <a:ln w="9525">
            <a:noFill/>
            <a:miter lim="800000"/>
            <a:headEnd/>
            <a:tailEnd/>
          </a:ln>
        </p:spPr>
        <p:txBody>
          <a:bodyPr anchor="ctr">
            <a:spAutoFit/>
          </a:bodyPr>
          <a:lstStyle/>
          <a:p>
            <a:pPr>
              <a:lnSpc>
                <a:spcPct val="150000"/>
              </a:lnSpc>
            </a:pPr>
            <a:endParaRPr lang="tr-TR" sz="2000">
              <a:latin typeface="Comic Sans MS" pitchFamily="66" charset="0"/>
            </a:endParaRPr>
          </a:p>
          <a:p>
            <a:pPr>
              <a:lnSpc>
                <a:spcPct val="150000"/>
              </a:lnSpc>
            </a:pPr>
            <a:r>
              <a:rPr lang="tr-TR" sz="2000">
                <a:latin typeface="Comic Sans MS" pitchFamily="66" charset="0"/>
              </a:rPr>
              <a:t/>
            </a:r>
            <a:br>
              <a:rPr lang="tr-TR" sz="2000">
                <a:latin typeface="Comic Sans MS" pitchFamily="66" charset="0"/>
              </a:rPr>
            </a:br>
            <a:endParaRPr lang="tr-TR" sz="2000">
              <a:latin typeface="Comic Sans MS" pitchFamily="66" charset="0"/>
            </a:endParaRPr>
          </a:p>
        </p:txBody>
      </p:sp>
      <p:pic>
        <p:nvPicPr>
          <p:cNvPr id="4" name="Picture 7" descr="SALIVA%20TEST"/>
          <p:cNvPicPr>
            <a:picLocks noChangeAspect="1" noChangeArrowheads="1"/>
          </p:cNvPicPr>
          <p:nvPr/>
        </p:nvPicPr>
        <p:blipFill>
          <a:blip r:embed="rId2">
            <a:clrChange>
              <a:clrFrom>
                <a:srgbClr val="FFFFFF"/>
              </a:clrFrom>
              <a:clrTo>
                <a:srgbClr val="FFFFFF">
                  <a:alpha val="0"/>
                </a:srgbClr>
              </a:clrTo>
            </a:clrChange>
          </a:blip>
          <a:srcRect l="2197" t="2304" r="2197" b="2304"/>
          <a:stretch>
            <a:fillRect/>
          </a:stretch>
        </p:blipFill>
        <p:spPr bwMode="auto">
          <a:xfrm>
            <a:off x="4929190" y="3739873"/>
            <a:ext cx="3202020" cy="3046713"/>
          </a:xfrm>
          <a:prstGeom prst="rect">
            <a:avLst/>
          </a:prstGeom>
          <a:noFill/>
          <a:ln w="9525">
            <a:noFill/>
            <a:miter lim="800000"/>
            <a:headEnd/>
            <a:tailEnd/>
          </a:ln>
        </p:spPr>
      </p:pic>
      <p:pic>
        <p:nvPicPr>
          <p:cNvPr id="5" name="Picture 6" descr="saliva"/>
          <p:cNvPicPr>
            <a:picLocks noChangeAspect="1" noChangeArrowheads="1"/>
          </p:cNvPicPr>
          <p:nvPr/>
        </p:nvPicPr>
        <p:blipFill>
          <a:blip r:embed="rId3"/>
          <a:srcRect/>
          <a:stretch>
            <a:fillRect/>
          </a:stretch>
        </p:blipFill>
        <p:spPr bwMode="auto">
          <a:xfrm>
            <a:off x="1071538" y="3846856"/>
            <a:ext cx="3143272" cy="2868292"/>
          </a:xfrm>
          <a:prstGeom prst="rect">
            <a:avLst/>
          </a:prstGeom>
          <a:noFill/>
          <a:ln w="19050">
            <a:solidFill>
              <a:srgbClr val="FF33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9330">
                                            <p:txEl>
                                              <p:pRg st="2" end="2"/>
                                            </p:txEl>
                                          </p:spTgt>
                                        </p:tgtEl>
                                        <p:attrNameLst>
                                          <p:attrName>style.visibility</p:attrName>
                                        </p:attrNameLst>
                                      </p:cBhvr>
                                      <p:to>
                                        <p:strVal val="visible"/>
                                      </p:to>
                                    </p:set>
                                    <p:animEffect transition="in" filter="slide(fromLeft)">
                                      <p:cBhvr>
                                        <p:cTn id="7" dur="500"/>
                                        <p:tgtEl>
                                          <p:spTgt spid="9933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99330">
                                            <p:txEl>
                                              <p:pRg st="3" end="3"/>
                                            </p:txEl>
                                          </p:spTgt>
                                        </p:tgtEl>
                                        <p:attrNameLst>
                                          <p:attrName>style.visibility</p:attrName>
                                        </p:attrNameLst>
                                      </p:cBhvr>
                                      <p:to>
                                        <p:strVal val="visible"/>
                                      </p:to>
                                    </p:set>
                                    <p:animEffect transition="in" filter="slide(fromLeft)">
                                      <p:cBhvr>
                                        <p:cTn id="12" dur="500"/>
                                        <p:tgtEl>
                                          <p:spTgt spid="99330">
                                            <p:txEl>
                                              <p:pRg st="3" end="3"/>
                                            </p:txEl>
                                          </p:spTgt>
                                        </p:tgtEl>
                                      </p:cBhvr>
                                    </p:animEffect>
                                  </p:childTnLst>
                                </p:cTn>
                              </p:par>
                            </p:childTnLst>
                          </p:cTn>
                        </p:par>
                        <p:par>
                          <p:cTn id="13" fill="hold">
                            <p:stCondLst>
                              <p:cond delay="500"/>
                            </p:stCondLst>
                            <p:childTnLst>
                              <p:par>
                                <p:cTn id="14" presetID="12" presetClass="entr" presetSubtype="8" fill="hold" nodeType="afterEffect">
                                  <p:stCondLst>
                                    <p:cond delay="0"/>
                                  </p:stCondLst>
                                  <p:childTnLst>
                                    <p:set>
                                      <p:cBhvr>
                                        <p:cTn id="15" dur="1" fill="hold">
                                          <p:stCondLst>
                                            <p:cond delay="0"/>
                                          </p:stCondLst>
                                        </p:cTn>
                                        <p:tgtEl>
                                          <p:spTgt spid="99330">
                                            <p:txEl>
                                              <p:pRg st="5" end="5"/>
                                            </p:txEl>
                                          </p:spTgt>
                                        </p:tgtEl>
                                        <p:attrNameLst>
                                          <p:attrName>style.visibility</p:attrName>
                                        </p:attrNameLst>
                                      </p:cBhvr>
                                      <p:to>
                                        <p:strVal val="visible"/>
                                      </p:to>
                                    </p:set>
                                    <p:animEffect transition="in" filter="slide(fromLeft)">
                                      <p:cBhvr>
                                        <p:cTn id="16" dur="500"/>
                                        <p:tgtEl>
                                          <p:spTgt spid="99330">
                                            <p:txEl>
                                              <p:pRg st="5" end="5"/>
                                            </p:txEl>
                                          </p:spTgt>
                                        </p:tgtEl>
                                      </p:cBhvr>
                                    </p:animEffect>
                                  </p:childTnLst>
                                </p:cTn>
                              </p:par>
                              <p:par>
                                <p:cTn id="17" presetID="2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ppt_x</p:attrName>
                                        </p:attrNameLst>
                                      </p:cBhvr>
                                      <p:tavLst>
                                        <p:tav tm="0">
                                          <p:val>
                                            <p:strVal val="#ppt_x-.2"/>
                                          </p:val>
                                        </p:tav>
                                        <p:tav tm="100000">
                                          <p:val>
                                            <p:strVal val="#ppt_x"/>
                                          </p:val>
                                        </p:tav>
                                      </p:tavLst>
                                    </p:anim>
                                    <p:anim calcmode="lin" valueType="num">
                                      <p:cBhvr>
                                        <p:cTn id="2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
                                        </p:tgtEl>
                                      </p:cBhvr>
                                    </p:animEffect>
                                  </p:childTnLst>
                                </p:cTn>
                              </p:par>
                              <p:par>
                                <p:cTn id="22" presetID="29"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ppt_x</p:attrName>
                                        </p:attrNameLst>
                                      </p:cBhvr>
                                      <p:tavLst>
                                        <p:tav tm="0">
                                          <p:val>
                                            <p:strVal val="#ppt_x-.2"/>
                                          </p:val>
                                        </p:tav>
                                        <p:tav tm="100000">
                                          <p:val>
                                            <p:strVal val="#ppt_x"/>
                                          </p:val>
                                        </p:tav>
                                      </p:tavLst>
                                    </p:anim>
                                    <p:anim calcmode="lin" valueType="num">
                                      <p:cBhvr>
                                        <p:cTn id="2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395288" y="332656"/>
            <a:ext cx="8424862" cy="2092881"/>
          </a:xfrm>
          <a:prstGeom prst="rect">
            <a:avLst/>
          </a:prstGeom>
          <a:noFill/>
          <a:ln w="9525">
            <a:noFill/>
            <a:miter lim="800000"/>
            <a:headEnd/>
            <a:tailEnd/>
          </a:ln>
        </p:spPr>
        <p:txBody>
          <a:bodyPr>
            <a:spAutoFit/>
          </a:bodyPr>
          <a:lstStyle/>
          <a:p>
            <a:pPr algn="ctr">
              <a:buFontTx/>
              <a:buChar char="•"/>
            </a:pPr>
            <a:r>
              <a:rPr lang="tr-TR" sz="2000" dirty="0" err="1">
                <a:solidFill>
                  <a:srgbClr val="FF3300"/>
                </a:solidFill>
                <a:latin typeface="Comic Sans MS" pitchFamily="66" charset="0"/>
              </a:rPr>
              <a:t>Alveolar</a:t>
            </a:r>
            <a:r>
              <a:rPr lang="tr-TR" sz="2000" dirty="0">
                <a:solidFill>
                  <a:srgbClr val="FF3300"/>
                </a:solidFill>
                <a:latin typeface="Comic Sans MS" pitchFamily="66" charset="0"/>
              </a:rPr>
              <a:t> kemiklerde meydana gelen değişiklikler</a:t>
            </a:r>
          </a:p>
          <a:p>
            <a:pPr algn="ctr">
              <a:buFontTx/>
              <a:buChar char="•"/>
            </a:pPr>
            <a:endParaRPr lang="tr-TR" sz="2000" dirty="0">
              <a:solidFill>
                <a:srgbClr val="FF3300"/>
              </a:solidFill>
              <a:latin typeface="Comic Sans MS" pitchFamily="66" charset="0"/>
            </a:endParaRPr>
          </a:p>
          <a:p>
            <a:pPr algn="ctr">
              <a:lnSpc>
                <a:spcPct val="150000"/>
              </a:lnSpc>
            </a:pPr>
            <a:r>
              <a:rPr lang="tr-TR" sz="2000" dirty="0">
                <a:latin typeface="Comic Sans MS" pitchFamily="66" charset="0"/>
              </a:rPr>
              <a:t>Çene kemiklerinin çocukluktan yaşlılığa kadar, </a:t>
            </a:r>
            <a:r>
              <a:rPr lang="tr-TR" sz="2000" dirty="0" err="1">
                <a:latin typeface="Comic Sans MS" pitchFamily="66" charset="0"/>
              </a:rPr>
              <a:t>rezorpsiyon</a:t>
            </a:r>
            <a:r>
              <a:rPr lang="tr-TR" sz="2000" dirty="0">
                <a:latin typeface="Comic Sans MS" pitchFamily="66" charset="0"/>
              </a:rPr>
              <a:t> ve </a:t>
            </a:r>
            <a:r>
              <a:rPr lang="tr-TR" sz="2000" dirty="0" err="1">
                <a:latin typeface="Comic Sans MS" pitchFamily="66" charset="0"/>
              </a:rPr>
              <a:t>apozisyon</a:t>
            </a:r>
            <a:r>
              <a:rPr lang="tr-TR" sz="2000" dirty="0">
                <a:latin typeface="Comic Sans MS" pitchFamily="66" charset="0"/>
              </a:rPr>
              <a:t> olayları ile karakterize bir değişim içerisinde olduğu ifade edilmektedir. Bu değişimden en çok etkilenen yapı alt çenedir</a:t>
            </a:r>
            <a:r>
              <a:rPr lang="tr-TR" sz="2000" dirty="0" smtClean="0">
                <a:latin typeface="Comic Sans MS" pitchFamily="66" charset="0"/>
              </a:rPr>
              <a:t>.</a:t>
            </a:r>
            <a:endParaRPr lang="tr-TR" sz="2000" dirty="0">
              <a:latin typeface="Comic Sans MS" pitchFamily="66" charset="0"/>
            </a:endParaRPr>
          </a:p>
        </p:txBody>
      </p:sp>
      <p:sp>
        <p:nvSpPr>
          <p:cNvPr id="3" name="Text Box 5"/>
          <p:cNvSpPr txBox="1">
            <a:spLocks noChangeArrowheads="1"/>
          </p:cNvSpPr>
          <p:nvPr/>
        </p:nvSpPr>
        <p:spPr bwMode="auto">
          <a:xfrm>
            <a:off x="422553" y="2564904"/>
            <a:ext cx="8496300" cy="964623"/>
          </a:xfrm>
          <a:prstGeom prst="rect">
            <a:avLst/>
          </a:prstGeom>
          <a:noFill/>
          <a:ln w="9525">
            <a:noFill/>
            <a:miter lim="800000"/>
            <a:headEnd/>
            <a:tailEnd/>
          </a:ln>
        </p:spPr>
        <p:txBody>
          <a:bodyPr>
            <a:spAutoFit/>
          </a:bodyPr>
          <a:lstStyle/>
          <a:p>
            <a:pPr algn="ctr">
              <a:lnSpc>
                <a:spcPct val="150000"/>
              </a:lnSpc>
            </a:pPr>
            <a:r>
              <a:rPr lang="tr-TR" sz="2000" dirty="0" err="1">
                <a:latin typeface="Comic Sans MS" pitchFamily="66" charset="0"/>
              </a:rPr>
              <a:t>Rezorpsiyon</a:t>
            </a:r>
            <a:r>
              <a:rPr lang="tr-TR" sz="2000" dirty="0">
                <a:latin typeface="Comic Sans MS" pitchFamily="66" charset="0"/>
              </a:rPr>
              <a:t> alt ve üst çenelerde farklı yönlerdedir. Buna bağlı olarak alt ve üst çeneler arası ilişki bozulur ve yüz yüksekliği azalır. </a:t>
            </a:r>
          </a:p>
        </p:txBody>
      </p:sp>
      <p:pic>
        <p:nvPicPr>
          <p:cNvPr id="4" name="Resim 3"/>
          <p:cNvPicPr>
            <a:picLocks noChangeAspect="1"/>
          </p:cNvPicPr>
          <p:nvPr/>
        </p:nvPicPr>
        <p:blipFill>
          <a:blip r:embed="rId2"/>
          <a:stretch>
            <a:fillRect/>
          </a:stretch>
        </p:blipFill>
        <p:spPr>
          <a:xfrm>
            <a:off x="551491" y="3692269"/>
            <a:ext cx="3660469" cy="2353159"/>
          </a:xfrm>
          <a:prstGeom prst="rect">
            <a:avLst/>
          </a:prstGeom>
        </p:spPr>
      </p:pic>
      <p:pic>
        <p:nvPicPr>
          <p:cNvPr id="5" name="Resim 4"/>
          <p:cNvPicPr>
            <a:picLocks noChangeAspect="1"/>
          </p:cNvPicPr>
          <p:nvPr/>
        </p:nvPicPr>
        <p:blipFill>
          <a:blip r:embed="rId3"/>
          <a:stretch>
            <a:fillRect/>
          </a:stretch>
        </p:blipFill>
        <p:spPr>
          <a:xfrm>
            <a:off x="4475591" y="3667782"/>
            <a:ext cx="1752593" cy="2402032"/>
          </a:xfrm>
          <a:prstGeom prst="rect">
            <a:avLst/>
          </a:prstGeom>
        </p:spPr>
      </p:pic>
      <p:pic>
        <p:nvPicPr>
          <p:cNvPr id="6" name="Resim 5"/>
          <p:cNvPicPr>
            <a:picLocks noChangeAspect="1"/>
          </p:cNvPicPr>
          <p:nvPr/>
        </p:nvPicPr>
        <p:blipFill>
          <a:blip r:embed="rId4"/>
          <a:stretch>
            <a:fillRect/>
          </a:stretch>
        </p:blipFill>
        <p:spPr>
          <a:xfrm>
            <a:off x="6736725" y="3667782"/>
            <a:ext cx="859611" cy="2377646"/>
          </a:xfrm>
          <a:prstGeom prst="rect">
            <a:avLst/>
          </a:prstGeom>
        </p:spPr>
      </p:pic>
      <p:pic>
        <p:nvPicPr>
          <p:cNvPr id="7" name="Resim 6"/>
          <p:cNvPicPr>
            <a:picLocks noChangeAspect="1"/>
          </p:cNvPicPr>
          <p:nvPr/>
        </p:nvPicPr>
        <p:blipFill>
          <a:blip r:embed="rId5"/>
          <a:stretch>
            <a:fillRect/>
          </a:stretch>
        </p:blipFill>
        <p:spPr>
          <a:xfrm>
            <a:off x="7667883" y="3667782"/>
            <a:ext cx="792549" cy="2402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0354">
                                            <p:txEl>
                                              <p:pRg st="0" end="0"/>
                                            </p:txEl>
                                          </p:spTgt>
                                        </p:tgtEl>
                                        <p:attrNameLst>
                                          <p:attrName>style.visibility</p:attrName>
                                        </p:attrNameLst>
                                      </p:cBhvr>
                                      <p:to>
                                        <p:strVal val="visible"/>
                                      </p:to>
                                    </p:set>
                                    <p:animEffect transition="in" filter="fade">
                                      <p:cBhvr>
                                        <p:cTn id="7" dur="1000"/>
                                        <p:tgtEl>
                                          <p:spTgt spid="100354">
                                            <p:txEl>
                                              <p:pRg st="0" end="0"/>
                                            </p:txEl>
                                          </p:spTgt>
                                        </p:tgtEl>
                                      </p:cBhvr>
                                    </p:animEffect>
                                    <p:anim calcmode="lin" valueType="num">
                                      <p:cBhvr>
                                        <p:cTn id="8" dur="1000" fill="hold"/>
                                        <p:tgtEl>
                                          <p:spTgt spid="10035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035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354">
                                            <p:txEl>
                                              <p:pRg st="2" end="2"/>
                                            </p:txEl>
                                          </p:spTgt>
                                        </p:tgtEl>
                                        <p:attrNameLst>
                                          <p:attrName>style.visibility</p:attrName>
                                        </p:attrNameLst>
                                      </p:cBhvr>
                                      <p:to>
                                        <p:strVal val="visible"/>
                                      </p:to>
                                    </p:set>
                                    <p:animEffect transition="in" filter="fade">
                                      <p:cBhvr>
                                        <p:cTn id="12" dur="1000"/>
                                        <p:tgtEl>
                                          <p:spTgt spid="100354">
                                            <p:txEl>
                                              <p:pRg st="2" end="2"/>
                                            </p:txEl>
                                          </p:spTgt>
                                        </p:tgtEl>
                                      </p:cBhvr>
                                    </p:animEffect>
                                    <p:anim calcmode="lin" valueType="num">
                                      <p:cBhvr>
                                        <p:cTn id="13" dur="1000" fill="hold"/>
                                        <p:tgtEl>
                                          <p:spTgt spid="10035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00354">
                                            <p:txEl>
                                              <p:pRg st="2" end="2"/>
                                            </p:txEl>
                                          </p:spTgt>
                                        </p:tgtEl>
                                        <p:attrNameLst>
                                          <p:attrName>ppt_y</p:attrName>
                                        </p:attrNameLst>
                                      </p:cBhvr>
                                      <p:tavLst>
                                        <p:tav tm="0">
                                          <p:val>
                                            <p:strVal val="#ppt_y+.1"/>
                                          </p:val>
                                        </p:tav>
                                        <p:tav tm="100000">
                                          <p:val>
                                            <p:strVal val="#ppt_y"/>
                                          </p:val>
                                        </p:tav>
                                      </p:tavLst>
                                    </p:anim>
                                  </p:childTnLst>
                                </p:cTn>
                              </p:par>
                              <p:par>
                                <p:cTn id="15" presetID="9"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Text Box 3"/>
          <p:cNvSpPr txBox="1">
            <a:spLocks noChangeArrowheads="1"/>
          </p:cNvSpPr>
          <p:nvPr/>
        </p:nvSpPr>
        <p:spPr bwMode="auto">
          <a:xfrm>
            <a:off x="234350" y="476672"/>
            <a:ext cx="8748713" cy="1938992"/>
          </a:xfrm>
          <a:prstGeom prst="rect">
            <a:avLst/>
          </a:prstGeom>
          <a:noFill/>
          <a:ln w="9525">
            <a:noFill/>
            <a:miter lim="800000"/>
            <a:headEnd/>
            <a:tailEnd/>
          </a:ln>
        </p:spPr>
        <p:txBody>
          <a:bodyPr>
            <a:spAutoFit/>
          </a:bodyPr>
          <a:lstStyle/>
          <a:p>
            <a:pPr algn="ctr">
              <a:lnSpc>
                <a:spcPct val="150000"/>
              </a:lnSpc>
              <a:buFont typeface="Arial" pitchFamily="34" charset="0"/>
              <a:buChar char="•"/>
            </a:pPr>
            <a:r>
              <a:rPr lang="tr-TR" sz="2000" dirty="0" smtClean="0">
                <a:solidFill>
                  <a:srgbClr val="FF3300"/>
                </a:solidFill>
                <a:latin typeface="Comic Sans MS" pitchFamily="66" charset="0"/>
              </a:rPr>
              <a:t>Psikolojik değişiklikler</a:t>
            </a:r>
          </a:p>
          <a:p>
            <a:pPr algn="ctr">
              <a:lnSpc>
                <a:spcPct val="150000"/>
              </a:lnSpc>
            </a:pPr>
            <a:r>
              <a:rPr lang="tr-TR" sz="2000" dirty="0" smtClean="0">
                <a:latin typeface="Comic Sans MS" pitchFamily="66" charset="0"/>
              </a:rPr>
              <a:t>Yaşlanmanın </a:t>
            </a:r>
            <a:r>
              <a:rPr lang="tr-TR" sz="2000" dirty="0">
                <a:latin typeface="Comic Sans MS" pitchFamily="66" charset="0"/>
              </a:rPr>
              <a:t>normal fizyolojik sonucu olarak bazı psikolojik ve ruhsal değişiklikler ortaya çıkar. Psikolojik stresler, herkesin günlük yaşamında var ise de yaşlılarda daha yoğundur. </a:t>
            </a:r>
          </a:p>
        </p:txBody>
      </p:sp>
      <p:sp>
        <p:nvSpPr>
          <p:cNvPr id="47108" name="Rectangle 4"/>
          <p:cNvSpPr>
            <a:spLocks noChangeArrowheads="1"/>
          </p:cNvSpPr>
          <p:nvPr/>
        </p:nvSpPr>
        <p:spPr bwMode="auto">
          <a:xfrm>
            <a:off x="250825" y="4097338"/>
            <a:ext cx="8642350" cy="1463675"/>
          </a:xfrm>
          <a:prstGeom prst="rect">
            <a:avLst/>
          </a:prstGeom>
          <a:noFill/>
          <a:ln w="9525">
            <a:noFill/>
            <a:miter lim="800000"/>
            <a:headEnd/>
            <a:tailEnd/>
          </a:ln>
        </p:spPr>
        <p:txBody>
          <a:bodyPr anchor="ctr">
            <a:spAutoFit/>
          </a:bodyPr>
          <a:lstStyle/>
          <a:p>
            <a:pPr algn="just">
              <a:lnSpc>
                <a:spcPct val="150000"/>
              </a:lnSpc>
            </a:pPr>
            <a:endParaRPr lang="tr-TR" sz="2000">
              <a:latin typeface="Comic Sans MS" pitchFamily="66" charset="0"/>
            </a:endParaRPr>
          </a:p>
          <a:p>
            <a:pPr algn="just">
              <a:lnSpc>
                <a:spcPct val="150000"/>
              </a:lnSpc>
            </a:pPr>
            <a:endParaRPr lang="tr-TR" sz="2000">
              <a:latin typeface="Comic Sans MS" pitchFamily="66" charset="0"/>
            </a:endParaRPr>
          </a:p>
          <a:p>
            <a:pPr algn="just">
              <a:lnSpc>
                <a:spcPct val="150000"/>
              </a:lnSpc>
            </a:pPr>
            <a:endParaRPr lang="tr-TR" sz="2000">
              <a:latin typeface="Comic Sans MS" pitchFamily="66" charset="0"/>
            </a:endParaRPr>
          </a:p>
        </p:txBody>
      </p:sp>
      <p:sp>
        <p:nvSpPr>
          <p:cNvPr id="102405" name="Rectangle 5"/>
          <p:cNvSpPr>
            <a:spLocks noChangeArrowheads="1"/>
          </p:cNvSpPr>
          <p:nvPr/>
        </p:nvSpPr>
        <p:spPr bwMode="auto">
          <a:xfrm>
            <a:off x="234351" y="2851153"/>
            <a:ext cx="8748713" cy="1006475"/>
          </a:xfrm>
          <a:prstGeom prst="rect">
            <a:avLst/>
          </a:prstGeom>
          <a:noFill/>
          <a:ln w="9525">
            <a:noFill/>
            <a:miter lim="800000"/>
            <a:headEnd/>
            <a:tailEnd/>
          </a:ln>
        </p:spPr>
        <p:txBody>
          <a:bodyPr>
            <a:spAutoFit/>
          </a:bodyPr>
          <a:lstStyle/>
          <a:p>
            <a:pPr algn="just" eaLnBrk="0" hangingPunct="0">
              <a:lnSpc>
                <a:spcPct val="150000"/>
              </a:lnSpc>
            </a:pPr>
            <a:r>
              <a:rPr lang="tr-TR" sz="2000" dirty="0">
                <a:latin typeface="Comic Sans MS" pitchFamily="66" charset="0"/>
              </a:rPr>
              <a:t>Yaşlılıkta dinç kalmanın en iyi yolu, zihnen genç kalabilmektir. Bu da kitabı ve fikri çalışmayı devam ettirmekle olanaklıdır. - </a:t>
            </a:r>
            <a:r>
              <a:rPr lang="tr-TR" sz="2000" b="1" dirty="0" err="1">
                <a:latin typeface="Comic Sans MS" pitchFamily="66" charset="0"/>
              </a:rPr>
              <a:t>Epiktetos</a:t>
            </a:r>
            <a:endParaRPr lang="tr-TR" sz="2000" b="1" dirty="0">
              <a:latin typeface="Comic Sans MS" pitchFamily="66" charset="0"/>
            </a:endParaRPr>
          </a:p>
        </p:txBody>
      </p:sp>
      <p:sp>
        <p:nvSpPr>
          <p:cNvPr id="102407" name="Text Box 7"/>
          <p:cNvSpPr txBox="1">
            <a:spLocks noChangeArrowheads="1"/>
          </p:cNvSpPr>
          <p:nvPr/>
        </p:nvSpPr>
        <p:spPr bwMode="auto">
          <a:xfrm>
            <a:off x="1654968" y="4339035"/>
            <a:ext cx="5832475" cy="1938992"/>
          </a:xfrm>
          <a:prstGeom prst="rect">
            <a:avLst/>
          </a:prstGeom>
          <a:noFill/>
          <a:ln w="9525">
            <a:noFill/>
            <a:miter lim="800000"/>
            <a:headEnd/>
            <a:tailEnd/>
          </a:ln>
        </p:spPr>
        <p:txBody>
          <a:bodyPr>
            <a:spAutoFit/>
          </a:bodyPr>
          <a:lstStyle/>
          <a:p>
            <a:pPr algn="ctr">
              <a:lnSpc>
                <a:spcPct val="150000"/>
              </a:lnSpc>
              <a:spcBef>
                <a:spcPct val="50000"/>
              </a:spcBef>
            </a:pPr>
            <a:r>
              <a:rPr lang="tr-TR" sz="2400" b="1" dirty="0"/>
              <a:t>  </a:t>
            </a:r>
            <a:r>
              <a:rPr lang="tr-TR" sz="2400" dirty="0">
                <a:latin typeface="Comic Sans MS" pitchFamily="66" charset="0"/>
              </a:rPr>
              <a:t>"Beynimiz yeni tecrübeler keşfettiği sürece insan genç sayılır.“</a:t>
            </a:r>
          </a:p>
          <a:p>
            <a:pPr algn="ctr">
              <a:lnSpc>
                <a:spcPct val="150000"/>
              </a:lnSpc>
              <a:spcBef>
                <a:spcPct val="50000"/>
              </a:spcBef>
            </a:pPr>
            <a:r>
              <a:rPr lang="tr-TR" sz="2400" b="1" dirty="0">
                <a:latin typeface="Comic Sans MS" pitchFamily="66" charset="0"/>
              </a:rPr>
              <a:t>William </a:t>
            </a:r>
            <a:r>
              <a:rPr lang="tr-TR" sz="2400" b="1" dirty="0" smtClean="0">
                <a:latin typeface="Comic Sans MS" pitchFamily="66" charset="0"/>
              </a:rPr>
              <a:t>GLADSTONE</a:t>
            </a:r>
            <a:endParaRPr lang="tr-TR" sz="2400"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403"/>
                                        </p:tgtEl>
                                        <p:attrNameLst>
                                          <p:attrName>style.visibility</p:attrName>
                                        </p:attrNameLst>
                                      </p:cBhvr>
                                      <p:to>
                                        <p:strVal val="visible"/>
                                      </p:to>
                                    </p:set>
                                    <p:anim calcmode="lin" valueType="num">
                                      <p:cBhvr>
                                        <p:cTn id="7" dur="1000" fill="hold"/>
                                        <p:tgtEl>
                                          <p:spTgt spid="102403"/>
                                        </p:tgtEl>
                                        <p:attrNameLst>
                                          <p:attrName>ppt_x</p:attrName>
                                        </p:attrNameLst>
                                      </p:cBhvr>
                                      <p:tavLst>
                                        <p:tav tm="0">
                                          <p:val>
                                            <p:strVal val="#ppt_x-.2"/>
                                          </p:val>
                                        </p:tav>
                                        <p:tav tm="100000">
                                          <p:val>
                                            <p:strVal val="#ppt_x"/>
                                          </p:val>
                                        </p:tav>
                                      </p:tavLst>
                                    </p:anim>
                                    <p:anim calcmode="lin" valueType="num">
                                      <p:cBhvr>
                                        <p:cTn id="8" dur="1000" fill="hold"/>
                                        <p:tgtEl>
                                          <p:spTgt spid="10240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03"/>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2405"/>
                                        </p:tgtEl>
                                        <p:attrNameLst>
                                          <p:attrName>style.visibility</p:attrName>
                                        </p:attrNameLst>
                                      </p:cBhvr>
                                      <p:to>
                                        <p:strVal val="visible"/>
                                      </p:to>
                                    </p:set>
                                    <p:anim calcmode="lin" valueType="num">
                                      <p:cBhvr>
                                        <p:cTn id="14" dur="1000" fill="hold"/>
                                        <p:tgtEl>
                                          <p:spTgt spid="102405"/>
                                        </p:tgtEl>
                                        <p:attrNameLst>
                                          <p:attrName>ppt_x</p:attrName>
                                        </p:attrNameLst>
                                      </p:cBhvr>
                                      <p:tavLst>
                                        <p:tav tm="0">
                                          <p:val>
                                            <p:strVal val="#ppt_x-.2"/>
                                          </p:val>
                                        </p:tav>
                                        <p:tav tm="100000">
                                          <p:val>
                                            <p:strVal val="#ppt_x"/>
                                          </p:val>
                                        </p:tav>
                                      </p:tavLst>
                                    </p:anim>
                                    <p:anim calcmode="lin" valueType="num">
                                      <p:cBhvr>
                                        <p:cTn id="15" dur="1000" fill="hold"/>
                                        <p:tgtEl>
                                          <p:spTgt spid="10240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2405"/>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02407"/>
                                        </p:tgtEl>
                                        <p:attrNameLst>
                                          <p:attrName>style.visibility</p:attrName>
                                        </p:attrNameLst>
                                      </p:cBhvr>
                                      <p:to>
                                        <p:strVal val="visible"/>
                                      </p:to>
                                    </p:set>
                                    <p:anim calcmode="lin" valueType="num">
                                      <p:cBhvr>
                                        <p:cTn id="19" dur="1000" fill="hold"/>
                                        <p:tgtEl>
                                          <p:spTgt spid="102407"/>
                                        </p:tgtEl>
                                        <p:attrNameLst>
                                          <p:attrName>ppt_x</p:attrName>
                                        </p:attrNameLst>
                                      </p:cBhvr>
                                      <p:tavLst>
                                        <p:tav tm="0">
                                          <p:val>
                                            <p:strVal val="#ppt_x-.2"/>
                                          </p:val>
                                        </p:tav>
                                        <p:tav tm="100000">
                                          <p:val>
                                            <p:strVal val="#ppt_x"/>
                                          </p:val>
                                        </p:tav>
                                      </p:tavLst>
                                    </p:anim>
                                    <p:anim calcmode="lin" valueType="num">
                                      <p:cBhvr>
                                        <p:cTn id="20" dur="1000" fill="hold"/>
                                        <p:tgtEl>
                                          <p:spTgt spid="10240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0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p:bldP spid="102405" grpId="0"/>
      <p:bldP spid="10240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619250" y="4357694"/>
            <a:ext cx="5940425" cy="1920875"/>
          </a:xfrm>
          <a:prstGeom prst="rect">
            <a:avLst/>
          </a:prstGeom>
          <a:noFill/>
          <a:ln w="9525">
            <a:noFill/>
            <a:miter lim="800000"/>
            <a:headEnd/>
            <a:tailEnd/>
          </a:ln>
        </p:spPr>
        <p:txBody>
          <a:bodyPr wrap="none">
            <a:spAutoFit/>
          </a:bodyPr>
          <a:lstStyle/>
          <a:p>
            <a:pPr algn="ctr">
              <a:lnSpc>
                <a:spcPct val="150000"/>
              </a:lnSpc>
              <a:buFontTx/>
              <a:buChar char="•"/>
            </a:pPr>
            <a:r>
              <a:rPr lang="tr-TR" sz="2000" dirty="0">
                <a:latin typeface="Comic Sans MS" pitchFamily="66" charset="0"/>
              </a:rPr>
              <a:t> Unutkanlık</a:t>
            </a:r>
          </a:p>
          <a:p>
            <a:pPr algn="ctr">
              <a:lnSpc>
                <a:spcPct val="150000"/>
              </a:lnSpc>
              <a:buFontTx/>
              <a:buChar char="•"/>
            </a:pPr>
            <a:r>
              <a:rPr lang="tr-TR" sz="2000" dirty="0">
                <a:latin typeface="Comic Sans MS" pitchFamily="66" charset="0"/>
              </a:rPr>
              <a:t> Değişikliklere ve yeniliklere uyum gösterememe</a:t>
            </a:r>
          </a:p>
          <a:p>
            <a:pPr algn="ctr">
              <a:lnSpc>
                <a:spcPct val="150000"/>
              </a:lnSpc>
              <a:buFontTx/>
              <a:buChar char="•"/>
            </a:pPr>
            <a:r>
              <a:rPr lang="tr-TR" sz="2000" dirty="0">
                <a:latin typeface="Comic Sans MS" pitchFamily="66" charset="0"/>
              </a:rPr>
              <a:t>Yeni şeyler öğrenmede zorluk</a:t>
            </a:r>
          </a:p>
          <a:p>
            <a:pPr algn="ctr">
              <a:lnSpc>
                <a:spcPct val="150000"/>
              </a:lnSpc>
              <a:buFontTx/>
              <a:buChar char="•"/>
            </a:pPr>
            <a:r>
              <a:rPr lang="tr-TR" sz="2000" dirty="0">
                <a:latin typeface="Comic Sans MS" pitchFamily="66" charset="0"/>
              </a:rPr>
              <a:t> Bencillik, ilgi istemi</a:t>
            </a:r>
          </a:p>
        </p:txBody>
      </p:sp>
      <p:pic>
        <p:nvPicPr>
          <p:cNvPr id="53250" name="Picture 2" descr="http://www.e-psikiyatri.com/wp-content/uploads/2012/01/geriatrik-psikiyatri-300x228.gif"/>
          <p:cNvPicPr>
            <a:picLocks noChangeAspect="1" noChangeArrowheads="1"/>
          </p:cNvPicPr>
          <p:nvPr/>
        </p:nvPicPr>
        <p:blipFill>
          <a:blip r:embed="rId2"/>
          <a:srcRect/>
          <a:stretch>
            <a:fillRect/>
          </a:stretch>
        </p:blipFill>
        <p:spPr bwMode="auto">
          <a:xfrm>
            <a:off x="1977651" y="285729"/>
            <a:ext cx="5075859" cy="3857652"/>
          </a:xfrm>
          <a:prstGeom prst="rect">
            <a:avLst/>
          </a:prstGeom>
          <a:noFill/>
          <a:ln w="19050">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3426"/>
                                        </p:tgtEl>
                                        <p:attrNameLst>
                                          <p:attrName>style.visibility</p:attrName>
                                        </p:attrNameLst>
                                      </p:cBhvr>
                                      <p:to>
                                        <p:strVal val="visible"/>
                                      </p:to>
                                    </p:set>
                                    <p:anim calcmode="lin" valueType="num">
                                      <p:cBhvr>
                                        <p:cTn id="7" dur="500" fill="hold"/>
                                        <p:tgtEl>
                                          <p:spTgt spid="103426"/>
                                        </p:tgtEl>
                                        <p:attrNameLst>
                                          <p:attrName>ppt_w</p:attrName>
                                        </p:attrNameLst>
                                      </p:cBhvr>
                                      <p:tavLst>
                                        <p:tav tm="0">
                                          <p:val>
                                            <p:fltVal val="0"/>
                                          </p:val>
                                        </p:tav>
                                        <p:tav tm="100000">
                                          <p:val>
                                            <p:strVal val="#ppt_w"/>
                                          </p:val>
                                        </p:tav>
                                      </p:tavLst>
                                    </p:anim>
                                    <p:anim calcmode="lin" valueType="num">
                                      <p:cBhvr>
                                        <p:cTn id="8" dur="500" fill="hold"/>
                                        <p:tgtEl>
                                          <p:spTgt spid="1034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394022" y="357166"/>
            <a:ext cx="8426450" cy="6093976"/>
          </a:xfrm>
          <a:prstGeom prst="rect">
            <a:avLst/>
          </a:prstGeom>
          <a:noFill/>
          <a:ln w="9525">
            <a:noFill/>
            <a:miter lim="800000"/>
            <a:headEnd/>
            <a:tailEnd/>
          </a:ln>
        </p:spPr>
        <p:txBody>
          <a:bodyPr>
            <a:spAutoFit/>
          </a:bodyPr>
          <a:lstStyle/>
          <a:p>
            <a:pPr algn="ctr">
              <a:lnSpc>
                <a:spcPct val="150000"/>
              </a:lnSpc>
            </a:pPr>
            <a:r>
              <a:rPr lang="tr-TR" sz="2000" dirty="0">
                <a:solidFill>
                  <a:srgbClr val="FF3300"/>
                </a:solidFill>
                <a:latin typeface="Comic Sans MS" pitchFamily="66" charset="0"/>
              </a:rPr>
              <a:t>UNUTKANLIK</a:t>
            </a:r>
          </a:p>
          <a:p>
            <a:pPr algn="ctr">
              <a:lnSpc>
                <a:spcPct val="150000"/>
              </a:lnSpc>
            </a:pPr>
            <a:r>
              <a:rPr lang="tr-TR" sz="2000" dirty="0" err="1">
                <a:latin typeface="Comic Sans MS" pitchFamily="66" charset="0"/>
              </a:rPr>
              <a:t>Demans</a:t>
            </a:r>
            <a:r>
              <a:rPr lang="tr-TR" sz="2000" dirty="0">
                <a:latin typeface="Comic Sans MS" pitchFamily="66" charset="0"/>
              </a:rPr>
              <a:t>, başta yakın geçmişteki olayları, zamanla da daha eski olayları hatırlayamama durumu, hafızanın geriye doğru yıkımı. </a:t>
            </a:r>
          </a:p>
          <a:p>
            <a:pPr algn="ctr">
              <a:lnSpc>
                <a:spcPct val="150000"/>
              </a:lnSpc>
            </a:pPr>
            <a:endParaRPr lang="tr-TR" sz="2000" dirty="0">
              <a:latin typeface="Comic Sans MS" pitchFamily="66" charset="0"/>
            </a:endParaRPr>
          </a:p>
          <a:p>
            <a:pPr algn="ctr">
              <a:lnSpc>
                <a:spcPct val="150000"/>
              </a:lnSpc>
            </a:pPr>
            <a:r>
              <a:rPr lang="tr-TR" sz="2000" dirty="0">
                <a:latin typeface="Comic Sans MS" pitchFamily="66" charset="0"/>
              </a:rPr>
              <a:t>Günümüzde;</a:t>
            </a:r>
          </a:p>
          <a:p>
            <a:pPr algn="ctr">
              <a:lnSpc>
                <a:spcPct val="150000"/>
              </a:lnSpc>
              <a:buFontTx/>
              <a:buChar char="-"/>
            </a:pPr>
            <a:r>
              <a:rPr lang="tr-TR" sz="2000" dirty="0" smtClean="0">
                <a:latin typeface="Comic Sans MS" pitchFamily="66" charset="0"/>
              </a:rPr>
              <a:t>65 </a:t>
            </a:r>
            <a:r>
              <a:rPr lang="tr-TR" sz="2000" dirty="0">
                <a:latin typeface="Comic Sans MS" pitchFamily="66" charset="0"/>
              </a:rPr>
              <a:t>yaş öncesinde başlayan </a:t>
            </a:r>
            <a:r>
              <a:rPr lang="tr-TR" sz="2000" dirty="0" err="1">
                <a:latin typeface="Comic Sans MS" pitchFamily="66" charset="0"/>
              </a:rPr>
              <a:t>demans</a:t>
            </a:r>
            <a:r>
              <a:rPr lang="tr-TR" sz="2000" dirty="0">
                <a:latin typeface="Comic Sans MS" pitchFamily="66" charset="0"/>
              </a:rPr>
              <a:t> sendromu </a:t>
            </a:r>
            <a:endParaRPr lang="tr-TR" sz="2000" dirty="0" smtClean="0">
              <a:latin typeface="Comic Sans MS" pitchFamily="66" charset="0"/>
            </a:endParaRPr>
          </a:p>
          <a:p>
            <a:pPr algn="ctr">
              <a:lnSpc>
                <a:spcPct val="150000"/>
              </a:lnSpc>
            </a:pPr>
            <a:r>
              <a:rPr lang="tr-TR" sz="2000" i="1" dirty="0" smtClean="0">
                <a:latin typeface="Comic Sans MS" pitchFamily="66" charset="0"/>
              </a:rPr>
              <a:t>“</a:t>
            </a:r>
            <a:r>
              <a:rPr lang="tr-TR" sz="2000" i="1" dirty="0" err="1">
                <a:latin typeface="Comic Sans MS" pitchFamily="66" charset="0"/>
              </a:rPr>
              <a:t>Demans</a:t>
            </a:r>
            <a:r>
              <a:rPr lang="tr-TR" sz="2000" i="1" dirty="0">
                <a:latin typeface="Comic Sans MS" pitchFamily="66" charset="0"/>
              </a:rPr>
              <a:t> Alzheimer Tip (DAT)”, </a:t>
            </a:r>
          </a:p>
          <a:p>
            <a:pPr algn="ctr">
              <a:lnSpc>
                <a:spcPct val="150000"/>
              </a:lnSpc>
              <a:buFontTx/>
              <a:buChar char="-"/>
            </a:pPr>
            <a:r>
              <a:rPr lang="tr-TR" sz="2000" dirty="0" smtClean="0">
                <a:latin typeface="Comic Sans MS" pitchFamily="66" charset="0"/>
              </a:rPr>
              <a:t>65 </a:t>
            </a:r>
            <a:r>
              <a:rPr lang="tr-TR" sz="2000" dirty="0">
                <a:latin typeface="Comic Sans MS" pitchFamily="66" charset="0"/>
              </a:rPr>
              <a:t>yaşlarından sonra başlayan durum ise </a:t>
            </a:r>
            <a:endParaRPr lang="tr-TR" sz="2000" dirty="0" smtClean="0">
              <a:latin typeface="Comic Sans MS" pitchFamily="66" charset="0"/>
            </a:endParaRPr>
          </a:p>
          <a:p>
            <a:pPr algn="ctr">
              <a:lnSpc>
                <a:spcPct val="150000"/>
              </a:lnSpc>
            </a:pPr>
            <a:r>
              <a:rPr lang="tr-TR" sz="2000" i="1" dirty="0" smtClean="0">
                <a:latin typeface="Comic Sans MS" pitchFamily="66" charset="0"/>
              </a:rPr>
              <a:t>“</a:t>
            </a:r>
            <a:r>
              <a:rPr lang="tr-TR" sz="2000" i="1" dirty="0" err="1">
                <a:latin typeface="Comic Sans MS" pitchFamily="66" charset="0"/>
              </a:rPr>
              <a:t>Senil</a:t>
            </a:r>
            <a:r>
              <a:rPr lang="tr-TR" sz="2000" i="1" dirty="0">
                <a:latin typeface="Comic Sans MS" pitchFamily="66" charset="0"/>
              </a:rPr>
              <a:t> </a:t>
            </a:r>
            <a:r>
              <a:rPr lang="tr-TR" sz="2000" i="1" dirty="0" err="1">
                <a:latin typeface="Comic Sans MS" pitchFamily="66" charset="0"/>
              </a:rPr>
              <a:t>Demans</a:t>
            </a:r>
            <a:r>
              <a:rPr lang="tr-TR" sz="2000" i="1" dirty="0">
                <a:latin typeface="Comic Sans MS" pitchFamily="66" charset="0"/>
              </a:rPr>
              <a:t> Alzheimer Tip (STDAT)” </a:t>
            </a:r>
            <a:r>
              <a:rPr lang="tr-TR" sz="2000" dirty="0">
                <a:latin typeface="Comic Sans MS" pitchFamily="66" charset="0"/>
              </a:rPr>
              <a:t>olarak ayrılmaktadır</a:t>
            </a:r>
            <a:r>
              <a:rPr lang="tr-TR" sz="2000" dirty="0" smtClean="0">
                <a:latin typeface="Comic Sans MS" pitchFamily="66" charset="0"/>
              </a:rPr>
              <a:t>.</a:t>
            </a:r>
          </a:p>
          <a:p>
            <a:pPr algn="ctr">
              <a:lnSpc>
                <a:spcPct val="150000"/>
              </a:lnSpc>
            </a:pPr>
            <a:endParaRPr lang="tr-TR" sz="2000" dirty="0" smtClean="0">
              <a:latin typeface="Comic Sans MS" pitchFamily="66" charset="0"/>
            </a:endParaRPr>
          </a:p>
          <a:p>
            <a:pPr algn="ctr">
              <a:lnSpc>
                <a:spcPct val="150000"/>
              </a:lnSpc>
            </a:pPr>
            <a:r>
              <a:rPr lang="tr-TR" sz="2000" dirty="0" err="1" smtClean="0">
                <a:latin typeface="Comic Sans MS" pitchFamily="66" charset="0"/>
              </a:rPr>
              <a:t>Senil</a:t>
            </a:r>
            <a:r>
              <a:rPr lang="tr-TR" sz="2000" dirty="0" smtClean="0">
                <a:latin typeface="Comic Sans MS" pitchFamily="66" charset="0"/>
              </a:rPr>
              <a:t> </a:t>
            </a:r>
            <a:r>
              <a:rPr lang="tr-TR" sz="2000" dirty="0" err="1">
                <a:latin typeface="Comic Sans MS" pitchFamily="66" charset="0"/>
              </a:rPr>
              <a:t>demans</a:t>
            </a:r>
            <a:r>
              <a:rPr lang="tr-TR" sz="2000" dirty="0">
                <a:latin typeface="Comic Sans MS" pitchFamily="66" charset="0"/>
              </a:rPr>
              <a:t> çoğu kez 70-80 yaş dolaylarında başlar. Kadınlarda erkeklere oranla daha sıktır. </a:t>
            </a:r>
          </a:p>
          <a:p>
            <a:pPr algn="ctr">
              <a:lnSpc>
                <a:spcPct val="150000"/>
              </a:lnSpc>
            </a:pPr>
            <a:endParaRPr lang="tr-TR" sz="20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04450"/>
                                        </p:tgtEl>
                                        <p:attrNameLst>
                                          <p:attrName>style.visibility</p:attrName>
                                        </p:attrNameLst>
                                      </p:cBhvr>
                                      <p:to>
                                        <p:strVal val="visible"/>
                                      </p:to>
                                    </p:set>
                                    <p:animEffect transition="in" filter="slide(fromLeft)">
                                      <p:cBhvr>
                                        <p:cTn id="7" dur="500"/>
                                        <p:tgtEl>
                                          <p:spTgt spid="104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500034" y="428604"/>
            <a:ext cx="8207375" cy="1876425"/>
          </a:xfrm>
          <a:prstGeom prst="rect">
            <a:avLst/>
          </a:prstGeom>
          <a:noFill/>
          <a:ln w="9525">
            <a:noFill/>
            <a:miter lim="800000"/>
            <a:headEnd/>
            <a:tailEnd/>
          </a:ln>
        </p:spPr>
        <p:txBody>
          <a:bodyPr>
            <a:spAutoFit/>
          </a:bodyPr>
          <a:lstStyle/>
          <a:p>
            <a:pPr algn="ctr">
              <a:lnSpc>
                <a:spcPct val="150000"/>
              </a:lnSpc>
            </a:pPr>
            <a:r>
              <a:rPr lang="tr-TR" sz="2000" dirty="0">
                <a:solidFill>
                  <a:srgbClr val="FF3300"/>
                </a:solidFill>
                <a:latin typeface="Comic Sans MS" pitchFamily="66" charset="0"/>
              </a:rPr>
              <a:t>DEĞİŞİKLİKLERE VE YENİLİKLERE UYUM GÖSTEREMEME</a:t>
            </a:r>
          </a:p>
          <a:p>
            <a:pPr algn="ctr">
              <a:lnSpc>
                <a:spcPct val="150000"/>
              </a:lnSpc>
            </a:pPr>
            <a:endParaRPr lang="tr-TR" dirty="0"/>
          </a:p>
          <a:p>
            <a:pPr algn="ctr">
              <a:lnSpc>
                <a:spcPct val="150000"/>
              </a:lnSpc>
            </a:pPr>
            <a:r>
              <a:rPr lang="tr-TR" sz="2000" dirty="0">
                <a:latin typeface="Comic Sans MS" pitchFamily="66" charset="0"/>
              </a:rPr>
              <a:t>Yaşlılar yeni durumlara uyum sağlayabilme ve yeni düşünceleri kabul etmede güçlük yaşayabilirler, yeniliklerden ürkebilirler.</a:t>
            </a:r>
          </a:p>
        </p:txBody>
      </p:sp>
      <p:pic>
        <p:nvPicPr>
          <p:cNvPr id="51202" name="Picture 2" descr="http://www.denkbilgi.com/wp-content/uploads/yaslilik.jpg"/>
          <p:cNvPicPr>
            <a:picLocks noChangeAspect="1" noChangeArrowheads="1"/>
          </p:cNvPicPr>
          <p:nvPr/>
        </p:nvPicPr>
        <p:blipFill>
          <a:blip r:embed="rId2"/>
          <a:srcRect/>
          <a:stretch>
            <a:fillRect/>
          </a:stretch>
        </p:blipFill>
        <p:spPr bwMode="auto">
          <a:xfrm>
            <a:off x="4716016" y="3000373"/>
            <a:ext cx="3692013" cy="3221804"/>
          </a:xfrm>
          <a:prstGeom prst="rect">
            <a:avLst/>
          </a:prstGeom>
          <a:noFill/>
          <a:ln w="19050">
            <a:solidFill>
              <a:srgbClr val="FF0000"/>
            </a:solidFill>
          </a:ln>
        </p:spPr>
      </p:pic>
      <p:pic>
        <p:nvPicPr>
          <p:cNvPr id="6" name="Picture 2" descr="http://img03.blogcu.com/images/d/u/y/duygulariminaynasi/5e6281a54ab53e81dcb407ff77938029_1273872265.jpg"/>
          <p:cNvPicPr>
            <a:picLocks noChangeAspect="1" noChangeArrowheads="1"/>
          </p:cNvPicPr>
          <p:nvPr/>
        </p:nvPicPr>
        <p:blipFill>
          <a:blip r:embed="rId3"/>
          <a:srcRect/>
          <a:stretch>
            <a:fillRect/>
          </a:stretch>
        </p:blipFill>
        <p:spPr bwMode="auto">
          <a:xfrm>
            <a:off x="827584" y="3000373"/>
            <a:ext cx="3692014" cy="3221804"/>
          </a:xfrm>
          <a:prstGeom prst="rect">
            <a:avLst/>
          </a:prstGeom>
          <a:noFill/>
          <a:ln w="19050">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randombar(horizontal)">
                                      <p:cBhvr>
                                        <p:cTn id="7" dur="500"/>
                                        <p:tgtEl>
                                          <p:spTgt spid="105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71438" y="464037"/>
            <a:ext cx="9001156" cy="5893921"/>
          </a:xfrm>
          <a:prstGeom prst="rect">
            <a:avLst/>
          </a:prstGeom>
          <a:noFill/>
          <a:ln w="9525">
            <a:noFill/>
            <a:miter lim="800000"/>
            <a:headEnd/>
            <a:tailEnd/>
          </a:ln>
        </p:spPr>
        <p:txBody>
          <a:bodyPr wrap="square" anchor="ctr">
            <a:spAutoFit/>
          </a:bodyPr>
          <a:lstStyle/>
          <a:p>
            <a:pPr algn="ctr">
              <a:lnSpc>
                <a:spcPct val="145000"/>
              </a:lnSpc>
            </a:pPr>
            <a:r>
              <a:rPr lang="tr-TR" sz="2000" dirty="0">
                <a:latin typeface="Comic Sans MS" pitchFamily="66" charset="0"/>
              </a:rPr>
              <a:t>Son yüzyıl içerisinde kaydedilen en önemli gelişmelerden birisi </a:t>
            </a:r>
            <a:endParaRPr lang="tr-TR" sz="2000" dirty="0" smtClean="0">
              <a:latin typeface="Comic Sans MS" pitchFamily="66" charset="0"/>
            </a:endParaRPr>
          </a:p>
          <a:p>
            <a:pPr algn="ctr">
              <a:lnSpc>
                <a:spcPct val="145000"/>
              </a:lnSpc>
            </a:pPr>
            <a:r>
              <a:rPr lang="tr-TR" sz="2000" u="sng" dirty="0" smtClean="0">
                <a:solidFill>
                  <a:srgbClr val="FF3300"/>
                </a:solidFill>
                <a:latin typeface="Comic Sans MS" pitchFamily="66" charset="0"/>
              </a:rPr>
              <a:t>yaşam </a:t>
            </a:r>
            <a:r>
              <a:rPr lang="tr-TR" sz="2000" u="sng" dirty="0">
                <a:solidFill>
                  <a:srgbClr val="FF3300"/>
                </a:solidFill>
                <a:latin typeface="Comic Sans MS" pitchFamily="66" charset="0"/>
              </a:rPr>
              <a:t>süresinin uzaması</a:t>
            </a:r>
            <a:r>
              <a:rPr lang="tr-TR" sz="2000" dirty="0">
                <a:latin typeface="Comic Sans MS" pitchFamily="66" charset="0"/>
              </a:rPr>
              <a:t> ve buna bağlı olarak </a:t>
            </a:r>
            <a:r>
              <a:rPr lang="tr-TR" sz="2000" dirty="0" smtClean="0">
                <a:latin typeface="Comic Sans MS" pitchFamily="66" charset="0"/>
              </a:rPr>
              <a:t>dünyada</a:t>
            </a:r>
          </a:p>
          <a:p>
            <a:pPr algn="ctr">
              <a:lnSpc>
                <a:spcPct val="145000"/>
              </a:lnSpc>
            </a:pPr>
            <a:r>
              <a:rPr lang="tr-TR" sz="2000" dirty="0" smtClean="0">
                <a:latin typeface="Comic Sans MS" pitchFamily="66" charset="0"/>
              </a:rPr>
              <a:t> </a:t>
            </a:r>
            <a:r>
              <a:rPr lang="tr-TR" sz="2000" u="sng" dirty="0">
                <a:solidFill>
                  <a:srgbClr val="FF3300"/>
                </a:solidFill>
                <a:latin typeface="Comic Sans MS" pitchFamily="66" charset="0"/>
              </a:rPr>
              <a:t>yaşlı nüfusun artmasıdır</a:t>
            </a:r>
            <a:r>
              <a:rPr lang="tr-TR" sz="2000" dirty="0">
                <a:solidFill>
                  <a:srgbClr val="FF3300"/>
                </a:solidFill>
                <a:latin typeface="Comic Sans MS" pitchFamily="66" charset="0"/>
              </a:rPr>
              <a:t>. </a:t>
            </a:r>
            <a:endParaRPr lang="tr-TR" sz="2000" dirty="0" smtClean="0">
              <a:solidFill>
                <a:srgbClr val="FF3300"/>
              </a:solidFill>
              <a:latin typeface="Comic Sans MS" pitchFamily="66" charset="0"/>
            </a:endParaRPr>
          </a:p>
          <a:p>
            <a:pPr algn="ctr">
              <a:lnSpc>
                <a:spcPct val="145000"/>
              </a:lnSpc>
            </a:pPr>
            <a:r>
              <a:rPr lang="tr-TR" sz="2000" dirty="0">
                <a:solidFill>
                  <a:srgbClr val="FF3300"/>
                </a:solidFill>
                <a:latin typeface="Comic Sans MS" pitchFamily="66" charset="0"/>
              </a:rPr>
              <a:t>	</a:t>
            </a:r>
          </a:p>
          <a:p>
            <a:pPr algn="ctr">
              <a:lnSpc>
                <a:spcPct val="145000"/>
              </a:lnSpc>
            </a:pPr>
            <a:r>
              <a:rPr lang="tr-TR" sz="2000" dirty="0" smtClean="0">
                <a:solidFill>
                  <a:srgbClr val="FF0000"/>
                </a:solidFill>
                <a:latin typeface="Comic Sans MS" pitchFamily="66" charset="0"/>
              </a:rPr>
              <a:t>*</a:t>
            </a:r>
            <a:r>
              <a:rPr lang="tr-TR" sz="2000" dirty="0" smtClean="0">
                <a:latin typeface="Comic Sans MS" pitchFamily="66" charset="0"/>
              </a:rPr>
              <a:t>Dünyada </a:t>
            </a:r>
            <a:r>
              <a:rPr lang="tr-TR" sz="2000" dirty="0">
                <a:latin typeface="Comic Sans MS" pitchFamily="66" charset="0"/>
              </a:rPr>
              <a:t>ve ülkemizde, sağlığı korumaya ve yaşam kalitesini yükseltmeye yönelik tıbbi ve teknolojik gelişmeler ve buna paralel olarak; </a:t>
            </a:r>
          </a:p>
          <a:p>
            <a:pPr lvl="1" algn="ctr">
              <a:lnSpc>
                <a:spcPct val="145000"/>
              </a:lnSpc>
              <a:buFontTx/>
              <a:buChar char="•"/>
            </a:pPr>
            <a:r>
              <a:rPr lang="tr-TR" sz="2000" dirty="0" smtClean="0">
                <a:latin typeface="Comic Sans MS" pitchFamily="66" charset="0"/>
              </a:rPr>
              <a:t>Enfeksiyon </a:t>
            </a:r>
            <a:r>
              <a:rPr lang="tr-TR" sz="2000" dirty="0">
                <a:latin typeface="Comic Sans MS" pitchFamily="66" charset="0"/>
              </a:rPr>
              <a:t>hastalıklarının kontrol altına alınması,</a:t>
            </a:r>
          </a:p>
          <a:p>
            <a:pPr lvl="1" algn="ctr">
              <a:lnSpc>
                <a:spcPct val="145000"/>
              </a:lnSpc>
              <a:buFontTx/>
              <a:buChar char="•"/>
            </a:pPr>
            <a:r>
              <a:rPr lang="tr-TR" sz="2000" dirty="0">
                <a:latin typeface="Comic Sans MS" pitchFamily="66" charset="0"/>
              </a:rPr>
              <a:t>Çocuk ölüm hızlarının düşmesi, </a:t>
            </a:r>
          </a:p>
          <a:p>
            <a:pPr lvl="1" algn="ctr">
              <a:lnSpc>
                <a:spcPct val="145000"/>
              </a:lnSpc>
              <a:buFontTx/>
              <a:buChar char="•"/>
            </a:pPr>
            <a:r>
              <a:rPr lang="tr-TR" sz="2000" dirty="0">
                <a:latin typeface="Comic Sans MS" pitchFamily="66" charset="0"/>
              </a:rPr>
              <a:t>Yaşlanmanın altında yatan yapısal ve işlevsel </a:t>
            </a:r>
            <a:r>
              <a:rPr lang="tr-TR" sz="2000" dirty="0" smtClean="0">
                <a:latin typeface="Comic Sans MS" pitchFamily="66" charset="0"/>
              </a:rPr>
              <a:t>mekanizmaların </a:t>
            </a:r>
            <a:r>
              <a:rPr lang="tr-TR" sz="2000" dirty="0">
                <a:latin typeface="Comic Sans MS" pitchFamily="66" charset="0"/>
              </a:rPr>
              <a:t>gün </a:t>
            </a:r>
            <a:r>
              <a:rPr lang="tr-TR" sz="2000" dirty="0" err="1">
                <a:latin typeface="Comic Sans MS" pitchFamily="66" charset="0"/>
              </a:rPr>
              <a:t>geçtikce</a:t>
            </a:r>
            <a:r>
              <a:rPr lang="tr-TR" sz="2000" dirty="0">
                <a:latin typeface="Comic Sans MS" pitchFamily="66" charset="0"/>
              </a:rPr>
              <a:t> daha fazla aydınlanması, </a:t>
            </a:r>
          </a:p>
          <a:p>
            <a:pPr algn="ctr">
              <a:lnSpc>
                <a:spcPct val="145000"/>
              </a:lnSpc>
            </a:pPr>
            <a:r>
              <a:rPr lang="tr-TR" sz="2000" dirty="0">
                <a:solidFill>
                  <a:srgbClr val="FF0000"/>
                </a:solidFill>
                <a:latin typeface="Comic Sans MS" pitchFamily="66" charset="0"/>
              </a:rPr>
              <a:t>*</a:t>
            </a:r>
            <a:r>
              <a:rPr lang="tr-TR" sz="2000" dirty="0" smtClean="0">
                <a:latin typeface="Comic Sans MS" pitchFamily="66" charset="0"/>
              </a:rPr>
              <a:t>Bireyin </a:t>
            </a:r>
            <a:r>
              <a:rPr lang="tr-TR" sz="2000" dirty="0">
                <a:latin typeface="Comic Sans MS" pitchFamily="66" charset="0"/>
              </a:rPr>
              <a:t>kendine ve yaşamına daha fazla değer vermesi</a:t>
            </a:r>
            <a:r>
              <a:rPr lang="tr-TR" sz="2000" dirty="0" smtClean="0">
                <a:latin typeface="Comic Sans MS" pitchFamily="66" charset="0"/>
              </a:rPr>
              <a:t>, </a:t>
            </a:r>
            <a:endParaRPr lang="tr-TR" sz="2000" dirty="0">
              <a:latin typeface="Comic Sans MS" pitchFamily="66" charset="0"/>
            </a:endParaRPr>
          </a:p>
          <a:p>
            <a:pPr algn="ctr">
              <a:lnSpc>
                <a:spcPct val="145000"/>
              </a:lnSpc>
            </a:pPr>
            <a:r>
              <a:rPr lang="tr-TR" sz="2000" dirty="0">
                <a:solidFill>
                  <a:srgbClr val="FF0000"/>
                </a:solidFill>
                <a:latin typeface="Comic Sans MS" pitchFamily="66" charset="0"/>
              </a:rPr>
              <a:t>*</a:t>
            </a:r>
            <a:r>
              <a:rPr lang="tr-TR" sz="2000" dirty="0" smtClean="0">
                <a:latin typeface="Comic Sans MS" pitchFamily="66" charset="0"/>
              </a:rPr>
              <a:t>Toplumun </a:t>
            </a:r>
            <a:r>
              <a:rPr lang="tr-TR" sz="2000" dirty="0">
                <a:latin typeface="Comic Sans MS" pitchFamily="66" charset="0"/>
              </a:rPr>
              <a:t>genel eğitim düzeyinin yükselmesi…vb</a:t>
            </a:r>
            <a:r>
              <a:rPr lang="tr-TR" sz="2000" dirty="0" smtClean="0">
                <a:latin typeface="Comic Sans MS" pitchFamily="66" charset="0"/>
              </a:rPr>
              <a:t>. </a:t>
            </a:r>
          </a:p>
          <a:p>
            <a:pPr algn="ctr">
              <a:lnSpc>
                <a:spcPct val="145000"/>
              </a:lnSpc>
            </a:pPr>
            <a:r>
              <a:rPr lang="tr-TR" sz="2000" dirty="0" smtClean="0">
                <a:latin typeface="Comic Sans MS" pitchFamily="66" charset="0"/>
              </a:rPr>
              <a:t>nedenlerle yaşam süresi uzamıştır.</a:t>
            </a:r>
            <a:endParaRPr lang="tr-TR" sz="2000" dirty="0">
              <a:latin typeface="Comic Sans MS" pitchFamily="66" charset="0"/>
            </a:endParaRPr>
          </a:p>
        </p:txBody>
      </p:sp>
      <p:pic>
        <p:nvPicPr>
          <p:cNvPr id="64515" name="Picture 3" descr="headertop"/>
          <p:cNvPicPr>
            <a:picLocks noChangeAspect="1" noChangeArrowheads="1"/>
          </p:cNvPicPr>
          <p:nvPr/>
        </p:nvPicPr>
        <p:blipFill>
          <a:blip r:embed="rId2">
            <a:clrChange>
              <a:clrFrom>
                <a:srgbClr val="FFFFFF"/>
              </a:clrFrom>
              <a:clrTo>
                <a:srgbClr val="FFFFFF">
                  <a:alpha val="0"/>
                </a:srgbClr>
              </a:clrTo>
            </a:clrChange>
            <a:lum bright="-6000"/>
          </a:blip>
          <a:srcRect l="48663" r="25659"/>
          <a:stretch>
            <a:fillRect/>
          </a:stretch>
        </p:blipFill>
        <p:spPr bwMode="auto">
          <a:xfrm>
            <a:off x="7761465" y="4500570"/>
            <a:ext cx="1382535" cy="164307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animEffect transition="in" filter="dissolve">
                                      <p:cBhvr>
                                        <p:cTn id="7" dur="500"/>
                                        <p:tgtEl>
                                          <p:spTgt spid="6451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4514">
                                            <p:txEl>
                                              <p:pRg st="1" end="1"/>
                                            </p:txEl>
                                          </p:spTgt>
                                        </p:tgtEl>
                                        <p:attrNameLst>
                                          <p:attrName>style.visibility</p:attrName>
                                        </p:attrNameLst>
                                      </p:cBhvr>
                                      <p:to>
                                        <p:strVal val="visible"/>
                                      </p:to>
                                    </p:set>
                                    <p:animEffect transition="in" filter="dissolve">
                                      <p:cBhvr>
                                        <p:cTn id="10" dur="500"/>
                                        <p:tgtEl>
                                          <p:spTgt spid="6451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4514">
                                            <p:txEl>
                                              <p:pRg st="2" end="2"/>
                                            </p:txEl>
                                          </p:spTgt>
                                        </p:tgtEl>
                                        <p:attrNameLst>
                                          <p:attrName>style.visibility</p:attrName>
                                        </p:attrNameLst>
                                      </p:cBhvr>
                                      <p:to>
                                        <p:strVal val="visible"/>
                                      </p:to>
                                    </p:set>
                                    <p:animEffect transition="in" filter="dissolve">
                                      <p:cBhvr>
                                        <p:cTn id="13" dur="500"/>
                                        <p:tgtEl>
                                          <p:spTgt spid="6451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64514">
                                            <p:txEl>
                                              <p:pRg st="3" end="3"/>
                                            </p:txEl>
                                          </p:spTgt>
                                        </p:tgtEl>
                                        <p:attrNameLst>
                                          <p:attrName>style.visibility</p:attrName>
                                        </p:attrNameLst>
                                      </p:cBhvr>
                                      <p:to>
                                        <p:strVal val="visible"/>
                                      </p:to>
                                    </p:set>
                                    <p:animEffect transition="in" filter="dissolve">
                                      <p:cBhvr>
                                        <p:cTn id="16" dur="500"/>
                                        <p:tgtEl>
                                          <p:spTgt spid="6451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4515"/>
                                        </p:tgtEl>
                                        <p:attrNameLst>
                                          <p:attrName>style.visibility</p:attrName>
                                        </p:attrNameLst>
                                      </p:cBhvr>
                                      <p:to>
                                        <p:strVal val="visible"/>
                                      </p:to>
                                    </p:set>
                                    <p:animEffect transition="in" filter="fade">
                                      <p:cBhvr>
                                        <p:cTn id="19" dur="2000"/>
                                        <p:tgtEl>
                                          <p:spTgt spid="645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64514">
                                            <p:txEl>
                                              <p:pRg st="4" end="4"/>
                                            </p:txEl>
                                          </p:spTgt>
                                        </p:tgtEl>
                                        <p:attrNameLst>
                                          <p:attrName>style.visibility</p:attrName>
                                        </p:attrNameLst>
                                      </p:cBhvr>
                                      <p:to>
                                        <p:strVal val="visible"/>
                                      </p:to>
                                    </p:set>
                                    <p:animEffect transition="in" filter="dissolve">
                                      <p:cBhvr>
                                        <p:cTn id="24" dur="500"/>
                                        <p:tgtEl>
                                          <p:spTgt spid="6451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4514">
                                            <p:txEl>
                                              <p:pRg st="5" end="5"/>
                                            </p:txEl>
                                          </p:spTgt>
                                        </p:tgtEl>
                                        <p:attrNameLst>
                                          <p:attrName>style.visibility</p:attrName>
                                        </p:attrNameLst>
                                      </p:cBhvr>
                                      <p:to>
                                        <p:strVal val="visible"/>
                                      </p:to>
                                    </p:set>
                                    <p:animEffect transition="in" filter="dissolve">
                                      <p:cBhvr>
                                        <p:cTn id="29" dur="500"/>
                                        <p:tgtEl>
                                          <p:spTgt spid="64514">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64514">
                                            <p:txEl>
                                              <p:pRg st="6" end="6"/>
                                            </p:txEl>
                                          </p:spTgt>
                                        </p:tgtEl>
                                        <p:attrNameLst>
                                          <p:attrName>style.visibility</p:attrName>
                                        </p:attrNameLst>
                                      </p:cBhvr>
                                      <p:to>
                                        <p:strVal val="visible"/>
                                      </p:to>
                                    </p:set>
                                    <p:animEffect transition="in" filter="dissolve">
                                      <p:cBhvr>
                                        <p:cTn id="34" dur="500"/>
                                        <p:tgtEl>
                                          <p:spTgt spid="64514">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64514">
                                            <p:txEl>
                                              <p:pRg st="7" end="7"/>
                                            </p:txEl>
                                          </p:spTgt>
                                        </p:tgtEl>
                                        <p:attrNameLst>
                                          <p:attrName>style.visibility</p:attrName>
                                        </p:attrNameLst>
                                      </p:cBhvr>
                                      <p:to>
                                        <p:strVal val="visible"/>
                                      </p:to>
                                    </p:set>
                                    <p:animEffect transition="in" filter="dissolve">
                                      <p:cBhvr>
                                        <p:cTn id="39" dur="500"/>
                                        <p:tgtEl>
                                          <p:spTgt spid="64514">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64514">
                                            <p:txEl>
                                              <p:pRg st="8" end="8"/>
                                            </p:txEl>
                                          </p:spTgt>
                                        </p:tgtEl>
                                        <p:attrNameLst>
                                          <p:attrName>style.visibility</p:attrName>
                                        </p:attrNameLst>
                                      </p:cBhvr>
                                      <p:to>
                                        <p:strVal val="visible"/>
                                      </p:to>
                                    </p:set>
                                    <p:animEffect transition="in" filter="dissolve">
                                      <p:cBhvr>
                                        <p:cTn id="44" dur="500"/>
                                        <p:tgtEl>
                                          <p:spTgt spid="64514">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64514">
                                            <p:txEl>
                                              <p:pRg st="9" end="9"/>
                                            </p:txEl>
                                          </p:spTgt>
                                        </p:tgtEl>
                                        <p:attrNameLst>
                                          <p:attrName>style.visibility</p:attrName>
                                        </p:attrNameLst>
                                      </p:cBhvr>
                                      <p:to>
                                        <p:strVal val="visible"/>
                                      </p:to>
                                    </p:set>
                                    <p:animEffect transition="in" filter="dissolve">
                                      <p:cBhvr>
                                        <p:cTn id="49" dur="500"/>
                                        <p:tgtEl>
                                          <p:spTgt spid="64514">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64514">
                                            <p:txEl>
                                              <p:pRg st="10" end="10"/>
                                            </p:txEl>
                                          </p:spTgt>
                                        </p:tgtEl>
                                        <p:attrNameLst>
                                          <p:attrName>style.visibility</p:attrName>
                                        </p:attrNameLst>
                                      </p:cBhvr>
                                      <p:to>
                                        <p:strVal val="visible"/>
                                      </p:to>
                                    </p:set>
                                    <p:animEffect transition="in" filter="dissolve">
                                      <p:cBhvr>
                                        <p:cTn id="54" dur="500"/>
                                        <p:tgtEl>
                                          <p:spTgt spid="64514">
                                            <p:txEl>
                                              <p:pRg st="10" end="1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64515"/>
                                        </p:tgtEl>
                                        <p:attrNameLst>
                                          <p:attrName>style.visibility</p:attrName>
                                        </p:attrNameLst>
                                      </p:cBhvr>
                                      <p:to>
                                        <p:strVal val="visible"/>
                                      </p:to>
                                    </p:set>
                                    <p:animEffect transition="in" filter="wipe(down)">
                                      <p:cBhvr>
                                        <p:cTn id="59" dur="5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211138" y="404813"/>
            <a:ext cx="8721725" cy="3267075"/>
          </a:xfrm>
          <a:prstGeom prst="rect">
            <a:avLst/>
          </a:prstGeom>
          <a:noFill/>
          <a:ln w="9525">
            <a:noFill/>
            <a:miter lim="800000"/>
            <a:headEnd/>
            <a:tailEnd/>
          </a:ln>
        </p:spPr>
        <p:txBody>
          <a:bodyPr>
            <a:spAutoFit/>
          </a:bodyPr>
          <a:lstStyle/>
          <a:p>
            <a:pPr algn="ctr">
              <a:lnSpc>
                <a:spcPct val="130000"/>
              </a:lnSpc>
            </a:pPr>
            <a:r>
              <a:rPr lang="tr-TR" sz="2000" dirty="0">
                <a:solidFill>
                  <a:srgbClr val="FF3300"/>
                </a:solidFill>
                <a:latin typeface="Comic Sans MS" pitchFamily="66" charset="0"/>
              </a:rPr>
              <a:t>YENİ ŞEYLER ÖĞRENMEDE ZORLUK</a:t>
            </a:r>
          </a:p>
          <a:p>
            <a:pPr algn="ctr">
              <a:lnSpc>
                <a:spcPct val="130000"/>
              </a:lnSpc>
            </a:pPr>
            <a:endParaRPr lang="tr-TR" sz="2000" dirty="0">
              <a:solidFill>
                <a:srgbClr val="FF3300"/>
              </a:solidFill>
              <a:latin typeface="Comic Sans MS" pitchFamily="66" charset="0"/>
            </a:endParaRPr>
          </a:p>
          <a:p>
            <a:pPr algn="just">
              <a:lnSpc>
                <a:spcPct val="130000"/>
              </a:lnSpc>
            </a:pPr>
            <a:r>
              <a:rPr lang="tr-TR" sz="2000" dirty="0">
                <a:latin typeface="Comic Sans MS" pitchFamily="66" charset="0"/>
              </a:rPr>
              <a:t>Hareketlerindeki yavaşlamaya öğrenme yeteneğindeki azalma da eşlik edebilir. </a:t>
            </a:r>
            <a:br>
              <a:rPr lang="tr-TR" sz="2000" dirty="0">
                <a:latin typeface="Comic Sans MS" pitchFamily="66" charset="0"/>
              </a:rPr>
            </a:br>
            <a:endParaRPr lang="tr-TR" sz="2000" dirty="0">
              <a:latin typeface="Comic Sans MS" pitchFamily="66" charset="0"/>
            </a:endParaRPr>
          </a:p>
          <a:p>
            <a:pPr algn="just">
              <a:lnSpc>
                <a:spcPct val="130000"/>
              </a:lnSpc>
            </a:pPr>
            <a:endParaRPr lang="tr-TR" sz="2000" dirty="0">
              <a:solidFill>
                <a:srgbClr val="FF3300"/>
              </a:solidFill>
              <a:latin typeface="Comic Sans MS" pitchFamily="66" charset="0"/>
            </a:endParaRPr>
          </a:p>
          <a:p>
            <a:pPr algn="ctr">
              <a:lnSpc>
                <a:spcPct val="130000"/>
              </a:lnSpc>
              <a:buFontTx/>
              <a:buChar char="•"/>
            </a:pPr>
            <a:endParaRPr lang="tr-TR" sz="2000" dirty="0">
              <a:solidFill>
                <a:srgbClr val="FF3300"/>
              </a:solidFill>
              <a:latin typeface="Comic Sans MS" pitchFamily="66" charset="0"/>
            </a:endParaRPr>
          </a:p>
          <a:p>
            <a:pPr algn="ctr">
              <a:lnSpc>
                <a:spcPct val="130000"/>
              </a:lnSpc>
              <a:buFontTx/>
              <a:buChar char="•"/>
            </a:pPr>
            <a:endParaRPr lang="tr-TR" sz="2000" dirty="0">
              <a:solidFill>
                <a:srgbClr val="FF3300"/>
              </a:solidFill>
              <a:latin typeface="Comic Sans MS" pitchFamily="66" charset="0"/>
            </a:endParaRPr>
          </a:p>
        </p:txBody>
      </p:sp>
      <p:sp>
        <p:nvSpPr>
          <p:cNvPr id="106499" name="Rectangle 3"/>
          <p:cNvSpPr>
            <a:spLocks noChangeArrowheads="1"/>
          </p:cNvSpPr>
          <p:nvPr/>
        </p:nvSpPr>
        <p:spPr bwMode="auto">
          <a:xfrm>
            <a:off x="893767" y="5008563"/>
            <a:ext cx="5535621" cy="984885"/>
          </a:xfrm>
          <a:prstGeom prst="rect">
            <a:avLst/>
          </a:prstGeom>
          <a:noFill/>
          <a:ln w="9525">
            <a:noFill/>
            <a:miter lim="800000"/>
            <a:headEnd/>
            <a:tailEnd/>
          </a:ln>
        </p:spPr>
        <p:txBody>
          <a:bodyPr wrap="square" anchor="ctr">
            <a:spAutoFit/>
          </a:bodyPr>
          <a:lstStyle/>
          <a:p>
            <a:pPr>
              <a:lnSpc>
                <a:spcPct val="145000"/>
              </a:lnSpc>
            </a:pPr>
            <a:r>
              <a:rPr lang="tr-TR" sz="2000" dirty="0">
                <a:solidFill>
                  <a:srgbClr val="FF3300"/>
                </a:solidFill>
                <a:latin typeface="Comic Sans MS" pitchFamily="66" charset="0"/>
              </a:rPr>
              <a:t>-Her gün bildiklerime bir çok şeyler katarak ihtiyarlıyorum. </a:t>
            </a:r>
            <a:r>
              <a:rPr lang="tr-TR" sz="2000" b="1" dirty="0">
                <a:solidFill>
                  <a:srgbClr val="FF3300"/>
                </a:solidFill>
                <a:latin typeface="Comic Sans MS" pitchFamily="66" charset="0"/>
              </a:rPr>
              <a:t>Solon </a:t>
            </a:r>
          </a:p>
        </p:txBody>
      </p:sp>
      <p:pic>
        <p:nvPicPr>
          <p:cNvPr id="106500" name="Picture 4" descr="Solon"/>
          <p:cNvPicPr>
            <a:picLocks noChangeAspect="1" noChangeArrowheads="1"/>
          </p:cNvPicPr>
          <p:nvPr/>
        </p:nvPicPr>
        <p:blipFill>
          <a:blip r:embed="rId2"/>
          <a:srcRect/>
          <a:stretch>
            <a:fillRect/>
          </a:stretch>
        </p:blipFill>
        <p:spPr bwMode="auto">
          <a:xfrm>
            <a:off x="6357950" y="4130697"/>
            <a:ext cx="1941512" cy="2441575"/>
          </a:xfrm>
          <a:prstGeom prst="rect">
            <a:avLst/>
          </a:prstGeom>
          <a:noFill/>
          <a:ln w="19050">
            <a:solidFill>
              <a:srgbClr val="FF3300"/>
            </a:solidFill>
            <a:miter lim="800000"/>
            <a:headEnd/>
            <a:tailEnd/>
          </a:ln>
        </p:spPr>
      </p:pic>
      <p:pic>
        <p:nvPicPr>
          <p:cNvPr id="106501" name="Picture 5" descr="medium_romain_gary.jpg"/>
          <p:cNvPicPr>
            <a:picLocks noChangeAspect="1" noChangeArrowheads="1"/>
          </p:cNvPicPr>
          <p:nvPr/>
        </p:nvPicPr>
        <p:blipFill>
          <a:blip r:embed="rId3"/>
          <a:srcRect/>
          <a:stretch>
            <a:fillRect/>
          </a:stretch>
        </p:blipFill>
        <p:spPr bwMode="auto">
          <a:xfrm>
            <a:off x="728654" y="2552700"/>
            <a:ext cx="2628900" cy="1752600"/>
          </a:xfrm>
          <a:prstGeom prst="rect">
            <a:avLst/>
          </a:prstGeom>
          <a:noFill/>
          <a:ln w="19050">
            <a:solidFill>
              <a:srgbClr val="FF3300"/>
            </a:solidFill>
            <a:miter lim="800000"/>
            <a:headEnd/>
            <a:tailEnd/>
          </a:ln>
        </p:spPr>
      </p:pic>
      <p:sp>
        <p:nvSpPr>
          <p:cNvPr id="106502" name="Rectangle 6"/>
          <p:cNvSpPr>
            <a:spLocks noChangeArrowheads="1"/>
          </p:cNvSpPr>
          <p:nvPr/>
        </p:nvSpPr>
        <p:spPr bwMode="auto">
          <a:xfrm>
            <a:off x="3419476" y="2846388"/>
            <a:ext cx="5224490" cy="1431161"/>
          </a:xfrm>
          <a:prstGeom prst="rect">
            <a:avLst/>
          </a:prstGeom>
          <a:noFill/>
          <a:ln w="9525">
            <a:noFill/>
            <a:miter lim="800000"/>
            <a:headEnd/>
            <a:tailEnd/>
          </a:ln>
        </p:spPr>
        <p:txBody>
          <a:bodyPr wrap="square">
            <a:spAutoFit/>
          </a:bodyPr>
          <a:lstStyle/>
          <a:p>
            <a:pPr>
              <a:lnSpc>
                <a:spcPct val="145000"/>
              </a:lnSpc>
            </a:pPr>
            <a:r>
              <a:rPr lang="tr-TR" sz="2000" dirty="0">
                <a:solidFill>
                  <a:srgbClr val="FF3300"/>
                </a:solidFill>
                <a:latin typeface="Comic Sans MS" pitchFamily="66" charset="0"/>
              </a:rPr>
              <a:t>-Yaşlılıkta öğrenilenler aslında daha önce unutulanlardır. </a:t>
            </a:r>
            <a:r>
              <a:rPr lang="tr-TR" sz="2000" b="1" dirty="0" err="1">
                <a:solidFill>
                  <a:srgbClr val="FF3300"/>
                </a:solidFill>
                <a:latin typeface="Comic Sans MS" pitchFamily="66" charset="0"/>
              </a:rPr>
              <a:t>Romain</a:t>
            </a:r>
            <a:r>
              <a:rPr lang="tr-TR" sz="2000" b="1" dirty="0">
                <a:solidFill>
                  <a:srgbClr val="FF3300"/>
                </a:solidFill>
                <a:latin typeface="Comic Sans MS" pitchFamily="66" charset="0"/>
              </a:rPr>
              <a:t> </a:t>
            </a:r>
            <a:r>
              <a:rPr lang="tr-TR" sz="2000" b="1" dirty="0" err="1">
                <a:solidFill>
                  <a:srgbClr val="FF3300"/>
                </a:solidFill>
                <a:latin typeface="Comic Sans MS" pitchFamily="66" charset="0"/>
              </a:rPr>
              <a:t>Gary</a:t>
            </a:r>
            <a:r>
              <a:rPr lang="tr-TR" sz="2000" b="1" dirty="0">
                <a:latin typeface="Comic Sans MS" pitchFamily="66" charset="0"/>
              </a:rPr>
              <a:t/>
            </a:r>
            <a:br>
              <a:rPr lang="tr-TR" sz="2000" b="1" dirty="0">
                <a:latin typeface="Comic Sans MS" pitchFamily="66" charset="0"/>
              </a:rPr>
            </a:br>
            <a:endParaRPr lang="tr-TR" sz="2000"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1000" fill="hold"/>
                                        <p:tgtEl>
                                          <p:spTgt spid="106498"/>
                                        </p:tgtEl>
                                        <p:attrNameLst>
                                          <p:attrName>ppt_w</p:attrName>
                                        </p:attrNameLst>
                                      </p:cBhvr>
                                      <p:tavLst>
                                        <p:tav tm="0">
                                          <p:val>
                                            <p:strVal val="#ppt_w*0.70"/>
                                          </p:val>
                                        </p:tav>
                                        <p:tav tm="100000">
                                          <p:val>
                                            <p:strVal val="#ppt_w"/>
                                          </p:val>
                                        </p:tav>
                                      </p:tavLst>
                                    </p:anim>
                                    <p:anim calcmode="lin" valueType="num">
                                      <p:cBhvr>
                                        <p:cTn id="8" dur="1000" fill="hold"/>
                                        <p:tgtEl>
                                          <p:spTgt spid="106498"/>
                                        </p:tgtEl>
                                        <p:attrNameLst>
                                          <p:attrName>ppt_h</p:attrName>
                                        </p:attrNameLst>
                                      </p:cBhvr>
                                      <p:tavLst>
                                        <p:tav tm="0">
                                          <p:val>
                                            <p:strVal val="#ppt_h"/>
                                          </p:val>
                                        </p:tav>
                                        <p:tav tm="100000">
                                          <p:val>
                                            <p:strVal val="#ppt_h"/>
                                          </p:val>
                                        </p:tav>
                                      </p:tavLst>
                                    </p:anim>
                                    <p:animEffect transition="in" filter="fade">
                                      <p:cBhvr>
                                        <p:cTn id="9" dur="1000"/>
                                        <p:tgtEl>
                                          <p:spTgt spid="10649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6502"/>
                                        </p:tgtEl>
                                        <p:attrNameLst>
                                          <p:attrName>style.visibility</p:attrName>
                                        </p:attrNameLst>
                                      </p:cBhvr>
                                      <p:to>
                                        <p:strVal val="visible"/>
                                      </p:to>
                                    </p:set>
                                    <p:anim calcmode="lin" valueType="num">
                                      <p:cBhvr>
                                        <p:cTn id="14" dur="1000" fill="hold"/>
                                        <p:tgtEl>
                                          <p:spTgt spid="106502"/>
                                        </p:tgtEl>
                                        <p:attrNameLst>
                                          <p:attrName>ppt_w</p:attrName>
                                        </p:attrNameLst>
                                      </p:cBhvr>
                                      <p:tavLst>
                                        <p:tav tm="0">
                                          <p:val>
                                            <p:strVal val="#ppt_w*0.70"/>
                                          </p:val>
                                        </p:tav>
                                        <p:tav tm="100000">
                                          <p:val>
                                            <p:strVal val="#ppt_w"/>
                                          </p:val>
                                        </p:tav>
                                      </p:tavLst>
                                    </p:anim>
                                    <p:anim calcmode="lin" valueType="num">
                                      <p:cBhvr>
                                        <p:cTn id="15" dur="1000" fill="hold"/>
                                        <p:tgtEl>
                                          <p:spTgt spid="106502"/>
                                        </p:tgtEl>
                                        <p:attrNameLst>
                                          <p:attrName>ppt_h</p:attrName>
                                        </p:attrNameLst>
                                      </p:cBhvr>
                                      <p:tavLst>
                                        <p:tav tm="0">
                                          <p:val>
                                            <p:strVal val="#ppt_h"/>
                                          </p:val>
                                        </p:tav>
                                        <p:tav tm="100000">
                                          <p:val>
                                            <p:strVal val="#ppt_h"/>
                                          </p:val>
                                        </p:tav>
                                      </p:tavLst>
                                    </p:anim>
                                    <p:animEffect transition="in" filter="fade">
                                      <p:cBhvr>
                                        <p:cTn id="16" dur="1000"/>
                                        <p:tgtEl>
                                          <p:spTgt spid="106502"/>
                                        </p:tgtEl>
                                      </p:cBhvr>
                                    </p:animEffect>
                                  </p:childTnLst>
                                </p:cTn>
                              </p:par>
                              <p:par>
                                <p:cTn id="17" presetID="55" presetClass="entr" presetSubtype="0" fill="hold" nodeType="withEffect">
                                  <p:stCondLst>
                                    <p:cond delay="0"/>
                                  </p:stCondLst>
                                  <p:childTnLst>
                                    <p:set>
                                      <p:cBhvr>
                                        <p:cTn id="18" dur="1" fill="hold">
                                          <p:stCondLst>
                                            <p:cond delay="0"/>
                                          </p:stCondLst>
                                        </p:cTn>
                                        <p:tgtEl>
                                          <p:spTgt spid="106501"/>
                                        </p:tgtEl>
                                        <p:attrNameLst>
                                          <p:attrName>style.visibility</p:attrName>
                                        </p:attrNameLst>
                                      </p:cBhvr>
                                      <p:to>
                                        <p:strVal val="visible"/>
                                      </p:to>
                                    </p:set>
                                    <p:anim calcmode="lin" valueType="num">
                                      <p:cBhvr>
                                        <p:cTn id="19" dur="1000" fill="hold"/>
                                        <p:tgtEl>
                                          <p:spTgt spid="106501"/>
                                        </p:tgtEl>
                                        <p:attrNameLst>
                                          <p:attrName>ppt_w</p:attrName>
                                        </p:attrNameLst>
                                      </p:cBhvr>
                                      <p:tavLst>
                                        <p:tav tm="0">
                                          <p:val>
                                            <p:strVal val="#ppt_w*0.70"/>
                                          </p:val>
                                        </p:tav>
                                        <p:tav tm="100000">
                                          <p:val>
                                            <p:strVal val="#ppt_w"/>
                                          </p:val>
                                        </p:tav>
                                      </p:tavLst>
                                    </p:anim>
                                    <p:anim calcmode="lin" valueType="num">
                                      <p:cBhvr>
                                        <p:cTn id="20" dur="1000" fill="hold"/>
                                        <p:tgtEl>
                                          <p:spTgt spid="106501"/>
                                        </p:tgtEl>
                                        <p:attrNameLst>
                                          <p:attrName>ppt_h</p:attrName>
                                        </p:attrNameLst>
                                      </p:cBhvr>
                                      <p:tavLst>
                                        <p:tav tm="0">
                                          <p:val>
                                            <p:strVal val="#ppt_h"/>
                                          </p:val>
                                        </p:tav>
                                        <p:tav tm="100000">
                                          <p:val>
                                            <p:strVal val="#ppt_h"/>
                                          </p:val>
                                        </p:tav>
                                      </p:tavLst>
                                    </p:anim>
                                    <p:animEffect transition="in" filter="fade">
                                      <p:cBhvr>
                                        <p:cTn id="21" dur="1000"/>
                                        <p:tgtEl>
                                          <p:spTgt spid="10650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06500"/>
                                        </p:tgtEl>
                                        <p:attrNameLst>
                                          <p:attrName>style.visibility</p:attrName>
                                        </p:attrNameLst>
                                      </p:cBhvr>
                                      <p:to>
                                        <p:strVal val="visible"/>
                                      </p:to>
                                    </p:set>
                                    <p:anim calcmode="lin" valueType="num">
                                      <p:cBhvr>
                                        <p:cTn id="26" dur="1000" fill="hold"/>
                                        <p:tgtEl>
                                          <p:spTgt spid="106500"/>
                                        </p:tgtEl>
                                        <p:attrNameLst>
                                          <p:attrName>ppt_w</p:attrName>
                                        </p:attrNameLst>
                                      </p:cBhvr>
                                      <p:tavLst>
                                        <p:tav tm="0">
                                          <p:val>
                                            <p:strVal val="#ppt_w*0.70"/>
                                          </p:val>
                                        </p:tav>
                                        <p:tav tm="100000">
                                          <p:val>
                                            <p:strVal val="#ppt_w"/>
                                          </p:val>
                                        </p:tav>
                                      </p:tavLst>
                                    </p:anim>
                                    <p:anim calcmode="lin" valueType="num">
                                      <p:cBhvr>
                                        <p:cTn id="27" dur="1000" fill="hold"/>
                                        <p:tgtEl>
                                          <p:spTgt spid="106500"/>
                                        </p:tgtEl>
                                        <p:attrNameLst>
                                          <p:attrName>ppt_h</p:attrName>
                                        </p:attrNameLst>
                                      </p:cBhvr>
                                      <p:tavLst>
                                        <p:tav tm="0">
                                          <p:val>
                                            <p:strVal val="#ppt_h"/>
                                          </p:val>
                                        </p:tav>
                                        <p:tav tm="100000">
                                          <p:val>
                                            <p:strVal val="#ppt_h"/>
                                          </p:val>
                                        </p:tav>
                                      </p:tavLst>
                                    </p:anim>
                                    <p:animEffect transition="in" filter="fade">
                                      <p:cBhvr>
                                        <p:cTn id="28" dur="1000"/>
                                        <p:tgtEl>
                                          <p:spTgt spid="106500"/>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06499"/>
                                        </p:tgtEl>
                                        <p:attrNameLst>
                                          <p:attrName>style.visibility</p:attrName>
                                        </p:attrNameLst>
                                      </p:cBhvr>
                                      <p:to>
                                        <p:strVal val="visible"/>
                                      </p:to>
                                    </p:set>
                                    <p:anim calcmode="lin" valueType="num">
                                      <p:cBhvr>
                                        <p:cTn id="31" dur="1000" fill="hold"/>
                                        <p:tgtEl>
                                          <p:spTgt spid="106499"/>
                                        </p:tgtEl>
                                        <p:attrNameLst>
                                          <p:attrName>ppt_w</p:attrName>
                                        </p:attrNameLst>
                                      </p:cBhvr>
                                      <p:tavLst>
                                        <p:tav tm="0">
                                          <p:val>
                                            <p:strVal val="#ppt_w*0.70"/>
                                          </p:val>
                                        </p:tav>
                                        <p:tav tm="100000">
                                          <p:val>
                                            <p:strVal val="#ppt_w"/>
                                          </p:val>
                                        </p:tav>
                                      </p:tavLst>
                                    </p:anim>
                                    <p:anim calcmode="lin" valueType="num">
                                      <p:cBhvr>
                                        <p:cTn id="32" dur="1000" fill="hold"/>
                                        <p:tgtEl>
                                          <p:spTgt spid="106499"/>
                                        </p:tgtEl>
                                        <p:attrNameLst>
                                          <p:attrName>ppt_h</p:attrName>
                                        </p:attrNameLst>
                                      </p:cBhvr>
                                      <p:tavLst>
                                        <p:tav tm="0">
                                          <p:val>
                                            <p:strVal val="#ppt_h"/>
                                          </p:val>
                                        </p:tav>
                                        <p:tav tm="100000">
                                          <p:val>
                                            <p:strVal val="#ppt_h"/>
                                          </p:val>
                                        </p:tav>
                                      </p:tavLst>
                                    </p:anim>
                                    <p:animEffect transition="in" filter="fade">
                                      <p:cBhvr>
                                        <p:cTn id="33" dur="1000"/>
                                        <p:tgtEl>
                                          <p:spTgt spid="106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106499" grpId="0"/>
      <p:bldP spid="10650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ChangeArrowheads="1"/>
          </p:cNvSpPr>
          <p:nvPr/>
        </p:nvSpPr>
        <p:spPr bwMode="auto">
          <a:xfrm>
            <a:off x="754063" y="285728"/>
            <a:ext cx="7634287" cy="3323987"/>
          </a:xfrm>
          <a:prstGeom prst="rect">
            <a:avLst/>
          </a:prstGeom>
          <a:noFill/>
          <a:ln w="9525">
            <a:noFill/>
            <a:miter lim="800000"/>
            <a:headEnd/>
            <a:tailEnd/>
          </a:ln>
        </p:spPr>
        <p:txBody>
          <a:bodyPr>
            <a:spAutoFit/>
          </a:bodyPr>
          <a:lstStyle/>
          <a:p>
            <a:pPr marL="0" lvl="4" algn="ctr">
              <a:lnSpc>
                <a:spcPct val="150000"/>
              </a:lnSpc>
            </a:pPr>
            <a:r>
              <a:rPr lang="tr-TR" sz="2000" dirty="0" smtClean="0">
                <a:solidFill>
                  <a:srgbClr val="FF3300"/>
                </a:solidFill>
                <a:latin typeface="Comic Sans MS" pitchFamily="66" charset="0"/>
              </a:rPr>
              <a:t>BENCİLLİK, İLGİ İSTEMİ</a:t>
            </a:r>
          </a:p>
          <a:p>
            <a:pPr algn="ctr">
              <a:lnSpc>
                <a:spcPct val="150000"/>
              </a:lnSpc>
            </a:pPr>
            <a:r>
              <a:rPr lang="tr-TR" sz="2000" dirty="0" smtClean="0">
                <a:latin typeface="Comic Sans MS" pitchFamily="66" charset="0"/>
              </a:rPr>
              <a:t>Zihinsel </a:t>
            </a:r>
            <a:r>
              <a:rPr lang="tr-TR" sz="2000" dirty="0">
                <a:latin typeface="Comic Sans MS" pitchFamily="66" charset="0"/>
              </a:rPr>
              <a:t>değişikliklere paralel olarak, kişilikte de değişiklikler oluşabilir. Yaşlılıkla birlikte bedende fiziksel yakınmalar da artar. Sağlıklarına aşırı önem verme, her gün bir hastalıktan söz edip, sık sık doktora başvurmalar artabilir. Ayrıca aşırı tutumluluk, kişisel eşyalarına karşı bağımlılık geliştirebilirler. </a:t>
            </a:r>
            <a:br>
              <a:rPr lang="tr-TR" sz="2000" dirty="0">
                <a:latin typeface="Comic Sans MS" pitchFamily="66" charset="0"/>
              </a:rPr>
            </a:br>
            <a:endParaRPr lang="tr-TR" sz="2000" dirty="0">
              <a:latin typeface="Comic Sans MS" pitchFamily="66" charset="0"/>
            </a:endParaRPr>
          </a:p>
        </p:txBody>
      </p:sp>
      <p:pic>
        <p:nvPicPr>
          <p:cNvPr id="49154" name="Picture 2" descr="http://i.milliyet.com.tr/YeniAnaResim/2013/05/31/-gonul-yaslanmiyor-be-ogul--3336614.Jpeg"/>
          <p:cNvPicPr>
            <a:picLocks noChangeAspect="1" noChangeArrowheads="1"/>
          </p:cNvPicPr>
          <p:nvPr/>
        </p:nvPicPr>
        <p:blipFill>
          <a:blip r:embed="rId2"/>
          <a:srcRect/>
          <a:stretch>
            <a:fillRect/>
          </a:stretch>
        </p:blipFill>
        <p:spPr bwMode="auto">
          <a:xfrm>
            <a:off x="1475656" y="3429000"/>
            <a:ext cx="6309344" cy="3013418"/>
          </a:xfrm>
          <a:prstGeom prst="rect">
            <a:avLst/>
          </a:prstGeom>
          <a:noFill/>
          <a:ln w="19050">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107523"/>
                                        </p:tgtEl>
                                        <p:attrNameLst>
                                          <p:attrName>style.visibility</p:attrName>
                                        </p:attrNameLst>
                                      </p:cBhvr>
                                      <p:to>
                                        <p:strVal val="visible"/>
                                      </p:to>
                                    </p:set>
                                    <p:anim calcmode="lin" valueType="num">
                                      <p:cBhvr>
                                        <p:cTn id="7" dur="500" fill="hold"/>
                                        <p:tgtEl>
                                          <p:spTgt spid="107523"/>
                                        </p:tgtEl>
                                        <p:attrNameLst>
                                          <p:attrName>ppt_w</p:attrName>
                                        </p:attrNameLst>
                                      </p:cBhvr>
                                      <p:tavLst>
                                        <p:tav tm="0">
                                          <p:val>
                                            <p:strVal val="#ppt_w*0.05"/>
                                          </p:val>
                                        </p:tav>
                                        <p:tav tm="100000">
                                          <p:val>
                                            <p:strVal val="#ppt_w"/>
                                          </p:val>
                                        </p:tav>
                                      </p:tavLst>
                                    </p:anim>
                                    <p:anim calcmode="lin" valueType="num">
                                      <p:cBhvr>
                                        <p:cTn id="8" dur="500" fill="hold"/>
                                        <p:tgtEl>
                                          <p:spTgt spid="107523"/>
                                        </p:tgtEl>
                                        <p:attrNameLst>
                                          <p:attrName>ppt_h</p:attrName>
                                        </p:attrNameLst>
                                      </p:cBhvr>
                                      <p:tavLst>
                                        <p:tav tm="0">
                                          <p:val>
                                            <p:strVal val="#ppt_h"/>
                                          </p:val>
                                        </p:tav>
                                        <p:tav tm="100000">
                                          <p:val>
                                            <p:strVal val="#ppt_h"/>
                                          </p:val>
                                        </p:tav>
                                      </p:tavLst>
                                    </p:anim>
                                    <p:anim calcmode="lin" valueType="num">
                                      <p:cBhvr>
                                        <p:cTn id="9" dur="500" fill="hold"/>
                                        <p:tgtEl>
                                          <p:spTgt spid="107523"/>
                                        </p:tgtEl>
                                        <p:attrNameLst>
                                          <p:attrName>ppt_x</p:attrName>
                                        </p:attrNameLst>
                                      </p:cBhvr>
                                      <p:tavLst>
                                        <p:tav tm="0">
                                          <p:val>
                                            <p:strVal val="#ppt_x-.2"/>
                                          </p:val>
                                        </p:tav>
                                        <p:tav tm="100000">
                                          <p:val>
                                            <p:strVal val="#ppt_x"/>
                                          </p:val>
                                        </p:tav>
                                      </p:tavLst>
                                    </p:anim>
                                    <p:anim calcmode="lin" valueType="num">
                                      <p:cBhvr>
                                        <p:cTn id="10" dur="500" fill="hold"/>
                                        <p:tgtEl>
                                          <p:spTgt spid="107523"/>
                                        </p:tgtEl>
                                        <p:attrNameLst>
                                          <p:attrName>ppt_y</p:attrName>
                                        </p:attrNameLst>
                                      </p:cBhvr>
                                      <p:tavLst>
                                        <p:tav tm="0">
                                          <p:val>
                                            <p:strVal val="#ppt_y"/>
                                          </p:val>
                                        </p:tav>
                                        <p:tav tm="100000">
                                          <p:val>
                                            <p:strVal val="#ppt_y"/>
                                          </p:val>
                                        </p:tav>
                                      </p:tavLst>
                                    </p:anim>
                                    <p:animEffect transition="in" filter="fade">
                                      <p:cBhvr>
                                        <p:cTn id="11"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1" y="134236"/>
            <a:ext cx="9144000" cy="6509474"/>
          </a:xfrm>
          <a:prstGeom prst="rect">
            <a:avLst/>
          </a:prstGeom>
          <a:noFill/>
          <a:ln w="9525">
            <a:noFill/>
            <a:miter lim="800000"/>
            <a:headEnd/>
            <a:tailEnd/>
          </a:ln>
        </p:spPr>
        <p:txBody>
          <a:bodyPr wrap="square" anchor="ctr">
            <a:spAutoFit/>
          </a:bodyPr>
          <a:lstStyle/>
          <a:p>
            <a:pPr algn="ctr">
              <a:lnSpc>
                <a:spcPct val="150000"/>
              </a:lnSpc>
            </a:pPr>
            <a:r>
              <a:rPr lang="tr-TR" sz="2000" dirty="0" err="1">
                <a:solidFill>
                  <a:srgbClr val="FF3300"/>
                </a:solidFill>
                <a:latin typeface="Comic Sans MS" pitchFamily="66" charset="0"/>
              </a:rPr>
              <a:t>Geriatrik</a:t>
            </a:r>
            <a:r>
              <a:rPr lang="tr-TR" sz="2000" dirty="0">
                <a:solidFill>
                  <a:srgbClr val="FF3300"/>
                </a:solidFill>
                <a:latin typeface="Comic Sans MS" pitchFamily="66" charset="0"/>
              </a:rPr>
              <a:t> hastaların sınıflandırılması</a:t>
            </a:r>
            <a:r>
              <a:rPr lang="tr-TR" dirty="0"/>
              <a:t> </a:t>
            </a:r>
          </a:p>
          <a:p>
            <a:pPr algn="ctr">
              <a:lnSpc>
                <a:spcPct val="150000"/>
              </a:lnSpc>
            </a:pPr>
            <a:endParaRPr lang="tr-TR" dirty="0"/>
          </a:p>
          <a:p>
            <a:pPr algn="ctr">
              <a:lnSpc>
                <a:spcPct val="150000"/>
              </a:lnSpc>
            </a:pPr>
            <a:r>
              <a:rPr lang="tr-TR" sz="2000" dirty="0">
                <a:latin typeface="Comic Sans MS" pitchFamily="66" charset="0"/>
              </a:rPr>
              <a:t>Kiev'de 1963 yılında gerçekleşen Dünya Sağlık Örgütü toplantısında;</a:t>
            </a:r>
          </a:p>
          <a:p>
            <a:pPr algn="ctr">
              <a:lnSpc>
                <a:spcPct val="150000"/>
              </a:lnSpc>
            </a:pPr>
            <a:r>
              <a:rPr lang="tr-TR" sz="2000" dirty="0">
                <a:latin typeface="Comic Sans MS" pitchFamily="66" charset="0"/>
              </a:rPr>
              <a:t>- 45-59 arası "orta yaş", </a:t>
            </a:r>
          </a:p>
          <a:p>
            <a:pPr algn="ctr">
              <a:lnSpc>
                <a:spcPct val="150000"/>
              </a:lnSpc>
            </a:pPr>
            <a:r>
              <a:rPr lang="tr-TR" sz="2000" dirty="0">
                <a:latin typeface="Comic Sans MS" pitchFamily="66" charset="0"/>
              </a:rPr>
              <a:t>- 60-74 yaş arası "yaşlı"</a:t>
            </a:r>
          </a:p>
          <a:p>
            <a:pPr algn="ctr">
              <a:lnSpc>
                <a:spcPct val="150000"/>
              </a:lnSpc>
              <a:buFontTx/>
              <a:buChar char="-"/>
            </a:pPr>
            <a:r>
              <a:rPr lang="tr-TR" sz="2000" dirty="0">
                <a:latin typeface="Comic Sans MS" pitchFamily="66" charset="0"/>
              </a:rPr>
              <a:t>75'in üzeri "ileri yaşlı" kabul edildi. </a:t>
            </a:r>
          </a:p>
          <a:p>
            <a:pPr algn="ctr">
              <a:lnSpc>
                <a:spcPct val="150000"/>
              </a:lnSpc>
            </a:pPr>
            <a:endParaRPr lang="tr-TR" sz="2000" dirty="0">
              <a:latin typeface="Comic Sans MS" pitchFamily="66" charset="0"/>
            </a:endParaRPr>
          </a:p>
          <a:p>
            <a:pPr algn="ctr">
              <a:lnSpc>
                <a:spcPct val="150000"/>
              </a:lnSpc>
            </a:pPr>
            <a:r>
              <a:rPr lang="tr-TR" sz="2000" dirty="0" err="1">
                <a:latin typeface="Comic Sans MS" pitchFamily="66" charset="0"/>
              </a:rPr>
              <a:t>Neugarten</a:t>
            </a:r>
            <a:r>
              <a:rPr lang="tr-TR" sz="2000" dirty="0">
                <a:latin typeface="Comic Sans MS" pitchFamily="66" charset="0"/>
              </a:rPr>
              <a:t> yaşlılığı kronolojik olarak üç bölüme ayırmıştır: </a:t>
            </a:r>
          </a:p>
          <a:p>
            <a:pPr algn="ctr">
              <a:lnSpc>
                <a:spcPct val="150000"/>
              </a:lnSpc>
            </a:pPr>
            <a:r>
              <a:rPr lang="tr-TR" sz="2000" dirty="0">
                <a:latin typeface="Comic Sans MS" pitchFamily="66" charset="0"/>
              </a:rPr>
              <a:t>-Genç yaşlı (65-74): Fonksiyonel olarak çok büyük kayıpların </a:t>
            </a:r>
            <a:endParaRPr lang="tr-TR" sz="2000" dirty="0" smtClean="0">
              <a:latin typeface="Comic Sans MS" pitchFamily="66" charset="0"/>
            </a:endParaRPr>
          </a:p>
          <a:p>
            <a:pPr algn="ctr">
              <a:lnSpc>
                <a:spcPct val="150000"/>
              </a:lnSpc>
            </a:pPr>
            <a:r>
              <a:rPr lang="tr-TR" sz="2000" dirty="0" smtClean="0">
                <a:latin typeface="Comic Sans MS" pitchFamily="66" charset="0"/>
              </a:rPr>
              <a:t>beklenmediği </a:t>
            </a:r>
            <a:r>
              <a:rPr lang="tr-TR" sz="2000" dirty="0">
                <a:latin typeface="Comic Sans MS" pitchFamily="66" charset="0"/>
              </a:rPr>
              <a:t>dönem.</a:t>
            </a:r>
          </a:p>
          <a:p>
            <a:pPr algn="ctr">
              <a:lnSpc>
                <a:spcPct val="150000"/>
              </a:lnSpc>
            </a:pPr>
            <a:r>
              <a:rPr lang="tr-TR" sz="2000" dirty="0">
                <a:latin typeface="Comic Sans MS" pitchFamily="66" charset="0"/>
              </a:rPr>
              <a:t>-Orta yaşlı (75-84): Fonksiyonel kayıpların gözlendiği ileri yaşlılık dönemi.</a:t>
            </a:r>
          </a:p>
          <a:p>
            <a:pPr algn="ctr">
              <a:lnSpc>
                <a:spcPct val="150000"/>
              </a:lnSpc>
            </a:pPr>
            <a:r>
              <a:rPr lang="tr-TR" sz="2000" dirty="0">
                <a:latin typeface="Comic Sans MS" pitchFamily="66" charset="0"/>
              </a:rPr>
              <a:t>-Yaşlı yaşlı (85-90): Özel bakım, özel evler veya yardımcıya gereksinim duyulduğu çok ileri yaşlılık dönemi. </a:t>
            </a:r>
            <a:endParaRPr lang="tr-TR" dirty="0"/>
          </a:p>
          <a:p>
            <a:pPr algn="ctr">
              <a:lnSpc>
                <a:spcPct val="150000"/>
              </a:lnSpc>
            </a:pPr>
            <a:endParaRPr lang="tr-TR" sz="20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08546">
                                            <p:txEl>
                                              <p:pRg st="0" end="0"/>
                                            </p:txEl>
                                          </p:spTgt>
                                        </p:tgtEl>
                                        <p:attrNameLst>
                                          <p:attrName>style.visibility</p:attrName>
                                        </p:attrNameLst>
                                      </p:cBhvr>
                                      <p:to>
                                        <p:strVal val="visible"/>
                                      </p:to>
                                    </p:set>
                                    <p:anim calcmode="lin" valueType="num">
                                      <p:cBhvr>
                                        <p:cTn id="7" dur="1000" fill="hold"/>
                                        <p:tgtEl>
                                          <p:spTgt spid="10854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854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8546">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108546">
                                            <p:txEl>
                                              <p:pRg st="2" end="2"/>
                                            </p:txEl>
                                          </p:spTgt>
                                        </p:tgtEl>
                                        <p:attrNameLst>
                                          <p:attrName>style.visibility</p:attrName>
                                        </p:attrNameLst>
                                      </p:cBhvr>
                                      <p:to>
                                        <p:strVal val="visible"/>
                                      </p:to>
                                    </p:set>
                                    <p:anim calcmode="lin" valueType="num">
                                      <p:cBhvr>
                                        <p:cTn id="12" dur="1000" fill="hold"/>
                                        <p:tgtEl>
                                          <p:spTgt spid="108546">
                                            <p:txEl>
                                              <p:pRg st="2" end="2"/>
                                            </p:txEl>
                                          </p:spTgt>
                                        </p:tgtEl>
                                        <p:attrNameLst>
                                          <p:attrName>ppt_x</p:attrName>
                                        </p:attrNameLst>
                                      </p:cBhvr>
                                      <p:tavLst>
                                        <p:tav tm="0">
                                          <p:val>
                                            <p:strVal val="#ppt_x-.2"/>
                                          </p:val>
                                        </p:tav>
                                        <p:tav tm="100000">
                                          <p:val>
                                            <p:strVal val="#ppt_x"/>
                                          </p:val>
                                        </p:tav>
                                      </p:tavLst>
                                    </p:anim>
                                    <p:anim calcmode="lin" valueType="num">
                                      <p:cBhvr>
                                        <p:cTn id="13" dur="1000" fill="hold"/>
                                        <p:tgtEl>
                                          <p:spTgt spid="10854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8546">
                                            <p:txEl>
                                              <p:pRg st="2" end="2"/>
                                            </p:txEl>
                                          </p:spTgt>
                                        </p:tgtEl>
                                      </p:cBhvr>
                                    </p:animEffect>
                                  </p:childTnLst>
                                </p:cTn>
                              </p:par>
                              <p:par>
                                <p:cTn id="15" presetID="29" presetClass="entr" presetSubtype="0" fill="hold" nodeType="withEffect">
                                  <p:stCondLst>
                                    <p:cond delay="0"/>
                                  </p:stCondLst>
                                  <p:childTnLst>
                                    <p:set>
                                      <p:cBhvr>
                                        <p:cTn id="16" dur="1" fill="hold">
                                          <p:stCondLst>
                                            <p:cond delay="0"/>
                                          </p:stCondLst>
                                        </p:cTn>
                                        <p:tgtEl>
                                          <p:spTgt spid="108546">
                                            <p:txEl>
                                              <p:pRg st="3" end="3"/>
                                            </p:txEl>
                                          </p:spTgt>
                                        </p:tgtEl>
                                        <p:attrNameLst>
                                          <p:attrName>style.visibility</p:attrName>
                                        </p:attrNameLst>
                                      </p:cBhvr>
                                      <p:to>
                                        <p:strVal val="visible"/>
                                      </p:to>
                                    </p:set>
                                    <p:anim calcmode="lin" valueType="num">
                                      <p:cBhvr>
                                        <p:cTn id="17" dur="1000" fill="hold"/>
                                        <p:tgtEl>
                                          <p:spTgt spid="108546">
                                            <p:txEl>
                                              <p:pRg st="3" end="3"/>
                                            </p:txEl>
                                          </p:spTgt>
                                        </p:tgtEl>
                                        <p:attrNameLst>
                                          <p:attrName>ppt_x</p:attrName>
                                        </p:attrNameLst>
                                      </p:cBhvr>
                                      <p:tavLst>
                                        <p:tav tm="0">
                                          <p:val>
                                            <p:strVal val="#ppt_x-.2"/>
                                          </p:val>
                                        </p:tav>
                                        <p:tav tm="100000">
                                          <p:val>
                                            <p:strVal val="#ppt_x"/>
                                          </p:val>
                                        </p:tav>
                                      </p:tavLst>
                                    </p:anim>
                                    <p:anim calcmode="lin" valueType="num">
                                      <p:cBhvr>
                                        <p:cTn id="18" dur="1000" fill="hold"/>
                                        <p:tgtEl>
                                          <p:spTgt spid="10854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8546">
                                            <p:txEl>
                                              <p:pRg st="3" end="3"/>
                                            </p:txEl>
                                          </p:spTgt>
                                        </p:tgtEl>
                                      </p:cBhvr>
                                    </p:animEffect>
                                  </p:childTnLst>
                                </p:cTn>
                              </p:par>
                              <p:par>
                                <p:cTn id="20" presetID="29" presetClass="entr" presetSubtype="0" fill="hold" nodeType="withEffect">
                                  <p:stCondLst>
                                    <p:cond delay="0"/>
                                  </p:stCondLst>
                                  <p:childTnLst>
                                    <p:set>
                                      <p:cBhvr>
                                        <p:cTn id="21" dur="1" fill="hold">
                                          <p:stCondLst>
                                            <p:cond delay="0"/>
                                          </p:stCondLst>
                                        </p:cTn>
                                        <p:tgtEl>
                                          <p:spTgt spid="108546">
                                            <p:txEl>
                                              <p:pRg st="4" end="4"/>
                                            </p:txEl>
                                          </p:spTgt>
                                        </p:tgtEl>
                                        <p:attrNameLst>
                                          <p:attrName>style.visibility</p:attrName>
                                        </p:attrNameLst>
                                      </p:cBhvr>
                                      <p:to>
                                        <p:strVal val="visible"/>
                                      </p:to>
                                    </p:set>
                                    <p:anim calcmode="lin" valueType="num">
                                      <p:cBhvr>
                                        <p:cTn id="22" dur="1000" fill="hold"/>
                                        <p:tgtEl>
                                          <p:spTgt spid="108546">
                                            <p:txEl>
                                              <p:pRg st="4" end="4"/>
                                            </p:txEl>
                                          </p:spTgt>
                                        </p:tgtEl>
                                        <p:attrNameLst>
                                          <p:attrName>ppt_x</p:attrName>
                                        </p:attrNameLst>
                                      </p:cBhvr>
                                      <p:tavLst>
                                        <p:tav tm="0">
                                          <p:val>
                                            <p:strVal val="#ppt_x-.2"/>
                                          </p:val>
                                        </p:tav>
                                        <p:tav tm="100000">
                                          <p:val>
                                            <p:strVal val="#ppt_x"/>
                                          </p:val>
                                        </p:tav>
                                      </p:tavLst>
                                    </p:anim>
                                    <p:anim calcmode="lin" valueType="num">
                                      <p:cBhvr>
                                        <p:cTn id="23" dur="1000" fill="hold"/>
                                        <p:tgtEl>
                                          <p:spTgt spid="10854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08546">
                                            <p:txEl>
                                              <p:pRg st="4" end="4"/>
                                            </p:txEl>
                                          </p:spTgt>
                                        </p:tgtEl>
                                      </p:cBhvr>
                                    </p:animEffect>
                                  </p:childTnLst>
                                </p:cTn>
                              </p:par>
                              <p:par>
                                <p:cTn id="25" presetID="29" presetClass="entr" presetSubtype="0" fill="hold" nodeType="withEffect">
                                  <p:stCondLst>
                                    <p:cond delay="0"/>
                                  </p:stCondLst>
                                  <p:childTnLst>
                                    <p:set>
                                      <p:cBhvr>
                                        <p:cTn id="26" dur="1" fill="hold">
                                          <p:stCondLst>
                                            <p:cond delay="0"/>
                                          </p:stCondLst>
                                        </p:cTn>
                                        <p:tgtEl>
                                          <p:spTgt spid="108546">
                                            <p:txEl>
                                              <p:pRg st="5" end="5"/>
                                            </p:txEl>
                                          </p:spTgt>
                                        </p:tgtEl>
                                        <p:attrNameLst>
                                          <p:attrName>style.visibility</p:attrName>
                                        </p:attrNameLst>
                                      </p:cBhvr>
                                      <p:to>
                                        <p:strVal val="visible"/>
                                      </p:to>
                                    </p:set>
                                    <p:anim calcmode="lin" valueType="num">
                                      <p:cBhvr>
                                        <p:cTn id="27" dur="1000" fill="hold"/>
                                        <p:tgtEl>
                                          <p:spTgt spid="108546">
                                            <p:txEl>
                                              <p:pRg st="5" end="5"/>
                                            </p:txEl>
                                          </p:spTgt>
                                        </p:tgtEl>
                                        <p:attrNameLst>
                                          <p:attrName>ppt_x</p:attrName>
                                        </p:attrNameLst>
                                      </p:cBhvr>
                                      <p:tavLst>
                                        <p:tav tm="0">
                                          <p:val>
                                            <p:strVal val="#ppt_x-.2"/>
                                          </p:val>
                                        </p:tav>
                                        <p:tav tm="100000">
                                          <p:val>
                                            <p:strVal val="#ppt_x"/>
                                          </p:val>
                                        </p:tav>
                                      </p:tavLst>
                                    </p:anim>
                                    <p:anim calcmode="lin" valueType="num">
                                      <p:cBhvr>
                                        <p:cTn id="28" dur="1000" fill="hold"/>
                                        <p:tgtEl>
                                          <p:spTgt spid="108546">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08546">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nodeType="clickEffect">
                                  <p:stCondLst>
                                    <p:cond delay="0"/>
                                  </p:stCondLst>
                                  <p:childTnLst>
                                    <p:set>
                                      <p:cBhvr>
                                        <p:cTn id="33" dur="1" fill="hold">
                                          <p:stCondLst>
                                            <p:cond delay="0"/>
                                          </p:stCondLst>
                                        </p:cTn>
                                        <p:tgtEl>
                                          <p:spTgt spid="108546">
                                            <p:txEl>
                                              <p:pRg st="7" end="7"/>
                                            </p:txEl>
                                          </p:spTgt>
                                        </p:tgtEl>
                                        <p:attrNameLst>
                                          <p:attrName>style.visibility</p:attrName>
                                        </p:attrNameLst>
                                      </p:cBhvr>
                                      <p:to>
                                        <p:strVal val="visible"/>
                                      </p:to>
                                    </p:set>
                                    <p:anim calcmode="lin" valueType="num">
                                      <p:cBhvr>
                                        <p:cTn id="34" dur="1000" fill="hold"/>
                                        <p:tgtEl>
                                          <p:spTgt spid="108546">
                                            <p:txEl>
                                              <p:pRg st="7" end="7"/>
                                            </p:txEl>
                                          </p:spTgt>
                                        </p:tgtEl>
                                        <p:attrNameLst>
                                          <p:attrName>ppt_x</p:attrName>
                                        </p:attrNameLst>
                                      </p:cBhvr>
                                      <p:tavLst>
                                        <p:tav tm="0">
                                          <p:val>
                                            <p:strVal val="#ppt_x-.2"/>
                                          </p:val>
                                        </p:tav>
                                        <p:tav tm="100000">
                                          <p:val>
                                            <p:strVal val="#ppt_x"/>
                                          </p:val>
                                        </p:tav>
                                      </p:tavLst>
                                    </p:anim>
                                    <p:anim calcmode="lin" valueType="num">
                                      <p:cBhvr>
                                        <p:cTn id="35" dur="1000" fill="hold"/>
                                        <p:tgtEl>
                                          <p:spTgt spid="108546">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08546">
                                            <p:txEl>
                                              <p:pRg st="7" end="7"/>
                                            </p:txEl>
                                          </p:spTgt>
                                        </p:tgtEl>
                                      </p:cBhvr>
                                    </p:animEffect>
                                  </p:childTnLst>
                                </p:cTn>
                              </p:par>
                              <p:par>
                                <p:cTn id="37" presetID="29" presetClass="entr" presetSubtype="0" fill="hold" nodeType="withEffect">
                                  <p:stCondLst>
                                    <p:cond delay="0"/>
                                  </p:stCondLst>
                                  <p:childTnLst>
                                    <p:set>
                                      <p:cBhvr>
                                        <p:cTn id="38" dur="1" fill="hold">
                                          <p:stCondLst>
                                            <p:cond delay="0"/>
                                          </p:stCondLst>
                                        </p:cTn>
                                        <p:tgtEl>
                                          <p:spTgt spid="108546">
                                            <p:txEl>
                                              <p:pRg st="8" end="8"/>
                                            </p:txEl>
                                          </p:spTgt>
                                        </p:tgtEl>
                                        <p:attrNameLst>
                                          <p:attrName>style.visibility</p:attrName>
                                        </p:attrNameLst>
                                      </p:cBhvr>
                                      <p:to>
                                        <p:strVal val="visible"/>
                                      </p:to>
                                    </p:set>
                                    <p:anim calcmode="lin" valueType="num">
                                      <p:cBhvr>
                                        <p:cTn id="39" dur="1000" fill="hold"/>
                                        <p:tgtEl>
                                          <p:spTgt spid="108546">
                                            <p:txEl>
                                              <p:pRg st="8" end="8"/>
                                            </p:txEl>
                                          </p:spTgt>
                                        </p:tgtEl>
                                        <p:attrNameLst>
                                          <p:attrName>ppt_x</p:attrName>
                                        </p:attrNameLst>
                                      </p:cBhvr>
                                      <p:tavLst>
                                        <p:tav tm="0">
                                          <p:val>
                                            <p:strVal val="#ppt_x-.2"/>
                                          </p:val>
                                        </p:tav>
                                        <p:tav tm="100000">
                                          <p:val>
                                            <p:strVal val="#ppt_x"/>
                                          </p:val>
                                        </p:tav>
                                      </p:tavLst>
                                    </p:anim>
                                    <p:anim calcmode="lin" valueType="num">
                                      <p:cBhvr>
                                        <p:cTn id="40" dur="1000" fill="hold"/>
                                        <p:tgtEl>
                                          <p:spTgt spid="108546">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08546">
                                            <p:txEl>
                                              <p:pRg st="8" end="8"/>
                                            </p:txEl>
                                          </p:spTgt>
                                        </p:tgtEl>
                                      </p:cBhvr>
                                    </p:animEffect>
                                  </p:childTnLst>
                                </p:cTn>
                              </p:par>
                              <p:par>
                                <p:cTn id="42" presetID="29" presetClass="entr" presetSubtype="0" fill="hold" nodeType="withEffect">
                                  <p:stCondLst>
                                    <p:cond delay="0"/>
                                  </p:stCondLst>
                                  <p:childTnLst>
                                    <p:set>
                                      <p:cBhvr>
                                        <p:cTn id="43" dur="1" fill="hold">
                                          <p:stCondLst>
                                            <p:cond delay="0"/>
                                          </p:stCondLst>
                                        </p:cTn>
                                        <p:tgtEl>
                                          <p:spTgt spid="108546">
                                            <p:txEl>
                                              <p:pRg st="9" end="9"/>
                                            </p:txEl>
                                          </p:spTgt>
                                        </p:tgtEl>
                                        <p:attrNameLst>
                                          <p:attrName>style.visibility</p:attrName>
                                        </p:attrNameLst>
                                      </p:cBhvr>
                                      <p:to>
                                        <p:strVal val="visible"/>
                                      </p:to>
                                    </p:set>
                                    <p:anim calcmode="lin" valueType="num">
                                      <p:cBhvr>
                                        <p:cTn id="44" dur="1000" fill="hold"/>
                                        <p:tgtEl>
                                          <p:spTgt spid="108546">
                                            <p:txEl>
                                              <p:pRg st="9" end="9"/>
                                            </p:txEl>
                                          </p:spTgt>
                                        </p:tgtEl>
                                        <p:attrNameLst>
                                          <p:attrName>ppt_x</p:attrName>
                                        </p:attrNameLst>
                                      </p:cBhvr>
                                      <p:tavLst>
                                        <p:tav tm="0">
                                          <p:val>
                                            <p:strVal val="#ppt_x-.2"/>
                                          </p:val>
                                        </p:tav>
                                        <p:tav tm="100000">
                                          <p:val>
                                            <p:strVal val="#ppt_x"/>
                                          </p:val>
                                        </p:tav>
                                      </p:tavLst>
                                    </p:anim>
                                    <p:anim calcmode="lin" valueType="num">
                                      <p:cBhvr>
                                        <p:cTn id="45" dur="1000" fill="hold"/>
                                        <p:tgtEl>
                                          <p:spTgt spid="108546">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08546">
                                            <p:txEl>
                                              <p:pRg st="9" end="9"/>
                                            </p:txEl>
                                          </p:spTgt>
                                        </p:tgtEl>
                                      </p:cBhvr>
                                    </p:animEffect>
                                  </p:childTnLst>
                                </p:cTn>
                              </p:par>
                              <p:par>
                                <p:cTn id="47" presetID="29" presetClass="entr" presetSubtype="0" fill="hold" nodeType="withEffect">
                                  <p:stCondLst>
                                    <p:cond delay="0"/>
                                  </p:stCondLst>
                                  <p:childTnLst>
                                    <p:set>
                                      <p:cBhvr>
                                        <p:cTn id="48" dur="1" fill="hold">
                                          <p:stCondLst>
                                            <p:cond delay="0"/>
                                          </p:stCondLst>
                                        </p:cTn>
                                        <p:tgtEl>
                                          <p:spTgt spid="108546">
                                            <p:txEl>
                                              <p:pRg st="10" end="10"/>
                                            </p:txEl>
                                          </p:spTgt>
                                        </p:tgtEl>
                                        <p:attrNameLst>
                                          <p:attrName>style.visibility</p:attrName>
                                        </p:attrNameLst>
                                      </p:cBhvr>
                                      <p:to>
                                        <p:strVal val="visible"/>
                                      </p:to>
                                    </p:set>
                                    <p:anim calcmode="lin" valueType="num">
                                      <p:cBhvr>
                                        <p:cTn id="49" dur="1000" fill="hold"/>
                                        <p:tgtEl>
                                          <p:spTgt spid="108546">
                                            <p:txEl>
                                              <p:pRg st="10" end="10"/>
                                            </p:txEl>
                                          </p:spTgt>
                                        </p:tgtEl>
                                        <p:attrNameLst>
                                          <p:attrName>ppt_x</p:attrName>
                                        </p:attrNameLst>
                                      </p:cBhvr>
                                      <p:tavLst>
                                        <p:tav tm="0">
                                          <p:val>
                                            <p:strVal val="#ppt_x-.2"/>
                                          </p:val>
                                        </p:tav>
                                        <p:tav tm="100000">
                                          <p:val>
                                            <p:strVal val="#ppt_x"/>
                                          </p:val>
                                        </p:tav>
                                      </p:tavLst>
                                    </p:anim>
                                    <p:anim calcmode="lin" valueType="num">
                                      <p:cBhvr>
                                        <p:cTn id="50" dur="1000" fill="hold"/>
                                        <p:tgtEl>
                                          <p:spTgt spid="108546">
                                            <p:txEl>
                                              <p:pRg st="10" end="10"/>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08546">
                                            <p:txEl>
                                              <p:pRg st="10" end="10"/>
                                            </p:txEl>
                                          </p:spTgt>
                                        </p:tgtEl>
                                      </p:cBhvr>
                                    </p:animEffect>
                                  </p:childTnLst>
                                </p:cTn>
                              </p:par>
                              <p:par>
                                <p:cTn id="52" presetID="29" presetClass="entr" presetSubtype="0" fill="hold" nodeType="withEffect">
                                  <p:stCondLst>
                                    <p:cond delay="0"/>
                                  </p:stCondLst>
                                  <p:childTnLst>
                                    <p:set>
                                      <p:cBhvr>
                                        <p:cTn id="53" dur="1" fill="hold">
                                          <p:stCondLst>
                                            <p:cond delay="0"/>
                                          </p:stCondLst>
                                        </p:cTn>
                                        <p:tgtEl>
                                          <p:spTgt spid="108546">
                                            <p:txEl>
                                              <p:pRg st="11" end="11"/>
                                            </p:txEl>
                                          </p:spTgt>
                                        </p:tgtEl>
                                        <p:attrNameLst>
                                          <p:attrName>style.visibility</p:attrName>
                                        </p:attrNameLst>
                                      </p:cBhvr>
                                      <p:to>
                                        <p:strVal val="visible"/>
                                      </p:to>
                                    </p:set>
                                    <p:anim calcmode="lin" valueType="num">
                                      <p:cBhvr>
                                        <p:cTn id="54" dur="1000" fill="hold"/>
                                        <p:tgtEl>
                                          <p:spTgt spid="108546">
                                            <p:txEl>
                                              <p:pRg st="11" end="11"/>
                                            </p:txEl>
                                          </p:spTgt>
                                        </p:tgtEl>
                                        <p:attrNameLst>
                                          <p:attrName>ppt_x</p:attrName>
                                        </p:attrNameLst>
                                      </p:cBhvr>
                                      <p:tavLst>
                                        <p:tav tm="0">
                                          <p:val>
                                            <p:strVal val="#ppt_x-.2"/>
                                          </p:val>
                                        </p:tav>
                                        <p:tav tm="100000">
                                          <p:val>
                                            <p:strVal val="#ppt_x"/>
                                          </p:val>
                                        </p:tav>
                                      </p:tavLst>
                                    </p:anim>
                                    <p:anim calcmode="lin" valueType="num">
                                      <p:cBhvr>
                                        <p:cTn id="55" dur="1000" fill="hold"/>
                                        <p:tgtEl>
                                          <p:spTgt spid="108546">
                                            <p:txEl>
                                              <p:pRg st="11" end="11"/>
                                            </p:txEl>
                                          </p:spTgt>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0854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1808163" y="579316"/>
            <a:ext cx="5580374" cy="2349618"/>
          </a:xfrm>
          <a:prstGeom prst="rect">
            <a:avLst/>
          </a:prstGeom>
          <a:noFill/>
          <a:ln w="9525">
            <a:noFill/>
            <a:miter lim="800000"/>
            <a:headEnd/>
            <a:tailEnd/>
          </a:ln>
        </p:spPr>
        <p:txBody>
          <a:bodyPr wrap="none">
            <a:spAutoFit/>
          </a:bodyPr>
          <a:lstStyle/>
          <a:p>
            <a:pPr algn="ctr">
              <a:lnSpc>
                <a:spcPct val="150000"/>
              </a:lnSpc>
            </a:pPr>
            <a:r>
              <a:rPr lang="tr-TR" sz="2000" dirty="0" err="1">
                <a:latin typeface="Comic Sans MS" pitchFamily="66" charset="0"/>
              </a:rPr>
              <a:t>Heartwell</a:t>
            </a:r>
            <a:r>
              <a:rPr lang="tr-TR" sz="2000" dirty="0">
                <a:latin typeface="Comic Sans MS" pitchFamily="66" charset="0"/>
              </a:rPr>
              <a:t> Sınıflandırması:</a:t>
            </a:r>
          </a:p>
          <a:p>
            <a:pPr algn="ctr">
              <a:lnSpc>
                <a:spcPct val="150000"/>
              </a:lnSpc>
            </a:pPr>
            <a:endParaRPr lang="tr-TR" sz="2000" dirty="0">
              <a:latin typeface="Comic Sans MS" pitchFamily="66" charset="0"/>
            </a:endParaRPr>
          </a:p>
          <a:p>
            <a:pPr algn="ctr">
              <a:lnSpc>
                <a:spcPct val="150000"/>
              </a:lnSpc>
            </a:pPr>
            <a:r>
              <a:rPr lang="tr-TR" sz="2000" dirty="0">
                <a:latin typeface="Comic Sans MS" pitchFamily="66" charset="0"/>
              </a:rPr>
              <a:t>1- İyi durumda olan hastalar</a:t>
            </a:r>
          </a:p>
          <a:p>
            <a:pPr algn="ctr">
              <a:lnSpc>
                <a:spcPct val="150000"/>
              </a:lnSpc>
            </a:pPr>
            <a:r>
              <a:rPr lang="tr-TR" sz="2000" dirty="0">
                <a:latin typeface="Comic Sans MS" pitchFamily="66" charset="0"/>
              </a:rPr>
              <a:t>2- Protezlerine kısmen alıştırılabilen hastalar</a:t>
            </a:r>
          </a:p>
          <a:p>
            <a:pPr algn="ctr">
              <a:lnSpc>
                <a:spcPct val="150000"/>
              </a:lnSpc>
            </a:pPr>
            <a:r>
              <a:rPr lang="tr-TR" sz="2000" dirty="0">
                <a:latin typeface="Comic Sans MS" pitchFamily="66" charset="0"/>
              </a:rPr>
              <a:t>3- Aşırı yaşlı hastalar</a:t>
            </a:r>
          </a:p>
        </p:txBody>
      </p:sp>
      <p:pic>
        <p:nvPicPr>
          <p:cNvPr id="109571" name="Picture 3" descr="03"/>
          <p:cNvPicPr>
            <a:picLocks noChangeAspect="1" noChangeArrowheads="1"/>
          </p:cNvPicPr>
          <p:nvPr/>
        </p:nvPicPr>
        <p:blipFill>
          <a:blip r:embed="rId2"/>
          <a:srcRect/>
          <a:stretch>
            <a:fillRect/>
          </a:stretch>
        </p:blipFill>
        <p:spPr bwMode="auto">
          <a:xfrm>
            <a:off x="214282" y="3195651"/>
            <a:ext cx="2928958" cy="2233613"/>
          </a:xfrm>
          <a:prstGeom prst="rect">
            <a:avLst/>
          </a:prstGeom>
          <a:noFill/>
          <a:ln w="19050">
            <a:solidFill>
              <a:srgbClr val="FF3300"/>
            </a:solidFill>
            <a:miter lim="800000"/>
            <a:headEnd/>
            <a:tailEnd/>
          </a:ln>
        </p:spPr>
      </p:pic>
      <p:pic>
        <p:nvPicPr>
          <p:cNvPr id="109572" name="Picture 4" descr="Forside"/>
          <p:cNvPicPr>
            <a:picLocks noChangeAspect="1" noChangeArrowheads="1"/>
          </p:cNvPicPr>
          <p:nvPr/>
        </p:nvPicPr>
        <p:blipFill>
          <a:blip r:embed="rId3"/>
          <a:srcRect/>
          <a:stretch>
            <a:fillRect/>
          </a:stretch>
        </p:blipFill>
        <p:spPr bwMode="auto">
          <a:xfrm>
            <a:off x="3214678" y="3929066"/>
            <a:ext cx="2738436" cy="1870187"/>
          </a:xfrm>
          <a:prstGeom prst="rect">
            <a:avLst/>
          </a:prstGeom>
          <a:noFill/>
          <a:ln w="19050">
            <a:solidFill>
              <a:srgbClr val="FF3300"/>
            </a:solidFill>
            <a:miter lim="800000"/>
            <a:headEnd/>
            <a:tailEnd/>
          </a:ln>
        </p:spPr>
      </p:pic>
      <p:pic>
        <p:nvPicPr>
          <p:cNvPr id="109573" name="Picture 5" descr="ege13"/>
          <p:cNvPicPr>
            <a:picLocks noChangeAspect="1" noChangeArrowheads="1"/>
          </p:cNvPicPr>
          <p:nvPr/>
        </p:nvPicPr>
        <p:blipFill>
          <a:blip r:embed="rId4"/>
          <a:srcRect/>
          <a:stretch>
            <a:fillRect/>
          </a:stretch>
        </p:blipFill>
        <p:spPr bwMode="auto">
          <a:xfrm>
            <a:off x="6008803" y="3181363"/>
            <a:ext cx="2920915" cy="2247901"/>
          </a:xfrm>
          <a:prstGeom prst="rect">
            <a:avLst/>
          </a:prstGeom>
          <a:noFill/>
          <a:ln w="19050">
            <a:solidFill>
              <a:srgbClr val="FF33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109570"/>
                                        </p:tgtEl>
                                        <p:attrNameLst>
                                          <p:attrName>style.visibility</p:attrName>
                                        </p:attrNameLst>
                                      </p:cBhvr>
                                      <p:to>
                                        <p:strVal val="visible"/>
                                      </p:to>
                                    </p:set>
                                    <p:anim calcmode="lin" valueType="num">
                                      <p:cBhvr>
                                        <p:cTn id="7" dur="500" fill="hold"/>
                                        <p:tgtEl>
                                          <p:spTgt spid="109570"/>
                                        </p:tgtEl>
                                        <p:attrNameLst>
                                          <p:attrName>ppt_w</p:attrName>
                                        </p:attrNameLst>
                                      </p:cBhvr>
                                      <p:tavLst>
                                        <p:tav tm="0">
                                          <p:val>
                                            <p:strVal val="#ppt_w*0.05"/>
                                          </p:val>
                                        </p:tav>
                                        <p:tav tm="100000">
                                          <p:val>
                                            <p:strVal val="#ppt_w"/>
                                          </p:val>
                                        </p:tav>
                                      </p:tavLst>
                                    </p:anim>
                                    <p:anim calcmode="lin" valueType="num">
                                      <p:cBhvr>
                                        <p:cTn id="8" dur="500" fill="hold"/>
                                        <p:tgtEl>
                                          <p:spTgt spid="109570"/>
                                        </p:tgtEl>
                                        <p:attrNameLst>
                                          <p:attrName>ppt_h</p:attrName>
                                        </p:attrNameLst>
                                      </p:cBhvr>
                                      <p:tavLst>
                                        <p:tav tm="0">
                                          <p:val>
                                            <p:strVal val="#ppt_h"/>
                                          </p:val>
                                        </p:tav>
                                        <p:tav tm="100000">
                                          <p:val>
                                            <p:strVal val="#ppt_h"/>
                                          </p:val>
                                        </p:tav>
                                      </p:tavLst>
                                    </p:anim>
                                    <p:anim calcmode="lin" valueType="num">
                                      <p:cBhvr>
                                        <p:cTn id="9" dur="500" fill="hold"/>
                                        <p:tgtEl>
                                          <p:spTgt spid="109570"/>
                                        </p:tgtEl>
                                        <p:attrNameLst>
                                          <p:attrName>ppt_x</p:attrName>
                                        </p:attrNameLst>
                                      </p:cBhvr>
                                      <p:tavLst>
                                        <p:tav tm="0">
                                          <p:val>
                                            <p:strVal val="#ppt_x-.2"/>
                                          </p:val>
                                        </p:tav>
                                        <p:tav tm="100000">
                                          <p:val>
                                            <p:strVal val="#ppt_x"/>
                                          </p:val>
                                        </p:tav>
                                      </p:tavLst>
                                    </p:anim>
                                    <p:anim calcmode="lin" valueType="num">
                                      <p:cBhvr>
                                        <p:cTn id="10" dur="500" fill="hold"/>
                                        <p:tgtEl>
                                          <p:spTgt spid="109570"/>
                                        </p:tgtEl>
                                        <p:attrNameLst>
                                          <p:attrName>ppt_y</p:attrName>
                                        </p:attrNameLst>
                                      </p:cBhvr>
                                      <p:tavLst>
                                        <p:tav tm="0">
                                          <p:val>
                                            <p:strVal val="#ppt_y"/>
                                          </p:val>
                                        </p:tav>
                                        <p:tav tm="100000">
                                          <p:val>
                                            <p:strVal val="#ppt_y"/>
                                          </p:val>
                                        </p:tav>
                                      </p:tavLst>
                                    </p:anim>
                                    <p:animEffect transition="in" filter="fade">
                                      <p:cBhvr>
                                        <p:cTn id="11" dur="500"/>
                                        <p:tgtEl>
                                          <p:spTgt spid="109570"/>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109573"/>
                                        </p:tgtEl>
                                        <p:attrNameLst>
                                          <p:attrName>style.visibility</p:attrName>
                                        </p:attrNameLst>
                                      </p:cBhvr>
                                      <p:to>
                                        <p:strVal val="visible"/>
                                      </p:to>
                                    </p:set>
                                    <p:anim calcmode="lin" valueType="num">
                                      <p:cBhvr>
                                        <p:cTn id="14" dur="500" fill="hold"/>
                                        <p:tgtEl>
                                          <p:spTgt spid="109573"/>
                                        </p:tgtEl>
                                        <p:attrNameLst>
                                          <p:attrName>ppt_w</p:attrName>
                                        </p:attrNameLst>
                                      </p:cBhvr>
                                      <p:tavLst>
                                        <p:tav tm="0">
                                          <p:val>
                                            <p:strVal val="#ppt_w*0.05"/>
                                          </p:val>
                                        </p:tav>
                                        <p:tav tm="100000">
                                          <p:val>
                                            <p:strVal val="#ppt_w"/>
                                          </p:val>
                                        </p:tav>
                                      </p:tavLst>
                                    </p:anim>
                                    <p:anim calcmode="lin" valueType="num">
                                      <p:cBhvr>
                                        <p:cTn id="15" dur="500" fill="hold"/>
                                        <p:tgtEl>
                                          <p:spTgt spid="109573"/>
                                        </p:tgtEl>
                                        <p:attrNameLst>
                                          <p:attrName>ppt_h</p:attrName>
                                        </p:attrNameLst>
                                      </p:cBhvr>
                                      <p:tavLst>
                                        <p:tav tm="0">
                                          <p:val>
                                            <p:strVal val="#ppt_h"/>
                                          </p:val>
                                        </p:tav>
                                        <p:tav tm="100000">
                                          <p:val>
                                            <p:strVal val="#ppt_h"/>
                                          </p:val>
                                        </p:tav>
                                      </p:tavLst>
                                    </p:anim>
                                    <p:anim calcmode="lin" valueType="num">
                                      <p:cBhvr>
                                        <p:cTn id="16" dur="500" fill="hold"/>
                                        <p:tgtEl>
                                          <p:spTgt spid="109573"/>
                                        </p:tgtEl>
                                        <p:attrNameLst>
                                          <p:attrName>ppt_x</p:attrName>
                                        </p:attrNameLst>
                                      </p:cBhvr>
                                      <p:tavLst>
                                        <p:tav tm="0">
                                          <p:val>
                                            <p:strVal val="#ppt_x-.2"/>
                                          </p:val>
                                        </p:tav>
                                        <p:tav tm="100000">
                                          <p:val>
                                            <p:strVal val="#ppt_x"/>
                                          </p:val>
                                        </p:tav>
                                      </p:tavLst>
                                    </p:anim>
                                    <p:anim calcmode="lin" valueType="num">
                                      <p:cBhvr>
                                        <p:cTn id="17" dur="500" fill="hold"/>
                                        <p:tgtEl>
                                          <p:spTgt spid="109573"/>
                                        </p:tgtEl>
                                        <p:attrNameLst>
                                          <p:attrName>ppt_y</p:attrName>
                                        </p:attrNameLst>
                                      </p:cBhvr>
                                      <p:tavLst>
                                        <p:tav tm="0">
                                          <p:val>
                                            <p:strVal val="#ppt_y"/>
                                          </p:val>
                                        </p:tav>
                                        <p:tav tm="100000">
                                          <p:val>
                                            <p:strVal val="#ppt_y"/>
                                          </p:val>
                                        </p:tav>
                                      </p:tavLst>
                                    </p:anim>
                                    <p:animEffect transition="in" filter="fade">
                                      <p:cBhvr>
                                        <p:cTn id="18" dur="500"/>
                                        <p:tgtEl>
                                          <p:spTgt spid="109573"/>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109572"/>
                                        </p:tgtEl>
                                        <p:attrNameLst>
                                          <p:attrName>style.visibility</p:attrName>
                                        </p:attrNameLst>
                                      </p:cBhvr>
                                      <p:to>
                                        <p:strVal val="visible"/>
                                      </p:to>
                                    </p:set>
                                    <p:anim calcmode="lin" valueType="num">
                                      <p:cBhvr>
                                        <p:cTn id="21" dur="500" fill="hold"/>
                                        <p:tgtEl>
                                          <p:spTgt spid="109572"/>
                                        </p:tgtEl>
                                        <p:attrNameLst>
                                          <p:attrName>ppt_w</p:attrName>
                                        </p:attrNameLst>
                                      </p:cBhvr>
                                      <p:tavLst>
                                        <p:tav tm="0">
                                          <p:val>
                                            <p:strVal val="#ppt_w*0.05"/>
                                          </p:val>
                                        </p:tav>
                                        <p:tav tm="100000">
                                          <p:val>
                                            <p:strVal val="#ppt_w"/>
                                          </p:val>
                                        </p:tav>
                                      </p:tavLst>
                                    </p:anim>
                                    <p:anim calcmode="lin" valueType="num">
                                      <p:cBhvr>
                                        <p:cTn id="22" dur="500" fill="hold"/>
                                        <p:tgtEl>
                                          <p:spTgt spid="109572"/>
                                        </p:tgtEl>
                                        <p:attrNameLst>
                                          <p:attrName>ppt_h</p:attrName>
                                        </p:attrNameLst>
                                      </p:cBhvr>
                                      <p:tavLst>
                                        <p:tav tm="0">
                                          <p:val>
                                            <p:strVal val="#ppt_h"/>
                                          </p:val>
                                        </p:tav>
                                        <p:tav tm="100000">
                                          <p:val>
                                            <p:strVal val="#ppt_h"/>
                                          </p:val>
                                        </p:tav>
                                      </p:tavLst>
                                    </p:anim>
                                    <p:anim calcmode="lin" valueType="num">
                                      <p:cBhvr>
                                        <p:cTn id="23" dur="500" fill="hold"/>
                                        <p:tgtEl>
                                          <p:spTgt spid="109572"/>
                                        </p:tgtEl>
                                        <p:attrNameLst>
                                          <p:attrName>ppt_x</p:attrName>
                                        </p:attrNameLst>
                                      </p:cBhvr>
                                      <p:tavLst>
                                        <p:tav tm="0">
                                          <p:val>
                                            <p:strVal val="#ppt_x-.2"/>
                                          </p:val>
                                        </p:tav>
                                        <p:tav tm="100000">
                                          <p:val>
                                            <p:strVal val="#ppt_x"/>
                                          </p:val>
                                        </p:tav>
                                      </p:tavLst>
                                    </p:anim>
                                    <p:anim calcmode="lin" valueType="num">
                                      <p:cBhvr>
                                        <p:cTn id="24" dur="500" fill="hold"/>
                                        <p:tgtEl>
                                          <p:spTgt spid="109572"/>
                                        </p:tgtEl>
                                        <p:attrNameLst>
                                          <p:attrName>ppt_y</p:attrName>
                                        </p:attrNameLst>
                                      </p:cBhvr>
                                      <p:tavLst>
                                        <p:tav tm="0">
                                          <p:val>
                                            <p:strVal val="#ppt_y"/>
                                          </p:val>
                                        </p:tav>
                                        <p:tav tm="100000">
                                          <p:val>
                                            <p:strVal val="#ppt_y"/>
                                          </p:val>
                                        </p:tav>
                                      </p:tavLst>
                                    </p:anim>
                                    <p:animEffect transition="in" filter="fade">
                                      <p:cBhvr>
                                        <p:cTn id="25" dur="500"/>
                                        <p:tgtEl>
                                          <p:spTgt spid="109572"/>
                                        </p:tgtEl>
                                      </p:cBhvr>
                                    </p:animEffect>
                                  </p:childTnLst>
                                </p:cTn>
                              </p:par>
                              <p:par>
                                <p:cTn id="26" presetID="54" presetClass="entr" presetSubtype="0" accel="100000" fill="hold" nodeType="withEffect">
                                  <p:stCondLst>
                                    <p:cond delay="0"/>
                                  </p:stCondLst>
                                  <p:childTnLst>
                                    <p:set>
                                      <p:cBhvr>
                                        <p:cTn id="27" dur="1" fill="hold">
                                          <p:stCondLst>
                                            <p:cond delay="0"/>
                                          </p:stCondLst>
                                        </p:cTn>
                                        <p:tgtEl>
                                          <p:spTgt spid="109571"/>
                                        </p:tgtEl>
                                        <p:attrNameLst>
                                          <p:attrName>style.visibility</p:attrName>
                                        </p:attrNameLst>
                                      </p:cBhvr>
                                      <p:to>
                                        <p:strVal val="visible"/>
                                      </p:to>
                                    </p:set>
                                    <p:anim calcmode="lin" valueType="num">
                                      <p:cBhvr>
                                        <p:cTn id="28" dur="500" fill="hold"/>
                                        <p:tgtEl>
                                          <p:spTgt spid="109571"/>
                                        </p:tgtEl>
                                        <p:attrNameLst>
                                          <p:attrName>ppt_w</p:attrName>
                                        </p:attrNameLst>
                                      </p:cBhvr>
                                      <p:tavLst>
                                        <p:tav tm="0">
                                          <p:val>
                                            <p:strVal val="#ppt_w*0.05"/>
                                          </p:val>
                                        </p:tav>
                                        <p:tav tm="100000">
                                          <p:val>
                                            <p:strVal val="#ppt_w"/>
                                          </p:val>
                                        </p:tav>
                                      </p:tavLst>
                                    </p:anim>
                                    <p:anim calcmode="lin" valueType="num">
                                      <p:cBhvr>
                                        <p:cTn id="29" dur="500" fill="hold"/>
                                        <p:tgtEl>
                                          <p:spTgt spid="109571"/>
                                        </p:tgtEl>
                                        <p:attrNameLst>
                                          <p:attrName>ppt_h</p:attrName>
                                        </p:attrNameLst>
                                      </p:cBhvr>
                                      <p:tavLst>
                                        <p:tav tm="0">
                                          <p:val>
                                            <p:strVal val="#ppt_h"/>
                                          </p:val>
                                        </p:tav>
                                        <p:tav tm="100000">
                                          <p:val>
                                            <p:strVal val="#ppt_h"/>
                                          </p:val>
                                        </p:tav>
                                      </p:tavLst>
                                    </p:anim>
                                    <p:anim calcmode="lin" valueType="num">
                                      <p:cBhvr>
                                        <p:cTn id="30" dur="500" fill="hold"/>
                                        <p:tgtEl>
                                          <p:spTgt spid="109571"/>
                                        </p:tgtEl>
                                        <p:attrNameLst>
                                          <p:attrName>ppt_x</p:attrName>
                                        </p:attrNameLst>
                                      </p:cBhvr>
                                      <p:tavLst>
                                        <p:tav tm="0">
                                          <p:val>
                                            <p:strVal val="#ppt_x-.2"/>
                                          </p:val>
                                        </p:tav>
                                        <p:tav tm="100000">
                                          <p:val>
                                            <p:strVal val="#ppt_x"/>
                                          </p:val>
                                        </p:tav>
                                      </p:tavLst>
                                    </p:anim>
                                    <p:anim calcmode="lin" valueType="num">
                                      <p:cBhvr>
                                        <p:cTn id="31" dur="500" fill="hold"/>
                                        <p:tgtEl>
                                          <p:spTgt spid="109571"/>
                                        </p:tgtEl>
                                        <p:attrNameLst>
                                          <p:attrName>ppt_y</p:attrName>
                                        </p:attrNameLst>
                                      </p:cBhvr>
                                      <p:tavLst>
                                        <p:tav tm="0">
                                          <p:val>
                                            <p:strVal val="#ppt_y"/>
                                          </p:val>
                                        </p:tav>
                                        <p:tav tm="100000">
                                          <p:val>
                                            <p:strVal val="#ppt_y"/>
                                          </p:val>
                                        </p:tav>
                                      </p:tavLst>
                                    </p:anim>
                                    <p:animEffect transition="in" filter="fade">
                                      <p:cBhvr>
                                        <p:cTn id="32" dur="500"/>
                                        <p:tgtEl>
                                          <p:spTgt spid="109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geri 4"/>
          <p:cNvPicPr>
            <a:picLocks noChangeAspect="1" noChangeArrowheads="1"/>
          </p:cNvPicPr>
          <p:nvPr/>
        </p:nvPicPr>
        <p:blipFill>
          <a:blip r:embed="rId2"/>
          <a:srcRect/>
          <a:stretch>
            <a:fillRect/>
          </a:stretch>
        </p:blipFill>
        <p:spPr bwMode="auto">
          <a:xfrm>
            <a:off x="251520" y="188640"/>
            <a:ext cx="5280589" cy="3960440"/>
          </a:xfrm>
          <a:prstGeom prst="rect">
            <a:avLst/>
          </a:prstGeom>
          <a:noFill/>
          <a:ln w="19050">
            <a:solidFill>
              <a:srgbClr val="FF3300"/>
            </a:solidFill>
            <a:miter lim="800000"/>
            <a:headEnd/>
            <a:tailEnd/>
          </a:ln>
        </p:spPr>
      </p:pic>
      <p:pic>
        <p:nvPicPr>
          <p:cNvPr id="2" name="Resim 1"/>
          <p:cNvPicPr>
            <a:picLocks noChangeAspect="1"/>
          </p:cNvPicPr>
          <p:nvPr/>
        </p:nvPicPr>
        <p:blipFill>
          <a:blip r:embed="rId3"/>
          <a:stretch>
            <a:fillRect/>
          </a:stretch>
        </p:blipFill>
        <p:spPr>
          <a:xfrm>
            <a:off x="5364088" y="1052736"/>
            <a:ext cx="3603048" cy="3682303"/>
          </a:xfrm>
          <a:prstGeom prst="rect">
            <a:avLst/>
          </a:prstGeom>
        </p:spPr>
      </p:pic>
      <p:pic>
        <p:nvPicPr>
          <p:cNvPr id="3" name="Resim 2"/>
          <p:cNvPicPr>
            <a:picLocks noChangeAspect="1"/>
          </p:cNvPicPr>
          <p:nvPr/>
        </p:nvPicPr>
        <p:blipFill>
          <a:blip r:embed="rId4"/>
          <a:stretch>
            <a:fillRect/>
          </a:stretch>
        </p:blipFill>
        <p:spPr>
          <a:xfrm>
            <a:off x="1619672" y="4195288"/>
            <a:ext cx="4128155" cy="2505592"/>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yaşlılık"/>
          <p:cNvPicPr>
            <a:picLocks noChangeAspect="1" noChangeArrowheads="1"/>
          </p:cNvPicPr>
          <p:nvPr/>
        </p:nvPicPr>
        <p:blipFill>
          <a:blip r:embed="rId2"/>
          <a:srcRect/>
          <a:stretch>
            <a:fillRect/>
          </a:stretch>
        </p:blipFill>
        <p:spPr bwMode="auto">
          <a:xfrm>
            <a:off x="1504015" y="285728"/>
            <a:ext cx="6282695" cy="4214842"/>
          </a:xfrm>
          <a:prstGeom prst="rect">
            <a:avLst/>
          </a:prstGeom>
          <a:noFill/>
          <a:ln w="19050">
            <a:solidFill>
              <a:srgbClr val="FF3300"/>
            </a:solidFill>
            <a:miter lim="800000"/>
            <a:headEnd/>
            <a:tailEnd/>
          </a:ln>
        </p:spPr>
      </p:pic>
      <p:sp>
        <p:nvSpPr>
          <p:cNvPr id="110595" name="Rectangle 3"/>
          <p:cNvSpPr>
            <a:spLocks noChangeArrowheads="1"/>
          </p:cNvSpPr>
          <p:nvPr/>
        </p:nvSpPr>
        <p:spPr bwMode="auto">
          <a:xfrm>
            <a:off x="755650" y="4751407"/>
            <a:ext cx="7632700" cy="1463675"/>
          </a:xfrm>
          <a:prstGeom prst="rect">
            <a:avLst/>
          </a:prstGeom>
          <a:noFill/>
          <a:ln w="9525">
            <a:noFill/>
            <a:miter lim="800000"/>
            <a:headEnd/>
            <a:tailEnd/>
          </a:ln>
        </p:spPr>
        <p:txBody>
          <a:bodyPr>
            <a:spAutoFit/>
          </a:bodyPr>
          <a:lstStyle/>
          <a:p>
            <a:pPr algn="ctr">
              <a:lnSpc>
                <a:spcPct val="150000"/>
              </a:lnSpc>
            </a:pPr>
            <a:r>
              <a:rPr lang="tr-TR" sz="2000" b="1" dirty="0" err="1">
                <a:latin typeface="Comic Sans MS" pitchFamily="66" charset="0"/>
              </a:rPr>
              <a:t>Çiçero</a:t>
            </a:r>
            <a:r>
              <a:rPr lang="tr-TR" sz="2000" dirty="0" err="1">
                <a:latin typeface="Comic Sans MS" pitchFamily="66" charset="0"/>
              </a:rPr>
              <a:t>'nun</a:t>
            </a:r>
            <a:r>
              <a:rPr lang="tr-TR" sz="2000" dirty="0">
                <a:latin typeface="Comic Sans MS" pitchFamily="66" charset="0"/>
              </a:rPr>
              <a:t> yaşlılık üzerine söylevi şu sözlerle bitiyor: </a:t>
            </a:r>
          </a:p>
          <a:p>
            <a:pPr algn="ctr">
              <a:lnSpc>
                <a:spcPct val="150000"/>
              </a:lnSpc>
            </a:pPr>
            <a:r>
              <a:rPr lang="tr-TR" sz="2000" dirty="0">
                <a:solidFill>
                  <a:srgbClr val="FF3300"/>
                </a:solidFill>
                <a:latin typeface="Comic Sans MS" pitchFamily="66" charset="0"/>
              </a:rPr>
              <a:t>"Keşke sizler de bu çağa gelseniz de benden dinlediklerinizin doğru olduğunu kendi deneylerinizle anlayabilseniz."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594"/>
                                        </p:tgtEl>
                                        <p:attrNameLst>
                                          <p:attrName>style.visibility</p:attrName>
                                        </p:attrNameLst>
                                      </p:cBhvr>
                                      <p:to>
                                        <p:strVal val="visible"/>
                                      </p:to>
                                    </p:set>
                                    <p:animEffect transition="in" filter="fade">
                                      <p:cBhvr>
                                        <p:cTn id="7" dur="2000"/>
                                        <p:tgtEl>
                                          <p:spTgt spid="1105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0595"/>
                                        </p:tgtEl>
                                        <p:attrNameLst>
                                          <p:attrName>style.visibility</p:attrName>
                                        </p:attrNameLst>
                                      </p:cBhvr>
                                      <p:to>
                                        <p:strVal val="visible"/>
                                      </p:to>
                                    </p:set>
                                    <p:animEffect transition="in" filter="fade">
                                      <p:cBhvr>
                                        <p:cTn id="10" dur="2000"/>
                                        <p:tgtEl>
                                          <p:spTgt spid="110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323528" y="692696"/>
            <a:ext cx="8351838" cy="5170646"/>
          </a:xfrm>
          <a:prstGeom prst="rect">
            <a:avLst/>
          </a:prstGeom>
          <a:noFill/>
          <a:ln w="9525">
            <a:noFill/>
            <a:miter lim="800000"/>
            <a:headEnd/>
            <a:tailEnd/>
          </a:ln>
        </p:spPr>
        <p:txBody>
          <a:bodyPr>
            <a:spAutoFit/>
          </a:bodyPr>
          <a:lstStyle/>
          <a:p>
            <a:pPr>
              <a:lnSpc>
                <a:spcPct val="150000"/>
              </a:lnSpc>
            </a:pPr>
            <a:r>
              <a:rPr lang="tr-TR" sz="2000" dirty="0" smtClean="0">
                <a:latin typeface="Comic Sans MS" pitchFamily="66" charset="0"/>
              </a:rPr>
              <a:t>Yaşam;</a:t>
            </a:r>
          </a:p>
          <a:p>
            <a:pPr>
              <a:lnSpc>
                <a:spcPct val="150000"/>
              </a:lnSpc>
            </a:pPr>
            <a:r>
              <a:rPr lang="tr-TR" sz="2000" dirty="0" smtClean="0">
                <a:latin typeface="Comic Sans MS" pitchFamily="66" charset="0"/>
              </a:rPr>
              <a:t>-Eski </a:t>
            </a:r>
            <a:r>
              <a:rPr lang="tr-TR" sz="2000" dirty="0">
                <a:latin typeface="Comic Sans MS" pitchFamily="66" charset="0"/>
              </a:rPr>
              <a:t>Roma'da yaklaşık 22 </a:t>
            </a:r>
            <a:r>
              <a:rPr lang="tr-TR" sz="2000" dirty="0" smtClean="0">
                <a:latin typeface="Comic Sans MS" pitchFamily="66" charset="0"/>
              </a:rPr>
              <a:t>yıldı. 19</a:t>
            </a:r>
            <a:r>
              <a:rPr lang="tr-TR" sz="2000" dirty="0">
                <a:latin typeface="Comic Sans MS" pitchFamily="66" charset="0"/>
              </a:rPr>
              <a:t>. yüzyılda 41 </a:t>
            </a:r>
            <a:r>
              <a:rPr lang="tr-TR" sz="2000" dirty="0" smtClean="0">
                <a:latin typeface="Comic Sans MS" pitchFamily="66" charset="0"/>
              </a:rPr>
              <a:t>yıl oldu. </a:t>
            </a:r>
            <a:endParaRPr lang="tr-TR" sz="2000" dirty="0">
              <a:latin typeface="Comic Sans MS" pitchFamily="66" charset="0"/>
            </a:endParaRPr>
          </a:p>
          <a:p>
            <a:pPr>
              <a:lnSpc>
                <a:spcPct val="150000"/>
              </a:lnSpc>
            </a:pPr>
            <a:r>
              <a:rPr lang="tr-TR" sz="2000" dirty="0">
                <a:latin typeface="Comic Sans MS" pitchFamily="66" charset="0"/>
              </a:rPr>
              <a:t>-Geçen yüzyıl sona ererken 50 yıl olan ortalama yaşam beklentisi bugün gelişmiş ülkelerde 75-80 yıla çıkmış durumda. (İsveç ve İsviçre'de 80, Japonya'da 81, Fransa, Avustralya, İtalya, Kanada ve Norveç'te ise 79.)</a:t>
            </a:r>
          </a:p>
          <a:p>
            <a:pPr>
              <a:lnSpc>
                <a:spcPct val="150000"/>
              </a:lnSpc>
            </a:pPr>
            <a:r>
              <a:rPr lang="tr-TR" sz="2000" dirty="0">
                <a:latin typeface="Comic Sans MS" pitchFamily="66" charset="0"/>
              </a:rPr>
              <a:t>-Gelecek yüzyılda ortalama yaşam beklentisinin genel olarak erkeklerde 80, kadınlarda 90 yıla çıkabileceği tahmin ediliyor. </a:t>
            </a:r>
          </a:p>
          <a:p>
            <a:pPr>
              <a:lnSpc>
                <a:spcPct val="150000"/>
              </a:lnSpc>
            </a:pPr>
            <a:endParaRPr lang="tr-TR" sz="2000" dirty="0">
              <a:latin typeface="Comic Sans MS" pitchFamily="66" charset="0"/>
            </a:endParaRPr>
          </a:p>
          <a:p>
            <a:pPr>
              <a:lnSpc>
                <a:spcPct val="150000"/>
              </a:lnSpc>
            </a:pPr>
            <a:r>
              <a:rPr lang="tr-TR" sz="2000" dirty="0" smtClean="0">
                <a:latin typeface="Comic Sans MS" pitchFamily="66" charset="0"/>
              </a:rPr>
              <a:t>	Yaşam </a:t>
            </a:r>
            <a:r>
              <a:rPr lang="tr-TR" sz="2000" dirty="0">
                <a:latin typeface="Comic Sans MS" pitchFamily="66" charset="0"/>
              </a:rPr>
              <a:t>beklentisinin 40-45 yılı aşamadığı </a:t>
            </a:r>
            <a:endParaRPr lang="tr-TR" sz="2000" dirty="0" smtClean="0">
              <a:latin typeface="Comic Sans MS" pitchFamily="66" charset="0"/>
            </a:endParaRPr>
          </a:p>
          <a:p>
            <a:pPr>
              <a:lnSpc>
                <a:spcPct val="150000"/>
              </a:lnSpc>
            </a:pPr>
            <a:r>
              <a:rPr lang="tr-TR" sz="2000" dirty="0" smtClean="0">
                <a:latin typeface="Comic Sans MS" pitchFamily="66" charset="0"/>
              </a:rPr>
              <a:t>	en </a:t>
            </a:r>
            <a:r>
              <a:rPr lang="tr-TR" sz="2000" dirty="0">
                <a:latin typeface="Comic Sans MS" pitchFamily="66" charset="0"/>
              </a:rPr>
              <a:t>düşük </a:t>
            </a:r>
            <a:r>
              <a:rPr lang="tr-TR" sz="2000" dirty="0" smtClean="0">
                <a:latin typeface="Comic Sans MS" pitchFamily="66" charset="0"/>
              </a:rPr>
              <a:t>ortalamalar </a:t>
            </a:r>
            <a:r>
              <a:rPr lang="tr-TR" sz="2000" dirty="0">
                <a:latin typeface="Comic Sans MS" pitchFamily="66" charset="0"/>
              </a:rPr>
              <a:t>Afrika ülkelerinde. </a:t>
            </a:r>
          </a:p>
        </p:txBody>
      </p:sp>
      <p:pic>
        <p:nvPicPr>
          <p:cNvPr id="65539" name="Picture 3" descr="roma"/>
          <p:cNvPicPr>
            <a:picLocks noChangeAspect="1" noChangeArrowheads="1"/>
          </p:cNvPicPr>
          <p:nvPr/>
        </p:nvPicPr>
        <p:blipFill>
          <a:blip r:embed="rId2"/>
          <a:srcRect/>
          <a:stretch>
            <a:fillRect/>
          </a:stretch>
        </p:blipFill>
        <p:spPr bwMode="auto">
          <a:xfrm>
            <a:off x="7200931" y="214290"/>
            <a:ext cx="1871663" cy="1341438"/>
          </a:xfrm>
          <a:prstGeom prst="rect">
            <a:avLst/>
          </a:prstGeom>
          <a:noFill/>
          <a:ln w="19050">
            <a:solidFill>
              <a:srgbClr val="FF3300"/>
            </a:solidFill>
            <a:miter lim="800000"/>
            <a:headEnd/>
            <a:tailEnd/>
          </a:ln>
        </p:spPr>
      </p:pic>
      <p:pic>
        <p:nvPicPr>
          <p:cNvPr id="65540" name="Picture 4" descr="Resim1"/>
          <p:cNvPicPr>
            <a:picLocks noChangeAspect="1" noChangeArrowheads="1"/>
          </p:cNvPicPr>
          <p:nvPr/>
        </p:nvPicPr>
        <p:blipFill>
          <a:blip r:embed="rId3">
            <a:lum bright="24000" contrast="6000"/>
          </a:blip>
          <a:srcRect l="66495" t="50633" r="18744" b="20734"/>
          <a:stretch>
            <a:fillRect/>
          </a:stretch>
        </p:blipFill>
        <p:spPr bwMode="auto">
          <a:xfrm>
            <a:off x="6459387" y="4509120"/>
            <a:ext cx="1483087" cy="2154956"/>
          </a:xfrm>
          <a:prstGeom prst="rect">
            <a:avLst/>
          </a:prstGeom>
          <a:noFill/>
          <a:ln w="19050">
            <a:solidFill>
              <a:srgbClr val="FF33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fade">
                                      <p:cBhvr>
                                        <p:cTn id="7" dur="2000"/>
                                        <p:tgtEl>
                                          <p:spTgt spid="65539"/>
                                        </p:tgtEl>
                                      </p:cBhvr>
                                    </p:animEffect>
                                  </p:childTnLst>
                                </p:cTn>
                              </p:par>
                              <p:par>
                                <p:cTn id="8" presetID="15" presetClass="entr" presetSubtype="0" fill="hold" nodeType="withEffect">
                                  <p:stCondLst>
                                    <p:cond delay="0"/>
                                  </p:stCondLst>
                                  <p:childTnLst>
                                    <p:set>
                                      <p:cBhvr>
                                        <p:cTn id="9" dur="1" fill="hold">
                                          <p:stCondLst>
                                            <p:cond delay="0"/>
                                          </p:stCondLst>
                                        </p:cTn>
                                        <p:tgtEl>
                                          <p:spTgt spid="65538">
                                            <p:txEl>
                                              <p:pRg st="0" end="0"/>
                                            </p:txEl>
                                          </p:spTgt>
                                        </p:tgtEl>
                                        <p:attrNameLst>
                                          <p:attrName>style.visibility</p:attrName>
                                        </p:attrNameLst>
                                      </p:cBhvr>
                                      <p:to>
                                        <p:strVal val="visible"/>
                                      </p:to>
                                    </p:set>
                                    <p:anim calcmode="lin" valueType="num">
                                      <p:cBhvr>
                                        <p:cTn id="10" dur="1000" fill="hold"/>
                                        <p:tgtEl>
                                          <p:spTgt spid="65538">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65538">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6553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65538">
                                            <p:txEl>
                                              <p:pRg st="0" end="0"/>
                                            </p:txEl>
                                          </p:spTgt>
                                        </p:tgtEl>
                                        <p:attrNameLst>
                                          <p:attrName>ppt_y</p:attrName>
                                        </p:attrNameLst>
                                      </p:cBhvr>
                                      <p:tavLst>
                                        <p:tav tm="0" fmla="#ppt_y+(sin(-2*pi*(1-$))*-#ppt_x+cos(-2*pi*(1-$))*(1-#ppt_y))*(1-$)">
                                          <p:val>
                                            <p:fltVal val="0"/>
                                          </p:val>
                                        </p:tav>
                                        <p:tav tm="100000">
                                          <p:val>
                                            <p:fltVal val="1"/>
                                          </p:val>
                                        </p:tav>
                                      </p:tavLst>
                                    </p:anim>
                                  </p:childTnLst>
                                </p:cTn>
                              </p:par>
                              <p:par>
                                <p:cTn id="14" presetID="15" presetClass="entr" presetSubtype="0" fill="hold" nodeType="withEffect">
                                  <p:stCondLst>
                                    <p:cond delay="0"/>
                                  </p:stCondLst>
                                  <p:childTnLst>
                                    <p:set>
                                      <p:cBhvr>
                                        <p:cTn id="15" dur="1" fill="hold">
                                          <p:stCondLst>
                                            <p:cond delay="0"/>
                                          </p:stCondLst>
                                        </p:cTn>
                                        <p:tgtEl>
                                          <p:spTgt spid="65538">
                                            <p:txEl>
                                              <p:pRg st="1" end="1"/>
                                            </p:txEl>
                                          </p:spTgt>
                                        </p:tgtEl>
                                        <p:attrNameLst>
                                          <p:attrName>style.visibility</p:attrName>
                                        </p:attrNameLst>
                                      </p:cBhvr>
                                      <p:to>
                                        <p:strVal val="visible"/>
                                      </p:to>
                                    </p:set>
                                    <p:anim calcmode="lin" valueType="num">
                                      <p:cBhvr>
                                        <p:cTn id="16" dur="1000" fill="hold"/>
                                        <p:tgtEl>
                                          <p:spTgt spid="65538">
                                            <p:txEl>
                                              <p:pRg st="1" end="1"/>
                                            </p:txEl>
                                          </p:spTgt>
                                        </p:tgtEl>
                                        <p:attrNameLst>
                                          <p:attrName>ppt_w</p:attrName>
                                        </p:attrNameLst>
                                      </p:cBhvr>
                                      <p:tavLst>
                                        <p:tav tm="0">
                                          <p:val>
                                            <p:fltVal val="0"/>
                                          </p:val>
                                        </p:tav>
                                        <p:tav tm="100000">
                                          <p:val>
                                            <p:strVal val="#ppt_w"/>
                                          </p:val>
                                        </p:tav>
                                      </p:tavLst>
                                    </p:anim>
                                    <p:anim calcmode="lin" valueType="num">
                                      <p:cBhvr>
                                        <p:cTn id="17" dur="1000" fill="hold"/>
                                        <p:tgtEl>
                                          <p:spTgt spid="65538">
                                            <p:txEl>
                                              <p:pRg st="1" end="1"/>
                                            </p:txEl>
                                          </p:spTgt>
                                        </p:tgtEl>
                                        <p:attrNameLst>
                                          <p:attrName>ppt_h</p:attrName>
                                        </p:attrNameLst>
                                      </p:cBhvr>
                                      <p:tavLst>
                                        <p:tav tm="0">
                                          <p:val>
                                            <p:fltVal val="0"/>
                                          </p:val>
                                        </p:tav>
                                        <p:tav tm="100000">
                                          <p:val>
                                            <p:strVal val="#ppt_h"/>
                                          </p:val>
                                        </p:tav>
                                      </p:tavLst>
                                    </p:anim>
                                    <p:anim calcmode="lin" valueType="num">
                                      <p:cBhvr>
                                        <p:cTn id="18" dur="1000" fill="hold"/>
                                        <p:tgtEl>
                                          <p:spTgt spid="6553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65538">
                                            <p:txEl>
                                              <p:pRg st="1" end="1"/>
                                            </p:txEl>
                                          </p:spTgt>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nodeType="withEffect">
                                  <p:stCondLst>
                                    <p:cond delay="0"/>
                                  </p:stCondLst>
                                  <p:childTnLst>
                                    <p:set>
                                      <p:cBhvr>
                                        <p:cTn id="21" dur="1" fill="hold">
                                          <p:stCondLst>
                                            <p:cond delay="0"/>
                                          </p:stCondLst>
                                        </p:cTn>
                                        <p:tgtEl>
                                          <p:spTgt spid="65538">
                                            <p:txEl>
                                              <p:pRg st="2" end="2"/>
                                            </p:txEl>
                                          </p:spTgt>
                                        </p:tgtEl>
                                        <p:attrNameLst>
                                          <p:attrName>style.visibility</p:attrName>
                                        </p:attrNameLst>
                                      </p:cBhvr>
                                      <p:to>
                                        <p:strVal val="visible"/>
                                      </p:to>
                                    </p:set>
                                    <p:anim calcmode="lin" valueType="num">
                                      <p:cBhvr>
                                        <p:cTn id="22" dur="1000" fill="hold"/>
                                        <p:tgtEl>
                                          <p:spTgt spid="65538">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65538">
                                            <p:txEl>
                                              <p:pRg st="2" end="2"/>
                                            </p:txEl>
                                          </p:spTgt>
                                        </p:tgtEl>
                                        <p:attrNameLst>
                                          <p:attrName>ppt_h</p:attrName>
                                        </p:attrNameLst>
                                      </p:cBhvr>
                                      <p:tavLst>
                                        <p:tav tm="0">
                                          <p:val>
                                            <p:fltVal val="0"/>
                                          </p:val>
                                        </p:tav>
                                        <p:tav tm="100000">
                                          <p:val>
                                            <p:strVal val="#ppt_h"/>
                                          </p:val>
                                        </p:tav>
                                      </p:tavLst>
                                    </p:anim>
                                    <p:anim calcmode="lin" valueType="num">
                                      <p:cBhvr>
                                        <p:cTn id="24" dur="1000" fill="hold"/>
                                        <p:tgtEl>
                                          <p:spTgt spid="6553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65538">
                                            <p:txEl>
                                              <p:pRg st="2" end="2"/>
                                            </p:txEl>
                                          </p:spTgt>
                                        </p:tgtEl>
                                        <p:attrNameLst>
                                          <p:attrName>ppt_y</p:attrName>
                                        </p:attrNameLst>
                                      </p:cBhvr>
                                      <p:tavLst>
                                        <p:tav tm="0" fmla="#ppt_y+(sin(-2*pi*(1-$))*-#ppt_x+cos(-2*pi*(1-$))*(1-#ppt_y))*(1-$)">
                                          <p:val>
                                            <p:fltVal val="0"/>
                                          </p:val>
                                        </p:tav>
                                        <p:tav tm="100000">
                                          <p:val>
                                            <p:fltVal val="1"/>
                                          </p:val>
                                        </p:tav>
                                      </p:tavLst>
                                    </p:anim>
                                  </p:childTnLst>
                                </p:cTn>
                              </p:par>
                              <p:par>
                                <p:cTn id="26" presetID="15" presetClass="entr" presetSubtype="0" fill="hold" nodeType="withEffect">
                                  <p:stCondLst>
                                    <p:cond delay="0"/>
                                  </p:stCondLst>
                                  <p:childTnLst>
                                    <p:set>
                                      <p:cBhvr>
                                        <p:cTn id="27" dur="1" fill="hold">
                                          <p:stCondLst>
                                            <p:cond delay="0"/>
                                          </p:stCondLst>
                                        </p:cTn>
                                        <p:tgtEl>
                                          <p:spTgt spid="65538">
                                            <p:txEl>
                                              <p:pRg st="3" end="3"/>
                                            </p:txEl>
                                          </p:spTgt>
                                        </p:tgtEl>
                                        <p:attrNameLst>
                                          <p:attrName>style.visibility</p:attrName>
                                        </p:attrNameLst>
                                      </p:cBhvr>
                                      <p:to>
                                        <p:strVal val="visible"/>
                                      </p:to>
                                    </p:set>
                                    <p:anim calcmode="lin" valueType="num">
                                      <p:cBhvr>
                                        <p:cTn id="28" dur="1000" fill="hold"/>
                                        <p:tgtEl>
                                          <p:spTgt spid="65538">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65538">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65538">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65538">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65538">
                                            <p:txEl>
                                              <p:pRg st="5" end="5"/>
                                            </p:txEl>
                                          </p:spTgt>
                                        </p:tgtEl>
                                        <p:attrNameLst>
                                          <p:attrName>style.visibility</p:attrName>
                                        </p:attrNameLst>
                                      </p:cBhvr>
                                      <p:to>
                                        <p:strVal val="visible"/>
                                      </p:to>
                                    </p:set>
                                    <p:anim calcmode="lin" valueType="num">
                                      <p:cBhvr>
                                        <p:cTn id="36" dur="1000" fill="hold"/>
                                        <p:tgtEl>
                                          <p:spTgt spid="65538">
                                            <p:txEl>
                                              <p:pRg st="5" end="5"/>
                                            </p:txEl>
                                          </p:spTgt>
                                        </p:tgtEl>
                                        <p:attrNameLst>
                                          <p:attrName>ppt_w</p:attrName>
                                        </p:attrNameLst>
                                      </p:cBhvr>
                                      <p:tavLst>
                                        <p:tav tm="0">
                                          <p:val>
                                            <p:fltVal val="0"/>
                                          </p:val>
                                        </p:tav>
                                        <p:tav tm="100000">
                                          <p:val>
                                            <p:strVal val="#ppt_w"/>
                                          </p:val>
                                        </p:tav>
                                      </p:tavLst>
                                    </p:anim>
                                    <p:anim calcmode="lin" valueType="num">
                                      <p:cBhvr>
                                        <p:cTn id="37" dur="1000" fill="hold"/>
                                        <p:tgtEl>
                                          <p:spTgt spid="65538">
                                            <p:txEl>
                                              <p:pRg st="5" end="5"/>
                                            </p:txEl>
                                          </p:spTgt>
                                        </p:tgtEl>
                                        <p:attrNameLst>
                                          <p:attrName>ppt_h</p:attrName>
                                        </p:attrNameLst>
                                      </p:cBhvr>
                                      <p:tavLst>
                                        <p:tav tm="0">
                                          <p:val>
                                            <p:fltVal val="0"/>
                                          </p:val>
                                        </p:tav>
                                        <p:tav tm="100000">
                                          <p:val>
                                            <p:strVal val="#ppt_h"/>
                                          </p:val>
                                        </p:tav>
                                      </p:tavLst>
                                    </p:anim>
                                    <p:anim calcmode="lin" valueType="num">
                                      <p:cBhvr>
                                        <p:cTn id="38" dur="1000" fill="hold"/>
                                        <p:tgtEl>
                                          <p:spTgt spid="65538">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65538">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nodeType="clickEffect">
                                  <p:stCondLst>
                                    <p:cond delay="0"/>
                                  </p:stCondLst>
                                  <p:childTnLst>
                                    <p:set>
                                      <p:cBhvr>
                                        <p:cTn id="43" dur="1" fill="hold">
                                          <p:stCondLst>
                                            <p:cond delay="0"/>
                                          </p:stCondLst>
                                        </p:cTn>
                                        <p:tgtEl>
                                          <p:spTgt spid="65538">
                                            <p:txEl>
                                              <p:pRg st="6" end="6"/>
                                            </p:txEl>
                                          </p:spTgt>
                                        </p:tgtEl>
                                        <p:attrNameLst>
                                          <p:attrName>style.visibility</p:attrName>
                                        </p:attrNameLst>
                                      </p:cBhvr>
                                      <p:to>
                                        <p:strVal val="visible"/>
                                      </p:to>
                                    </p:set>
                                    <p:anim calcmode="lin" valueType="num">
                                      <p:cBhvr>
                                        <p:cTn id="44" dur="1000" fill="hold"/>
                                        <p:tgtEl>
                                          <p:spTgt spid="65538">
                                            <p:txEl>
                                              <p:pRg st="6" end="6"/>
                                            </p:txEl>
                                          </p:spTgt>
                                        </p:tgtEl>
                                        <p:attrNameLst>
                                          <p:attrName>ppt_w</p:attrName>
                                        </p:attrNameLst>
                                      </p:cBhvr>
                                      <p:tavLst>
                                        <p:tav tm="0">
                                          <p:val>
                                            <p:fltVal val="0"/>
                                          </p:val>
                                        </p:tav>
                                        <p:tav tm="100000">
                                          <p:val>
                                            <p:strVal val="#ppt_w"/>
                                          </p:val>
                                        </p:tav>
                                      </p:tavLst>
                                    </p:anim>
                                    <p:anim calcmode="lin" valueType="num">
                                      <p:cBhvr>
                                        <p:cTn id="45" dur="1000" fill="hold"/>
                                        <p:tgtEl>
                                          <p:spTgt spid="65538">
                                            <p:txEl>
                                              <p:pRg st="6" end="6"/>
                                            </p:txEl>
                                          </p:spTgt>
                                        </p:tgtEl>
                                        <p:attrNameLst>
                                          <p:attrName>ppt_h</p:attrName>
                                        </p:attrNameLst>
                                      </p:cBhvr>
                                      <p:tavLst>
                                        <p:tav tm="0">
                                          <p:val>
                                            <p:fltVal val="0"/>
                                          </p:val>
                                        </p:tav>
                                        <p:tav tm="100000">
                                          <p:val>
                                            <p:strVal val="#ppt_h"/>
                                          </p:val>
                                        </p:tav>
                                      </p:tavLst>
                                    </p:anim>
                                    <p:anim calcmode="lin" valueType="num">
                                      <p:cBhvr>
                                        <p:cTn id="46" dur="1000" fill="hold"/>
                                        <p:tgtEl>
                                          <p:spTgt spid="65538">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65538">
                                            <p:txEl>
                                              <p:pRg st="6" end="6"/>
                                            </p:txEl>
                                          </p:spTgt>
                                        </p:tgtEl>
                                        <p:attrNameLst>
                                          <p:attrName>ppt_y</p:attrName>
                                        </p:attrNameLst>
                                      </p:cBhvr>
                                      <p:tavLst>
                                        <p:tav tm="0" fmla="#ppt_y+(sin(-2*pi*(1-$))*-#ppt_x+cos(-2*pi*(1-$))*(1-#ppt_y))*(1-$)">
                                          <p:val>
                                            <p:fltVal val="0"/>
                                          </p:val>
                                        </p:tav>
                                        <p:tav tm="100000">
                                          <p:val>
                                            <p:fltVal val="1"/>
                                          </p:val>
                                        </p:tav>
                                      </p:tavLst>
                                    </p:anim>
                                  </p:childTnLst>
                                </p:cTn>
                              </p:par>
                              <p:par>
                                <p:cTn id="48" presetID="10" presetClass="entr" presetSubtype="0" fill="hold" nodeType="withEffect">
                                  <p:stCondLst>
                                    <p:cond delay="0"/>
                                  </p:stCondLst>
                                  <p:childTnLst>
                                    <p:set>
                                      <p:cBhvr>
                                        <p:cTn id="49" dur="1" fill="hold">
                                          <p:stCondLst>
                                            <p:cond delay="0"/>
                                          </p:stCondLst>
                                        </p:cTn>
                                        <p:tgtEl>
                                          <p:spTgt spid="65540"/>
                                        </p:tgtEl>
                                        <p:attrNameLst>
                                          <p:attrName>style.visibility</p:attrName>
                                        </p:attrNameLst>
                                      </p:cBhvr>
                                      <p:to>
                                        <p:strVal val="visible"/>
                                      </p:to>
                                    </p:set>
                                    <p:animEffect transition="in" filter="fade">
                                      <p:cBhvr>
                                        <p:cTn id="50" dur="2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827584" y="596295"/>
            <a:ext cx="7429520" cy="2400657"/>
          </a:xfrm>
          <a:prstGeom prst="rect">
            <a:avLst/>
          </a:prstGeom>
          <a:noFill/>
          <a:ln w="9525">
            <a:noFill/>
            <a:miter lim="800000"/>
            <a:headEnd/>
            <a:tailEnd/>
          </a:ln>
        </p:spPr>
        <p:txBody>
          <a:bodyPr wrap="square">
            <a:spAutoFit/>
          </a:bodyPr>
          <a:lstStyle/>
          <a:p>
            <a:pPr>
              <a:lnSpc>
                <a:spcPct val="150000"/>
              </a:lnSpc>
            </a:pPr>
            <a:r>
              <a:rPr lang="tr-TR" sz="2000" dirty="0">
                <a:latin typeface="Comic Sans MS" pitchFamily="66" charset="0"/>
              </a:rPr>
              <a:t>	 Türkiye'de; </a:t>
            </a:r>
          </a:p>
          <a:p>
            <a:pPr>
              <a:lnSpc>
                <a:spcPct val="150000"/>
              </a:lnSpc>
            </a:pPr>
            <a:r>
              <a:rPr lang="tr-TR" sz="2000" dirty="0">
                <a:latin typeface="Comic Sans MS" pitchFamily="66" charset="0"/>
              </a:rPr>
              <a:t>	-1993 yılında ortalama yaşam süresi </a:t>
            </a:r>
            <a:r>
              <a:rPr lang="tr-TR" sz="2000" dirty="0" smtClean="0">
                <a:latin typeface="Comic Sans MS" pitchFamily="66" charset="0"/>
              </a:rPr>
              <a:t>68</a:t>
            </a:r>
            <a:endParaRPr lang="tr-TR" sz="2000" dirty="0">
              <a:latin typeface="Comic Sans MS" pitchFamily="66" charset="0"/>
            </a:endParaRPr>
          </a:p>
          <a:p>
            <a:pPr>
              <a:lnSpc>
                <a:spcPct val="150000"/>
              </a:lnSpc>
            </a:pPr>
            <a:r>
              <a:rPr lang="tr-TR" sz="2000" dirty="0">
                <a:latin typeface="Comic Sans MS" pitchFamily="66" charset="0"/>
              </a:rPr>
              <a:t>	-1997 yılında </a:t>
            </a:r>
            <a:r>
              <a:rPr lang="tr-TR" sz="2000" dirty="0" smtClean="0">
                <a:latin typeface="Comic Sans MS" pitchFamily="66" charset="0"/>
              </a:rPr>
              <a:t>72.37</a:t>
            </a:r>
          </a:p>
          <a:p>
            <a:pPr>
              <a:lnSpc>
                <a:spcPct val="150000"/>
              </a:lnSpc>
            </a:pPr>
            <a:r>
              <a:rPr lang="tr-TR" sz="2000" dirty="0" smtClean="0">
                <a:latin typeface="Comic Sans MS" pitchFamily="66" charset="0"/>
              </a:rPr>
              <a:t>            -2006 yılı için kadınlarda 74, erkeklerde 69.1</a:t>
            </a:r>
            <a:endParaRPr lang="tr-TR" sz="2000" dirty="0">
              <a:latin typeface="Comic Sans MS" pitchFamily="66" charset="0"/>
            </a:endParaRPr>
          </a:p>
          <a:p>
            <a:pPr algn="just">
              <a:lnSpc>
                <a:spcPct val="150000"/>
              </a:lnSpc>
            </a:pPr>
            <a:r>
              <a:rPr lang="tr-TR" sz="2000" dirty="0">
                <a:latin typeface="Comic Sans MS" pitchFamily="66" charset="0"/>
              </a:rPr>
              <a:t>	-2015 yılı için kadınlarda 75.2 erkeklerde </a:t>
            </a:r>
            <a:r>
              <a:rPr lang="tr-TR" sz="2000" dirty="0" smtClean="0">
                <a:latin typeface="Comic Sans MS" pitchFamily="66" charset="0"/>
              </a:rPr>
              <a:t>70.3</a:t>
            </a:r>
            <a:endParaRPr lang="tr-TR" sz="2000" dirty="0">
              <a:latin typeface="Comic Sans MS" pitchFamily="66" charset="0"/>
            </a:endParaRPr>
          </a:p>
        </p:txBody>
      </p:sp>
      <p:pic>
        <p:nvPicPr>
          <p:cNvPr id="10242" name="Picture 2" descr="https://sefamerve.cubecdn.net/image/data/0_Blog/ya%C5%9Fl%C4%B1l%C4%B1k-birliktelik-evlilik.jpg"/>
          <p:cNvPicPr>
            <a:picLocks noChangeAspect="1" noChangeArrowheads="1"/>
          </p:cNvPicPr>
          <p:nvPr/>
        </p:nvPicPr>
        <p:blipFill>
          <a:blip r:embed="rId2"/>
          <a:srcRect/>
          <a:stretch>
            <a:fillRect/>
          </a:stretch>
        </p:blipFill>
        <p:spPr bwMode="auto">
          <a:xfrm>
            <a:off x="2339752" y="3429000"/>
            <a:ext cx="4286280" cy="2812871"/>
          </a:xfrm>
          <a:prstGeom prst="rect">
            <a:avLst/>
          </a:prstGeom>
          <a:noFill/>
          <a:ln w="19050">
            <a:solidFill>
              <a:srgbClr val="FF33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animEffect transition="in" filter="fade">
                                      <p:cBhvr>
                                        <p:cTn id="7" dur="1000"/>
                                        <p:tgtEl>
                                          <p:spTgt spid="67586">
                                            <p:txEl>
                                              <p:pRg st="0" end="0"/>
                                            </p:txEl>
                                          </p:spTgt>
                                        </p:tgtEl>
                                      </p:cBhvr>
                                    </p:animEffect>
                                    <p:anim calcmode="lin" valueType="num">
                                      <p:cBhvr>
                                        <p:cTn id="8" dur="1000" fill="hold"/>
                                        <p:tgtEl>
                                          <p:spTgt spid="6758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758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7586">
                                            <p:txEl>
                                              <p:pRg st="1" end="1"/>
                                            </p:txEl>
                                          </p:spTgt>
                                        </p:tgtEl>
                                        <p:attrNameLst>
                                          <p:attrName>style.visibility</p:attrName>
                                        </p:attrNameLst>
                                      </p:cBhvr>
                                      <p:to>
                                        <p:strVal val="visible"/>
                                      </p:to>
                                    </p:set>
                                    <p:animEffect transition="in" filter="fade">
                                      <p:cBhvr>
                                        <p:cTn id="12" dur="1000"/>
                                        <p:tgtEl>
                                          <p:spTgt spid="67586">
                                            <p:txEl>
                                              <p:pRg st="1" end="1"/>
                                            </p:txEl>
                                          </p:spTgt>
                                        </p:tgtEl>
                                      </p:cBhvr>
                                    </p:animEffect>
                                    <p:anim calcmode="lin" valueType="num">
                                      <p:cBhvr>
                                        <p:cTn id="13" dur="1000" fill="hold"/>
                                        <p:tgtEl>
                                          <p:spTgt spid="6758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758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7586">
                                            <p:txEl>
                                              <p:pRg st="2" end="2"/>
                                            </p:txEl>
                                          </p:spTgt>
                                        </p:tgtEl>
                                        <p:attrNameLst>
                                          <p:attrName>style.visibility</p:attrName>
                                        </p:attrNameLst>
                                      </p:cBhvr>
                                      <p:to>
                                        <p:strVal val="visible"/>
                                      </p:to>
                                    </p:set>
                                    <p:animEffect transition="in" filter="fade">
                                      <p:cBhvr>
                                        <p:cTn id="17" dur="1000"/>
                                        <p:tgtEl>
                                          <p:spTgt spid="67586">
                                            <p:txEl>
                                              <p:pRg st="2" end="2"/>
                                            </p:txEl>
                                          </p:spTgt>
                                        </p:tgtEl>
                                      </p:cBhvr>
                                    </p:animEffect>
                                    <p:anim calcmode="lin" valueType="num">
                                      <p:cBhvr>
                                        <p:cTn id="18" dur="1000" fill="hold"/>
                                        <p:tgtEl>
                                          <p:spTgt spid="6758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6758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7586">
                                            <p:txEl>
                                              <p:pRg st="3" end="3"/>
                                            </p:txEl>
                                          </p:spTgt>
                                        </p:tgtEl>
                                        <p:attrNameLst>
                                          <p:attrName>style.visibility</p:attrName>
                                        </p:attrNameLst>
                                      </p:cBhvr>
                                      <p:to>
                                        <p:strVal val="visible"/>
                                      </p:to>
                                    </p:set>
                                    <p:animEffect transition="in" filter="fade">
                                      <p:cBhvr>
                                        <p:cTn id="22" dur="1000"/>
                                        <p:tgtEl>
                                          <p:spTgt spid="67586">
                                            <p:txEl>
                                              <p:pRg st="3" end="3"/>
                                            </p:txEl>
                                          </p:spTgt>
                                        </p:tgtEl>
                                      </p:cBhvr>
                                    </p:animEffect>
                                    <p:anim calcmode="lin" valueType="num">
                                      <p:cBhvr>
                                        <p:cTn id="23" dur="1000" fill="hold"/>
                                        <p:tgtEl>
                                          <p:spTgt spid="6758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6758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7586">
                                            <p:txEl>
                                              <p:pRg st="4" end="4"/>
                                            </p:txEl>
                                          </p:spTgt>
                                        </p:tgtEl>
                                        <p:attrNameLst>
                                          <p:attrName>style.visibility</p:attrName>
                                        </p:attrNameLst>
                                      </p:cBhvr>
                                      <p:to>
                                        <p:strVal val="visible"/>
                                      </p:to>
                                    </p:set>
                                    <p:animEffect transition="in" filter="fade">
                                      <p:cBhvr>
                                        <p:cTn id="27" dur="1000"/>
                                        <p:tgtEl>
                                          <p:spTgt spid="67586">
                                            <p:txEl>
                                              <p:pRg st="4" end="4"/>
                                            </p:txEl>
                                          </p:spTgt>
                                        </p:tgtEl>
                                      </p:cBhvr>
                                    </p:animEffect>
                                    <p:anim calcmode="lin" valueType="num">
                                      <p:cBhvr>
                                        <p:cTn id="28" dur="1000" fill="hold"/>
                                        <p:tgtEl>
                                          <p:spTgt spid="6758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6758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50825" y="476250"/>
            <a:ext cx="8640763" cy="6035675"/>
          </a:xfrm>
          <a:prstGeom prst="rect">
            <a:avLst/>
          </a:prstGeom>
          <a:noFill/>
          <a:ln w="9525">
            <a:noFill/>
            <a:miter lim="800000"/>
            <a:headEnd/>
            <a:tailEnd/>
          </a:ln>
        </p:spPr>
        <p:txBody>
          <a:bodyPr>
            <a:spAutoFit/>
          </a:bodyPr>
          <a:lstStyle/>
          <a:p>
            <a:pPr algn="ctr">
              <a:lnSpc>
                <a:spcPct val="150000"/>
              </a:lnSpc>
            </a:pPr>
            <a:r>
              <a:rPr lang="tr-TR" sz="2000" dirty="0">
                <a:latin typeface="Comic Sans MS" pitchFamily="66" charset="0"/>
              </a:rPr>
              <a:t>“Gelişmiş” ülkelerde </a:t>
            </a:r>
            <a:r>
              <a:rPr lang="tr-TR" sz="2000" dirty="0">
                <a:solidFill>
                  <a:srgbClr val="FF3300"/>
                </a:solidFill>
                <a:latin typeface="Comic Sans MS" pitchFamily="66" charset="0"/>
              </a:rPr>
              <a:t>60 yaş ve üzerindeki</a:t>
            </a:r>
            <a:r>
              <a:rPr lang="tr-TR" sz="2000" dirty="0">
                <a:latin typeface="Comic Sans MS" pitchFamily="66" charset="0"/>
              </a:rPr>
              <a:t> nüfus, tüm nüfustan daha hızlı artmaktadır. Yaşlı nüfusun toplam nüfusa oranı, ABD'de </a:t>
            </a:r>
            <a:endParaRPr lang="tr-TR" sz="2000" dirty="0" smtClean="0">
              <a:latin typeface="Comic Sans MS" pitchFamily="66" charset="0"/>
            </a:endParaRPr>
          </a:p>
          <a:p>
            <a:pPr algn="ctr">
              <a:lnSpc>
                <a:spcPct val="150000"/>
              </a:lnSpc>
            </a:pPr>
            <a:r>
              <a:rPr lang="tr-TR" sz="2000" dirty="0" smtClean="0">
                <a:latin typeface="Comic Sans MS" pitchFamily="66" charset="0"/>
              </a:rPr>
              <a:t>20</a:t>
            </a:r>
            <a:r>
              <a:rPr lang="tr-TR" sz="2000" dirty="0">
                <a:latin typeface="Comic Sans MS" pitchFamily="66" charset="0"/>
              </a:rPr>
              <a:t>. yüzyılın başında % 4'ten bugün %11'e çıkmıştır. Önümüzdeki 30 yıl içinde, bu oranın %20 olması beklenmektedir. </a:t>
            </a:r>
          </a:p>
          <a:p>
            <a:pPr algn="ctr">
              <a:lnSpc>
                <a:spcPct val="150000"/>
              </a:lnSpc>
            </a:pPr>
            <a:endParaRPr lang="tr-TR" sz="2000" dirty="0">
              <a:latin typeface="Comic Sans MS" pitchFamily="66" charset="0"/>
            </a:endParaRPr>
          </a:p>
          <a:p>
            <a:pPr algn="ctr">
              <a:lnSpc>
                <a:spcPct val="150000"/>
              </a:lnSpc>
            </a:pPr>
            <a:r>
              <a:rPr lang="tr-TR" sz="2000" dirty="0">
                <a:latin typeface="Comic Sans MS" pitchFamily="66" charset="0"/>
              </a:rPr>
              <a:t>"Gelişmekte olan“ kategorisine giren çoğu ülkede de durum aynıdır.</a:t>
            </a:r>
          </a:p>
          <a:p>
            <a:pPr algn="ctr">
              <a:lnSpc>
                <a:spcPct val="150000"/>
              </a:lnSpc>
            </a:pPr>
            <a:r>
              <a:rPr lang="tr-TR" sz="2000" dirty="0">
                <a:latin typeface="Comic Sans MS" pitchFamily="66" charset="0"/>
              </a:rPr>
              <a:t>1980-2020 yılları arasında bu ülkelerde toplam nüfusun % 95 oranında artması beklenirken, yaşlı </a:t>
            </a:r>
            <a:r>
              <a:rPr lang="tr-TR" sz="2000" dirty="0" err="1">
                <a:latin typeface="Comic Sans MS" pitchFamily="66" charset="0"/>
              </a:rPr>
              <a:t>populasyonda</a:t>
            </a:r>
            <a:r>
              <a:rPr lang="tr-TR" sz="2000" dirty="0">
                <a:latin typeface="Comic Sans MS" pitchFamily="66" charset="0"/>
              </a:rPr>
              <a:t> bu artış oranı % 240 olarak hesaplanmıştır.</a:t>
            </a:r>
          </a:p>
          <a:p>
            <a:pPr algn="ctr">
              <a:lnSpc>
                <a:spcPct val="150000"/>
              </a:lnSpc>
            </a:pPr>
            <a:endParaRPr lang="tr-TR" sz="2000" dirty="0">
              <a:latin typeface="Comic Sans MS" pitchFamily="66" charset="0"/>
            </a:endParaRPr>
          </a:p>
          <a:p>
            <a:pPr algn="ctr">
              <a:lnSpc>
                <a:spcPct val="150000"/>
              </a:lnSpc>
            </a:pPr>
            <a:r>
              <a:rPr lang="tr-TR" sz="2000" dirty="0" smtClean="0">
                <a:latin typeface="Comic Sans MS" pitchFamily="66" charset="0"/>
              </a:rPr>
              <a:t>-</a:t>
            </a:r>
            <a:r>
              <a:rPr lang="tr-TR" sz="2000" dirty="0">
                <a:latin typeface="Comic Sans MS" pitchFamily="66" charset="0"/>
              </a:rPr>
              <a:t>2025 yılında 60 yaş üzerindeki nüfusun 1,2 milyara, </a:t>
            </a:r>
          </a:p>
          <a:p>
            <a:pPr algn="ctr">
              <a:lnSpc>
                <a:spcPct val="150000"/>
              </a:lnSpc>
            </a:pPr>
            <a:r>
              <a:rPr lang="tr-TR" sz="2000" dirty="0">
                <a:latin typeface="Comic Sans MS" pitchFamily="66" charset="0"/>
              </a:rPr>
              <a:t> </a:t>
            </a:r>
            <a:r>
              <a:rPr lang="tr-TR" sz="2000" dirty="0" smtClean="0">
                <a:latin typeface="Comic Sans MS" pitchFamily="66" charset="0"/>
              </a:rPr>
              <a:t>  -</a:t>
            </a:r>
            <a:r>
              <a:rPr lang="tr-TR" sz="2000" dirty="0">
                <a:latin typeface="Comic Sans MS" pitchFamily="66" charset="0"/>
              </a:rPr>
              <a:t>2050 yılına kadar 2 milyara ulaşması beklenmektedir. </a:t>
            </a:r>
          </a:p>
          <a:p>
            <a:pPr algn="ctr">
              <a:lnSpc>
                <a:spcPct val="150000"/>
              </a:lnSpc>
            </a:pPr>
            <a:endParaRPr lang="tr-TR" sz="20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p:cTn id="7" dur="1000" fill="hold"/>
                                        <p:tgtEl>
                                          <p:spTgt spid="6656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656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656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66562">
                                            <p:txEl>
                                              <p:pRg st="1" end="1"/>
                                            </p:txEl>
                                          </p:spTgt>
                                        </p:tgtEl>
                                        <p:attrNameLst>
                                          <p:attrName>style.visibility</p:attrName>
                                        </p:attrNameLst>
                                      </p:cBhvr>
                                      <p:to>
                                        <p:strVal val="visible"/>
                                      </p:to>
                                    </p:set>
                                    <p:anim calcmode="lin" valueType="num">
                                      <p:cBhvr>
                                        <p:cTn id="12" dur="1000" fill="hold"/>
                                        <p:tgtEl>
                                          <p:spTgt spid="6656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6656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6656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6562">
                                            <p:txEl>
                                              <p:pRg st="3" end="3"/>
                                            </p:txEl>
                                          </p:spTgt>
                                        </p:tgtEl>
                                        <p:attrNameLst>
                                          <p:attrName>style.visibility</p:attrName>
                                        </p:attrNameLst>
                                      </p:cBhvr>
                                      <p:to>
                                        <p:strVal val="visible"/>
                                      </p:to>
                                    </p:set>
                                    <p:anim calcmode="lin" valueType="num">
                                      <p:cBhvr>
                                        <p:cTn id="19" dur="1000" fill="hold"/>
                                        <p:tgtEl>
                                          <p:spTgt spid="6656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6656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66562">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66562">
                                            <p:txEl>
                                              <p:pRg st="4" end="4"/>
                                            </p:txEl>
                                          </p:spTgt>
                                        </p:tgtEl>
                                        <p:attrNameLst>
                                          <p:attrName>style.visibility</p:attrName>
                                        </p:attrNameLst>
                                      </p:cBhvr>
                                      <p:to>
                                        <p:strVal val="visible"/>
                                      </p:to>
                                    </p:set>
                                    <p:anim calcmode="lin" valueType="num">
                                      <p:cBhvr>
                                        <p:cTn id="24" dur="1000" fill="hold"/>
                                        <p:tgtEl>
                                          <p:spTgt spid="6656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6656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6656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66562">
                                            <p:txEl>
                                              <p:pRg st="6" end="6"/>
                                            </p:txEl>
                                          </p:spTgt>
                                        </p:tgtEl>
                                        <p:attrNameLst>
                                          <p:attrName>style.visibility</p:attrName>
                                        </p:attrNameLst>
                                      </p:cBhvr>
                                      <p:to>
                                        <p:strVal val="visible"/>
                                      </p:to>
                                    </p:set>
                                    <p:anim calcmode="lin" valueType="num">
                                      <p:cBhvr>
                                        <p:cTn id="31" dur="1000" fill="hold"/>
                                        <p:tgtEl>
                                          <p:spTgt spid="66562">
                                            <p:txEl>
                                              <p:pRg st="6" end="6"/>
                                            </p:txEl>
                                          </p:spTgt>
                                        </p:tgtEl>
                                        <p:attrNameLst>
                                          <p:attrName>ppt_w</p:attrName>
                                        </p:attrNameLst>
                                      </p:cBhvr>
                                      <p:tavLst>
                                        <p:tav tm="0">
                                          <p:val>
                                            <p:strVal val="#ppt_w*0.70"/>
                                          </p:val>
                                        </p:tav>
                                        <p:tav tm="100000">
                                          <p:val>
                                            <p:strVal val="#ppt_w"/>
                                          </p:val>
                                        </p:tav>
                                      </p:tavLst>
                                    </p:anim>
                                    <p:anim calcmode="lin" valueType="num">
                                      <p:cBhvr>
                                        <p:cTn id="32" dur="1000" fill="hold"/>
                                        <p:tgtEl>
                                          <p:spTgt spid="66562">
                                            <p:txEl>
                                              <p:pRg st="6" end="6"/>
                                            </p:txEl>
                                          </p:spTgt>
                                        </p:tgtEl>
                                        <p:attrNameLst>
                                          <p:attrName>ppt_h</p:attrName>
                                        </p:attrNameLst>
                                      </p:cBhvr>
                                      <p:tavLst>
                                        <p:tav tm="0">
                                          <p:val>
                                            <p:strVal val="#ppt_h"/>
                                          </p:val>
                                        </p:tav>
                                        <p:tav tm="100000">
                                          <p:val>
                                            <p:strVal val="#ppt_h"/>
                                          </p:val>
                                        </p:tav>
                                      </p:tavLst>
                                    </p:anim>
                                    <p:animEffect transition="in" filter="fade">
                                      <p:cBhvr>
                                        <p:cTn id="33" dur="1000"/>
                                        <p:tgtEl>
                                          <p:spTgt spid="66562">
                                            <p:txEl>
                                              <p:pRg st="6" end="6"/>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66562">
                                            <p:txEl>
                                              <p:pRg st="7" end="7"/>
                                            </p:txEl>
                                          </p:spTgt>
                                        </p:tgtEl>
                                        <p:attrNameLst>
                                          <p:attrName>style.visibility</p:attrName>
                                        </p:attrNameLst>
                                      </p:cBhvr>
                                      <p:to>
                                        <p:strVal val="visible"/>
                                      </p:to>
                                    </p:set>
                                    <p:anim calcmode="lin" valueType="num">
                                      <p:cBhvr>
                                        <p:cTn id="36" dur="1000" fill="hold"/>
                                        <p:tgtEl>
                                          <p:spTgt spid="66562">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66562">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6656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395288" y="404664"/>
            <a:ext cx="8388350" cy="6093976"/>
          </a:xfrm>
          <a:prstGeom prst="rect">
            <a:avLst/>
          </a:prstGeom>
          <a:noFill/>
          <a:ln w="9525">
            <a:noFill/>
            <a:miter lim="800000"/>
            <a:headEnd/>
            <a:tailEnd/>
          </a:ln>
        </p:spPr>
        <p:txBody>
          <a:bodyPr>
            <a:spAutoFit/>
          </a:bodyPr>
          <a:lstStyle/>
          <a:p>
            <a:pPr algn="just">
              <a:lnSpc>
                <a:spcPct val="150000"/>
              </a:lnSpc>
            </a:pPr>
            <a:r>
              <a:rPr lang="tr-TR" sz="2000" dirty="0">
                <a:latin typeface="Comic Sans MS" pitchFamily="66" charset="0"/>
              </a:rPr>
              <a:t>Ülkemizdeki yaşlı oranı</a:t>
            </a:r>
            <a:r>
              <a:rPr lang="tr-TR" sz="2000" dirty="0" smtClean="0">
                <a:latin typeface="Comic Sans MS" pitchFamily="66" charset="0"/>
              </a:rPr>
              <a:t>;</a:t>
            </a:r>
            <a:endParaRPr lang="tr-TR" sz="2000" dirty="0">
              <a:latin typeface="Comic Sans MS" pitchFamily="66" charset="0"/>
            </a:endParaRPr>
          </a:p>
          <a:p>
            <a:pPr algn="just">
              <a:lnSpc>
                <a:spcPct val="150000"/>
              </a:lnSpc>
            </a:pPr>
            <a:r>
              <a:rPr lang="tr-TR" sz="2000" dirty="0">
                <a:latin typeface="Comic Sans MS" pitchFamily="66" charset="0"/>
              </a:rPr>
              <a:t>-1935'te %</a:t>
            </a:r>
            <a:r>
              <a:rPr lang="tr-TR" sz="2000" dirty="0" smtClean="0">
                <a:latin typeface="Comic Sans MS" pitchFamily="66" charset="0"/>
              </a:rPr>
              <a:t>3,9</a:t>
            </a:r>
            <a:endParaRPr lang="tr-TR" sz="2000" dirty="0">
              <a:latin typeface="Comic Sans MS" pitchFamily="66" charset="0"/>
            </a:endParaRPr>
          </a:p>
          <a:p>
            <a:pPr>
              <a:lnSpc>
                <a:spcPct val="150000"/>
              </a:lnSpc>
            </a:pPr>
            <a:r>
              <a:rPr lang="tr-TR" sz="2000" dirty="0">
                <a:latin typeface="Comic Sans MS" pitchFamily="66" charset="0"/>
              </a:rPr>
              <a:t>-1960 nüfus sayımına göre Türkiye nüfusunun %3.53'ü </a:t>
            </a:r>
          </a:p>
          <a:p>
            <a:pPr>
              <a:lnSpc>
                <a:spcPct val="150000"/>
              </a:lnSpc>
            </a:pPr>
            <a:r>
              <a:rPr lang="tr-TR" sz="2000" dirty="0">
                <a:latin typeface="Comic Sans MS" pitchFamily="66" charset="0"/>
              </a:rPr>
              <a:t>-1985 nüfus sayımına göre nüfusun % 4,2’si </a:t>
            </a:r>
          </a:p>
          <a:p>
            <a:pPr>
              <a:lnSpc>
                <a:spcPct val="150000"/>
              </a:lnSpc>
            </a:pPr>
            <a:r>
              <a:rPr lang="tr-TR" sz="2000" dirty="0">
                <a:latin typeface="Comic Sans MS" pitchFamily="66" charset="0"/>
              </a:rPr>
              <a:t>-1990 nüfus sayımına göre 65 ve daha yukarı yaştakilerin oranı % 4,3 </a:t>
            </a:r>
          </a:p>
          <a:p>
            <a:pPr>
              <a:lnSpc>
                <a:spcPct val="150000"/>
              </a:lnSpc>
            </a:pPr>
            <a:r>
              <a:rPr lang="tr-TR" sz="2000" dirty="0">
                <a:latin typeface="Comic Sans MS" pitchFamily="66" charset="0"/>
              </a:rPr>
              <a:t>-1995 yılında bu oran % 4,7; </a:t>
            </a:r>
          </a:p>
          <a:p>
            <a:pPr algn="just">
              <a:lnSpc>
                <a:spcPct val="150000"/>
              </a:lnSpc>
            </a:pPr>
            <a:r>
              <a:rPr lang="tr-TR" sz="2000" dirty="0">
                <a:latin typeface="Comic Sans MS" pitchFamily="66" charset="0"/>
              </a:rPr>
              <a:t>-2000 yılında % 5,6’ya yükselmiştir.</a:t>
            </a:r>
          </a:p>
          <a:p>
            <a:pPr algn="just">
              <a:lnSpc>
                <a:spcPct val="150000"/>
              </a:lnSpc>
            </a:pPr>
            <a:r>
              <a:rPr lang="tr-TR" sz="2000" dirty="0">
                <a:latin typeface="Comic Sans MS" pitchFamily="66" charset="0"/>
              </a:rPr>
              <a:t>(3 milyon 858bin 949 kişi) </a:t>
            </a:r>
          </a:p>
          <a:p>
            <a:pPr>
              <a:lnSpc>
                <a:spcPct val="150000"/>
              </a:lnSpc>
            </a:pPr>
            <a:r>
              <a:rPr lang="tr-TR" sz="2000" dirty="0">
                <a:latin typeface="Comic Sans MS" pitchFamily="66" charset="0"/>
              </a:rPr>
              <a:t>-2003 yılında %6. </a:t>
            </a:r>
          </a:p>
          <a:p>
            <a:pPr>
              <a:lnSpc>
                <a:spcPct val="150000"/>
              </a:lnSpc>
            </a:pPr>
            <a:r>
              <a:rPr lang="tr-TR" sz="2000" dirty="0">
                <a:latin typeface="Comic Sans MS" pitchFamily="66" charset="0"/>
              </a:rPr>
              <a:t>-2005 yılında % 6,3; </a:t>
            </a:r>
          </a:p>
          <a:p>
            <a:pPr>
              <a:lnSpc>
                <a:spcPct val="150000"/>
              </a:lnSpc>
            </a:pPr>
            <a:r>
              <a:rPr lang="tr-TR" sz="2000" dirty="0">
                <a:latin typeface="Comic Sans MS" pitchFamily="66" charset="0"/>
              </a:rPr>
              <a:t>-2010 yılında ise % 7,1 </a:t>
            </a:r>
            <a:endParaRPr lang="tr-TR" sz="2000" dirty="0" smtClean="0">
              <a:latin typeface="Comic Sans MS" pitchFamily="66" charset="0"/>
            </a:endParaRPr>
          </a:p>
          <a:p>
            <a:pPr>
              <a:lnSpc>
                <a:spcPct val="150000"/>
              </a:lnSpc>
            </a:pPr>
            <a:endParaRPr lang="tr-TR" sz="2000" dirty="0">
              <a:latin typeface="Comic Sans MS" pitchFamily="66" charset="0"/>
            </a:endParaRPr>
          </a:p>
          <a:p>
            <a:pPr>
              <a:lnSpc>
                <a:spcPct val="150000"/>
              </a:lnSpc>
            </a:pPr>
            <a:r>
              <a:rPr lang="tr-TR" sz="2000" dirty="0">
                <a:latin typeface="Comic Sans MS" pitchFamily="66" charset="0"/>
              </a:rPr>
              <a:t>-2025 yılında % 9.3 olması beklenmektedir. </a:t>
            </a:r>
          </a:p>
        </p:txBody>
      </p:sp>
      <p:pic>
        <p:nvPicPr>
          <p:cNvPr id="8194" name="Picture 2" descr="http://www.piyasalardergisi.com/NewsResources/NewsImages/8e79d65d-c694-48b3-b38b-000277298f98.jpg"/>
          <p:cNvPicPr>
            <a:picLocks noChangeAspect="1" noChangeArrowheads="1"/>
          </p:cNvPicPr>
          <p:nvPr/>
        </p:nvPicPr>
        <p:blipFill>
          <a:blip r:embed="rId2"/>
          <a:srcRect l="3571"/>
          <a:stretch>
            <a:fillRect/>
          </a:stretch>
        </p:blipFill>
        <p:spPr bwMode="auto">
          <a:xfrm>
            <a:off x="5292080" y="3717032"/>
            <a:ext cx="3270504" cy="1799630"/>
          </a:xfrm>
          <a:prstGeom prst="rect">
            <a:avLst/>
          </a:prstGeom>
          <a:noFill/>
          <a:ln w="19050">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68610">
                                            <p:txEl>
                                              <p:pRg st="0" end="0"/>
                                            </p:txEl>
                                          </p:spTgt>
                                        </p:tgtEl>
                                        <p:attrNameLst>
                                          <p:attrName>style.visibility</p:attrName>
                                        </p:attrNameLst>
                                      </p:cBhvr>
                                      <p:to>
                                        <p:strVal val="visible"/>
                                      </p:to>
                                    </p:set>
                                    <p:anim calcmode="lin" valueType="num">
                                      <p:cBhvr>
                                        <p:cTn id="7" dur="500" fill="hold"/>
                                        <p:tgtEl>
                                          <p:spTgt spid="6861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6861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6861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68610">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68610">
                                            <p:txEl>
                                              <p:pRg st="1" end="1"/>
                                            </p:txEl>
                                          </p:spTgt>
                                        </p:tgtEl>
                                        <p:attrNameLst>
                                          <p:attrName>style.visibility</p:attrName>
                                        </p:attrNameLst>
                                      </p:cBhvr>
                                      <p:to>
                                        <p:strVal val="visible"/>
                                      </p:to>
                                    </p:set>
                                    <p:anim calcmode="lin" valueType="num">
                                      <p:cBhvr>
                                        <p:cTn id="13" dur="500" fill="hold"/>
                                        <p:tgtEl>
                                          <p:spTgt spid="6861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6861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6861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68610">
                                            <p:txEl>
                                              <p:pRg st="1" end="1"/>
                                            </p:txEl>
                                          </p:spTgt>
                                        </p:tgtEl>
                                        <p:attrNameLst>
                                          <p:attrName>ppt_y</p:attrName>
                                        </p:attrNameLst>
                                      </p:cBhvr>
                                      <p:tavLst>
                                        <p:tav tm="0">
                                          <p:val>
                                            <p:strVal val="#ppt_y"/>
                                          </p:val>
                                        </p:tav>
                                        <p:tav tm="100000">
                                          <p:val>
                                            <p:strVal val="#ppt_y"/>
                                          </p:val>
                                        </p:tav>
                                      </p:tavLst>
                                    </p:anim>
                                  </p:childTnLst>
                                </p:cTn>
                              </p:par>
                              <p:par>
                                <p:cTn id="17" presetID="39" presetClass="entr" presetSubtype="0" accel="100000" fill="hold" nodeType="withEffect">
                                  <p:stCondLst>
                                    <p:cond delay="0"/>
                                  </p:stCondLst>
                                  <p:childTnLst>
                                    <p:set>
                                      <p:cBhvr>
                                        <p:cTn id="18" dur="1" fill="hold">
                                          <p:stCondLst>
                                            <p:cond delay="0"/>
                                          </p:stCondLst>
                                        </p:cTn>
                                        <p:tgtEl>
                                          <p:spTgt spid="68610">
                                            <p:txEl>
                                              <p:pRg st="2" end="2"/>
                                            </p:txEl>
                                          </p:spTgt>
                                        </p:tgtEl>
                                        <p:attrNameLst>
                                          <p:attrName>style.visibility</p:attrName>
                                        </p:attrNameLst>
                                      </p:cBhvr>
                                      <p:to>
                                        <p:strVal val="visible"/>
                                      </p:to>
                                    </p:set>
                                    <p:anim calcmode="lin" valueType="num">
                                      <p:cBhvr>
                                        <p:cTn id="19" dur="500" fill="hold"/>
                                        <p:tgtEl>
                                          <p:spTgt spid="6861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6861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6861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68610">
                                            <p:txEl>
                                              <p:pRg st="2" end="2"/>
                                            </p:txEl>
                                          </p:spTgt>
                                        </p:tgtEl>
                                        <p:attrNameLst>
                                          <p:attrName>ppt_y</p:attrName>
                                        </p:attrNameLst>
                                      </p:cBhvr>
                                      <p:tavLst>
                                        <p:tav tm="0">
                                          <p:val>
                                            <p:strVal val="#ppt_y"/>
                                          </p:val>
                                        </p:tav>
                                        <p:tav tm="100000">
                                          <p:val>
                                            <p:strVal val="#ppt_y"/>
                                          </p:val>
                                        </p:tav>
                                      </p:tavLst>
                                    </p:anim>
                                  </p:childTnLst>
                                </p:cTn>
                              </p:par>
                              <p:par>
                                <p:cTn id="23" presetID="39" presetClass="entr" presetSubtype="0" accel="100000" fill="hold" nodeType="withEffect">
                                  <p:stCondLst>
                                    <p:cond delay="0"/>
                                  </p:stCondLst>
                                  <p:childTnLst>
                                    <p:set>
                                      <p:cBhvr>
                                        <p:cTn id="24" dur="1" fill="hold">
                                          <p:stCondLst>
                                            <p:cond delay="0"/>
                                          </p:stCondLst>
                                        </p:cTn>
                                        <p:tgtEl>
                                          <p:spTgt spid="68610">
                                            <p:txEl>
                                              <p:pRg st="3" end="3"/>
                                            </p:txEl>
                                          </p:spTgt>
                                        </p:tgtEl>
                                        <p:attrNameLst>
                                          <p:attrName>style.visibility</p:attrName>
                                        </p:attrNameLst>
                                      </p:cBhvr>
                                      <p:to>
                                        <p:strVal val="visible"/>
                                      </p:to>
                                    </p:set>
                                    <p:anim calcmode="lin" valueType="num">
                                      <p:cBhvr>
                                        <p:cTn id="25" dur="500" fill="hold"/>
                                        <p:tgtEl>
                                          <p:spTgt spid="6861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6861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6861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68610">
                                            <p:txEl>
                                              <p:pRg st="3" end="3"/>
                                            </p:txEl>
                                          </p:spTgt>
                                        </p:tgtEl>
                                        <p:attrNameLst>
                                          <p:attrName>ppt_y</p:attrName>
                                        </p:attrNameLst>
                                      </p:cBhvr>
                                      <p:tavLst>
                                        <p:tav tm="0">
                                          <p:val>
                                            <p:strVal val="#ppt_y"/>
                                          </p:val>
                                        </p:tav>
                                        <p:tav tm="100000">
                                          <p:val>
                                            <p:strVal val="#ppt_y"/>
                                          </p:val>
                                        </p:tav>
                                      </p:tavLst>
                                    </p:anim>
                                  </p:childTnLst>
                                </p:cTn>
                              </p:par>
                              <p:par>
                                <p:cTn id="29" presetID="39" presetClass="entr" presetSubtype="0" accel="100000" fill="hold" nodeType="withEffect">
                                  <p:stCondLst>
                                    <p:cond delay="0"/>
                                  </p:stCondLst>
                                  <p:childTnLst>
                                    <p:set>
                                      <p:cBhvr>
                                        <p:cTn id="30" dur="1" fill="hold">
                                          <p:stCondLst>
                                            <p:cond delay="0"/>
                                          </p:stCondLst>
                                        </p:cTn>
                                        <p:tgtEl>
                                          <p:spTgt spid="68610">
                                            <p:txEl>
                                              <p:pRg st="4" end="4"/>
                                            </p:txEl>
                                          </p:spTgt>
                                        </p:tgtEl>
                                        <p:attrNameLst>
                                          <p:attrName>style.visibility</p:attrName>
                                        </p:attrNameLst>
                                      </p:cBhvr>
                                      <p:to>
                                        <p:strVal val="visible"/>
                                      </p:to>
                                    </p:set>
                                    <p:anim calcmode="lin" valueType="num">
                                      <p:cBhvr>
                                        <p:cTn id="31" dur="500" fill="hold"/>
                                        <p:tgtEl>
                                          <p:spTgt spid="68610">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68610">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68610">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68610">
                                            <p:txEl>
                                              <p:pRg st="4" end="4"/>
                                            </p:txEl>
                                          </p:spTgt>
                                        </p:tgtEl>
                                        <p:attrNameLst>
                                          <p:attrName>ppt_y</p:attrName>
                                        </p:attrNameLst>
                                      </p:cBhvr>
                                      <p:tavLst>
                                        <p:tav tm="0">
                                          <p:val>
                                            <p:strVal val="#ppt_y"/>
                                          </p:val>
                                        </p:tav>
                                        <p:tav tm="100000">
                                          <p:val>
                                            <p:strVal val="#ppt_y"/>
                                          </p:val>
                                        </p:tav>
                                      </p:tavLst>
                                    </p:anim>
                                  </p:childTnLst>
                                </p:cTn>
                              </p:par>
                              <p:par>
                                <p:cTn id="35" presetID="39" presetClass="entr" presetSubtype="0" accel="100000" fill="hold" nodeType="withEffect">
                                  <p:stCondLst>
                                    <p:cond delay="0"/>
                                  </p:stCondLst>
                                  <p:childTnLst>
                                    <p:set>
                                      <p:cBhvr>
                                        <p:cTn id="36" dur="1" fill="hold">
                                          <p:stCondLst>
                                            <p:cond delay="0"/>
                                          </p:stCondLst>
                                        </p:cTn>
                                        <p:tgtEl>
                                          <p:spTgt spid="68610">
                                            <p:txEl>
                                              <p:pRg st="5" end="5"/>
                                            </p:txEl>
                                          </p:spTgt>
                                        </p:tgtEl>
                                        <p:attrNameLst>
                                          <p:attrName>style.visibility</p:attrName>
                                        </p:attrNameLst>
                                      </p:cBhvr>
                                      <p:to>
                                        <p:strVal val="visible"/>
                                      </p:to>
                                    </p:set>
                                    <p:anim calcmode="lin" valueType="num">
                                      <p:cBhvr>
                                        <p:cTn id="37" dur="500" fill="hold"/>
                                        <p:tgtEl>
                                          <p:spTgt spid="68610">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68610">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68610">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68610">
                                            <p:txEl>
                                              <p:pRg st="5" end="5"/>
                                            </p:txEl>
                                          </p:spTgt>
                                        </p:tgtEl>
                                        <p:attrNameLst>
                                          <p:attrName>ppt_y</p:attrName>
                                        </p:attrNameLst>
                                      </p:cBhvr>
                                      <p:tavLst>
                                        <p:tav tm="0">
                                          <p:val>
                                            <p:strVal val="#ppt_y"/>
                                          </p:val>
                                        </p:tav>
                                        <p:tav tm="100000">
                                          <p:val>
                                            <p:strVal val="#ppt_y"/>
                                          </p:val>
                                        </p:tav>
                                      </p:tavLst>
                                    </p:anim>
                                  </p:childTnLst>
                                </p:cTn>
                              </p:par>
                              <p:par>
                                <p:cTn id="41" presetID="39" presetClass="entr" presetSubtype="0" accel="100000" fill="hold" nodeType="withEffect">
                                  <p:stCondLst>
                                    <p:cond delay="0"/>
                                  </p:stCondLst>
                                  <p:childTnLst>
                                    <p:set>
                                      <p:cBhvr>
                                        <p:cTn id="42" dur="1" fill="hold">
                                          <p:stCondLst>
                                            <p:cond delay="0"/>
                                          </p:stCondLst>
                                        </p:cTn>
                                        <p:tgtEl>
                                          <p:spTgt spid="68610">
                                            <p:txEl>
                                              <p:pRg st="6" end="6"/>
                                            </p:txEl>
                                          </p:spTgt>
                                        </p:tgtEl>
                                        <p:attrNameLst>
                                          <p:attrName>style.visibility</p:attrName>
                                        </p:attrNameLst>
                                      </p:cBhvr>
                                      <p:to>
                                        <p:strVal val="visible"/>
                                      </p:to>
                                    </p:set>
                                    <p:anim calcmode="lin" valueType="num">
                                      <p:cBhvr>
                                        <p:cTn id="43" dur="500" fill="hold"/>
                                        <p:tgtEl>
                                          <p:spTgt spid="68610">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68610">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68610">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68610">
                                            <p:txEl>
                                              <p:pRg st="6" end="6"/>
                                            </p:txEl>
                                          </p:spTgt>
                                        </p:tgtEl>
                                        <p:attrNameLst>
                                          <p:attrName>ppt_y</p:attrName>
                                        </p:attrNameLst>
                                      </p:cBhvr>
                                      <p:tavLst>
                                        <p:tav tm="0">
                                          <p:val>
                                            <p:strVal val="#ppt_y"/>
                                          </p:val>
                                        </p:tav>
                                        <p:tav tm="100000">
                                          <p:val>
                                            <p:strVal val="#ppt_y"/>
                                          </p:val>
                                        </p:tav>
                                      </p:tavLst>
                                    </p:anim>
                                  </p:childTnLst>
                                </p:cTn>
                              </p:par>
                              <p:par>
                                <p:cTn id="47" presetID="39" presetClass="entr" presetSubtype="0" accel="100000" fill="hold" nodeType="withEffect">
                                  <p:stCondLst>
                                    <p:cond delay="0"/>
                                  </p:stCondLst>
                                  <p:childTnLst>
                                    <p:set>
                                      <p:cBhvr>
                                        <p:cTn id="48" dur="1" fill="hold">
                                          <p:stCondLst>
                                            <p:cond delay="0"/>
                                          </p:stCondLst>
                                        </p:cTn>
                                        <p:tgtEl>
                                          <p:spTgt spid="68610">
                                            <p:txEl>
                                              <p:pRg st="7" end="7"/>
                                            </p:txEl>
                                          </p:spTgt>
                                        </p:tgtEl>
                                        <p:attrNameLst>
                                          <p:attrName>style.visibility</p:attrName>
                                        </p:attrNameLst>
                                      </p:cBhvr>
                                      <p:to>
                                        <p:strVal val="visible"/>
                                      </p:to>
                                    </p:set>
                                    <p:anim calcmode="lin" valueType="num">
                                      <p:cBhvr>
                                        <p:cTn id="49" dur="500" fill="hold"/>
                                        <p:tgtEl>
                                          <p:spTgt spid="68610">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68610">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68610">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68610">
                                            <p:txEl>
                                              <p:pRg st="7" end="7"/>
                                            </p:txEl>
                                          </p:spTgt>
                                        </p:tgtEl>
                                        <p:attrNameLst>
                                          <p:attrName>ppt_y</p:attrName>
                                        </p:attrNameLst>
                                      </p:cBhvr>
                                      <p:tavLst>
                                        <p:tav tm="0">
                                          <p:val>
                                            <p:strVal val="#ppt_y"/>
                                          </p:val>
                                        </p:tav>
                                        <p:tav tm="100000">
                                          <p:val>
                                            <p:strVal val="#ppt_y"/>
                                          </p:val>
                                        </p:tav>
                                      </p:tavLst>
                                    </p:anim>
                                  </p:childTnLst>
                                </p:cTn>
                              </p:par>
                              <p:par>
                                <p:cTn id="53" presetID="39" presetClass="entr" presetSubtype="0" accel="100000" fill="hold" nodeType="withEffect">
                                  <p:stCondLst>
                                    <p:cond delay="0"/>
                                  </p:stCondLst>
                                  <p:childTnLst>
                                    <p:set>
                                      <p:cBhvr>
                                        <p:cTn id="54" dur="1" fill="hold">
                                          <p:stCondLst>
                                            <p:cond delay="0"/>
                                          </p:stCondLst>
                                        </p:cTn>
                                        <p:tgtEl>
                                          <p:spTgt spid="68610">
                                            <p:txEl>
                                              <p:pRg st="8" end="8"/>
                                            </p:txEl>
                                          </p:spTgt>
                                        </p:tgtEl>
                                        <p:attrNameLst>
                                          <p:attrName>style.visibility</p:attrName>
                                        </p:attrNameLst>
                                      </p:cBhvr>
                                      <p:to>
                                        <p:strVal val="visible"/>
                                      </p:to>
                                    </p:set>
                                    <p:anim calcmode="lin" valueType="num">
                                      <p:cBhvr>
                                        <p:cTn id="55" dur="500" fill="hold"/>
                                        <p:tgtEl>
                                          <p:spTgt spid="68610">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68610">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68610">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68610">
                                            <p:txEl>
                                              <p:pRg st="8" end="8"/>
                                            </p:txEl>
                                          </p:spTgt>
                                        </p:tgtEl>
                                        <p:attrNameLst>
                                          <p:attrName>ppt_y</p:attrName>
                                        </p:attrNameLst>
                                      </p:cBhvr>
                                      <p:tavLst>
                                        <p:tav tm="0">
                                          <p:val>
                                            <p:strVal val="#ppt_y"/>
                                          </p:val>
                                        </p:tav>
                                        <p:tav tm="100000">
                                          <p:val>
                                            <p:strVal val="#ppt_y"/>
                                          </p:val>
                                        </p:tav>
                                      </p:tavLst>
                                    </p:anim>
                                  </p:childTnLst>
                                </p:cTn>
                              </p:par>
                              <p:par>
                                <p:cTn id="59" presetID="39" presetClass="entr" presetSubtype="0" accel="100000" fill="hold" nodeType="withEffect">
                                  <p:stCondLst>
                                    <p:cond delay="0"/>
                                  </p:stCondLst>
                                  <p:childTnLst>
                                    <p:set>
                                      <p:cBhvr>
                                        <p:cTn id="60" dur="1" fill="hold">
                                          <p:stCondLst>
                                            <p:cond delay="0"/>
                                          </p:stCondLst>
                                        </p:cTn>
                                        <p:tgtEl>
                                          <p:spTgt spid="68610">
                                            <p:txEl>
                                              <p:pRg st="9" end="9"/>
                                            </p:txEl>
                                          </p:spTgt>
                                        </p:tgtEl>
                                        <p:attrNameLst>
                                          <p:attrName>style.visibility</p:attrName>
                                        </p:attrNameLst>
                                      </p:cBhvr>
                                      <p:to>
                                        <p:strVal val="visible"/>
                                      </p:to>
                                    </p:set>
                                    <p:anim calcmode="lin" valueType="num">
                                      <p:cBhvr>
                                        <p:cTn id="61" dur="500" fill="hold"/>
                                        <p:tgtEl>
                                          <p:spTgt spid="68610">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68610">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68610">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68610">
                                            <p:txEl>
                                              <p:pRg st="9" end="9"/>
                                            </p:txEl>
                                          </p:spTgt>
                                        </p:tgtEl>
                                        <p:attrNameLst>
                                          <p:attrName>ppt_y</p:attrName>
                                        </p:attrNameLst>
                                      </p:cBhvr>
                                      <p:tavLst>
                                        <p:tav tm="0">
                                          <p:val>
                                            <p:strVal val="#ppt_y"/>
                                          </p:val>
                                        </p:tav>
                                        <p:tav tm="100000">
                                          <p:val>
                                            <p:strVal val="#ppt_y"/>
                                          </p:val>
                                        </p:tav>
                                      </p:tavLst>
                                    </p:anim>
                                  </p:childTnLst>
                                </p:cTn>
                              </p:par>
                              <p:par>
                                <p:cTn id="65" presetID="39" presetClass="entr" presetSubtype="0" accel="100000" fill="hold" nodeType="withEffect">
                                  <p:stCondLst>
                                    <p:cond delay="0"/>
                                  </p:stCondLst>
                                  <p:childTnLst>
                                    <p:set>
                                      <p:cBhvr>
                                        <p:cTn id="66" dur="1" fill="hold">
                                          <p:stCondLst>
                                            <p:cond delay="0"/>
                                          </p:stCondLst>
                                        </p:cTn>
                                        <p:tgtEl>
                                          <p:spTgt spid="68610">
                                            <p:txEl>
                                              <p:pRg st="10" end="10"/>
                                            </p:txEl>
                                          </p:spTgt>
                                        </p:tgtEl>
                                        <p:attrNameLst>
                                          <p:attrName>style.visibility</p:attrName>
                                        </p:attrNameLst>
                                      </p:cBhvr>
                                      <p:to>
                                        <p:strVal val="visible"/>
                                      </p:to>
                                    </p:set>
                                    <p:anim calcmode="lin" valueType="num">
                                      <p:cBhvr>
                                        <p:cTn id="67" dur="500" fill="hold"/>
                                        <p:tgtEl>
                                          <p:spTgt spid="68610">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68610">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68610">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68610">
                                            <p:txEl>
                                              <p:pRg st="10" end="10"/>
                                            </p:txEl>
                                          </p:spTgt>
                                        </p:tgtEl>
                                        <p:attrNameLst>
                                          <p:attrName>ppt_y</p:attrName>
                                        </p:attrNameLst>
                                      </p:cBhvr>
                                      <p:tavLst>
                                        <p:tav tm="0">
                                          <p:val>
                                            <p:strVal val="#ppt_y"/>
                                          </p:val>
                                        </p:tav>
                                        <p:tav tm="100000">
                                          <p:val>
                                            <p:strVal val="#ppt_y"/>
                                          </p:val>
                                        </p:tav>
                                      </p:tavLst>
                                    </p:anim>
                                  </p:childTnLst>
                                </p:cTn>
                              </p:par>
                              <p:par>
                                <p:cTn id="71" presetID="39" presetClass="entr" presetSubtype="0" accel="100000" fill="hold" nodeType="withEffect">
                                  <p:stCondLst>
                                    <p:cond delay="0"/>
                                  </p:stCondLst>
                                  <p:childTnLst>
                                    <p:set>
                                      <p:cBhvr>
                                        <p:cTn id="72" dur="1" fill="hold">
                                          <p:stCondLst>
                                            <p:cond delay="0"/>
                                          </p:stCondLst>
                                        </p:cTn>
                                        <p:tgtEl>
                                          <p:spTgt spid="68610">
                                            <p:txEl>
                                              <p:pRg st="12" end="12"/>
                                            </p:txEl>
                                          </p:spTgt>
                                        </p:tgtEl>
                                        <p:attrNameLst>
                                          <p:attrName>style.visibility</p:attrName>
                                        </p:attrNameLst>
                                      </p:cBhvr>
                                      <p:to>
                                        <p:strVal val="visible"/>
                                      </p:to>
                                    </p:set>
                                    <p:anim calcmode="lin" valueType="num">
                                      <p:cBhvr>
                                        <p:cTn id="73" dur="500" fill="hold"/>
                                        <p:tgtEl>
                                          <p:spTgt spid="68610">
                                            <p:txEl>
                                              <p:pRg st="12" end="1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4" dur="500" fill="hold"/>
                                        <p:tgtEl>
                                          <p:spTgt spid="68610">
                                            <p:txEl>
                                              <p:pRg st="12" end="1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5" dur="500" fill="hold"/>
                                        <p:tgtEl>
                                          <p:spTgt spid="68610">
                                            <p:txEl>
                                              <p:pRg st="12" end="12"/>
                                            </p:txEl>
                                          </p:spTgt>
                                        </p:tgtEl>
                                        <p:attrNameLst>
                                          <p:attrName>ppt_x</p:attrName>
                                        </p:attrNameLst>
                                      </p:cBhvr>
                                      <p:tavLst>
                                        <p:tav tm="0">
                                          <p:val>
                                            <p:strVal val="#ppt_x-.3"/>
                                          </p:val>
                                        </p:tav>
                                        <p:tav tm="50000">
                                          <p:val>
                                            <p:strVal val="#ppt_x"/>
                                          </p:val>
                                        </p:tav>
                                        <p:tav tm="100000">
                                          <p:val>
                                            <p:strVal val="#ppt_x"/>
                                          </p:val>
                                        </p:tav>
                                      </p:tavLst>
                                    </p:anim>
                                    <p:anim calcmode="lin" valueType="num">
                                      <p:cBhvr>
                                        <p:cTn id="76" dur="500" fill="hold"/>
                                        <p:tgtEl>
                                          <p:spTgt spid="68610">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540518" y="450089"/>
            <a:ext cx="8135938" cy="3078087"/>
          </a:xfrm>
          <a:prstGeom prst="rect">
            <a:avLst/>
          </a:prstGeom>
          <a:noFill/>
          <a:ln w="9525">
            <a:noFill/>
            <a:miter lim="800000"/>
            <a:headEnd/>
            <a:tailEnd/>
          </a:ln>
        </p:spPr>
        <p:txBody>
          <a:bodyPr anchor="ctr">
            <a:spAutoFit/>
          </a:bodyPr>
          <a:lstStyle/>
          <a:p>
            <a:pPr algn="ctr">
              <a:lnSpc>
                <a:spcPct val="150000"/>
              </a:lnSpc>
            </a:pPr>
            <a:r>
              <a:rPr lang="tr-TR" sz="2000" dirty="0" smtClean="0">
                <a:latin typeface="Comic Sans MS" pitchFamily="66" charset="0"/>
              </a:rPr>
              <a:t>Toplumun </a:t>
            </a:r>
            <a:r>
              <a:rPr lang="tr-TR" sz="2000" dirty="0">
                <a:latin typeface="Comic Sans MS" pitchFamily="66" charset="0"/>
              </a:rPr>
              <a:t>önemli bir parçası olan yaşlı bireyin; bu döneminde aktif, üretken ve başarılı bir yaşam sürmesindeki en önemli faktör </a:t>
            </a:r>
            <a:r>
              <a:rPr lang="tr-TR" sz="2400" dirty="0">
                <a:solidFill>
                  <a:srgbClr val="FF3300"/>
                </a:solidFill>
                <a:latin typeface="Comic Sans MS" pitchFamily="66" charset="0"/>
              </a:rPr>
              <a:t>"SAĞLIKLI YAŞLANMA"</a:t>
            </a:r>
            <a:r>
              <a:rPr lang="tr-TR" sz="2400" dirty="0">
                <a:latin typeface="Comic Sans MS" pitchFamily="66" charset="0"/>
              </a:rPr>
              <a:t> </a:t>
            </a:r>
            <a:r>
              <a:rPr lang="tr-TR" sz="2000" dirty="0">
                <a:latin typeface="Comic Sans MS" pitchFamily="66" charset="0"/>
              </a:rPr>
              <a:t>dır. </a:t>
            </a:r>
          </a:p>
          <a:p>
            <a:pPr algn="ctr">
              <a:lnSpc>
                <a:spcPct val="150000"/>
              </a:lnSpc>
            </a:pPr>
            <a:r>
              <a:rPr lang="tr-TR" sz="2000" dirty="0">
                <a:latin typeface="Comic Sans MS" pitchFamily="66" charset="0"/>
              </a:rPr>
              <a:t>	Hekimler açısından </a:t>
            </a:r>
            <a:r>
              <a:rPr lang="tr-TR" sz="2000" dirty="0" err="1">
                <a:latin typeface="Comic Sans MS" pitchFamily="66" charset="0"/>
              </a:rPr>
              <a:t>geriatrik</a:t>
            </a:r>
            <a:r>
              <a:rPr lang="tr-TR" sz="2000" dirty="0">
                <a:latin typeface="Comic Sans MS" pitchFamily="66" charset="0"/>
              </a:rPr>
              <a:t> popülasyonda hedef; </a:t>
            </a:r>
          </a:p>
          <a:p>
            <a:pPr lvl="1" algn="ctr">
              <a:lnSpc>
                <a:spcPct val="150000"/>
              </a:lnSpc>
              <a:buFontTx/>
              <a:buChar char="•"/>
            </a:pPr>
            <a:r>
              <a:rPr lang="tr-TR" sz="2400" dirty="0">
                <a:solidFill>
                  <a:srgbClr val="FF3300"/>
                </a:solidFill>
                <a:latin typeface="Comic Sans MS" pitchFamily="66" charset="0"/>
              </a:rPr>
              <a:t> Yaşam kalitesini korumak</a:t>
            </a:r>
            <a:r>
              <a:rPr lang="tr-TR" sz="2400" dirty="0">
                <a:latin typeface="Comic Sans MS" pitchFamily="66" charset="0"/>
              </a:rPr>
              <a:t> </a:t>
            </a:r>
          </a:p>
          <a:p>
            <a:pPr lvl="1" algn="ctr">
              <a:lnSpc>
                <a:spcPct val="150000"/>
              </a:lnSpc>
              <a:buFontTx/>
              <a:buChar char="•"/>
            </a:pPr>
            <a:r>
              <a:rPr lang="tr-TR" sz="2400" dirty="0">
                <a:solidFill>
                  <a:srgbClr val="FF3300"/>
                </a:solidFill>
                <a:latin typeface="Comic Sans MS" pitchFamily="66" charset="0"/>
              </a:rPr>
              <a:t> Etkin bir yaşam</a:t>
            </a:r>
            <a:r>
              <a:rPr lang="tr-TR" sz="2400" dirty="0">
                <a:latin typeface="Comic Sans MS" pitchFamily="66" charset="0"/>
              </a:rPr>
              <a:t> </a:t>
            </a:r>
            <a:r>
              <a:rPr lang="tr-TR" sz="2400" dirty="0">
                <a:solidFill>
                  <a:srgbClr val="FF3300"/>
                </a:solidFill>
                <a:latin typeface="Comic Sans MS" pitchFamily="66" charset="0"/>
              </a:rPr>
              <a:t>sürmelerini sağlamak</a:t>
            </a:r>
            <a:r>
              <a:rPr lang="tr-TR" sz="2400" dirty="0">
                <a:latin typeface="Comic Sans MS" pitchFamily="66" charset="0"/>
              </a:rPr>
              <a:t> </a:t>
            </a:r>
          </a:p>
        </p:txBody>
      </p:sp>
      <p:sp>
        <p:nvSpPr>
          <p:cNvPr id="13316" name="Rectangle 4"/>
          <p:cNvSpPr>
            <a:spLocks noChangeArrowheads="1"/>
          </p:cNvSpPr>
          <p:nvPr/>
        </p:nvSpPr>
        <p:spPr bwMode="auto">
          <a:xfrm>
            <a:off x="34925" y="260350"/>
            <a:ext cx="8713788" cy="549275"/>
          </a:xfrm>
          <a:prstGeom prst="rect">
            <a:avLst/>
          </a:prstGeom>
          <a:noFill/>
          <a:ln w="9525">
            <a:noFill/>
            <a:miter lim="800000"/>
            <a:headEnd/>
            <a:tailEnd/>
          </a:ln>
        </p:spPr>
        <p:txBody>
          <a:bodyPr>
            <a:spAutoFit/>
          </a:bodyPr>
          <a:lstStyle/>
          <a:p>
            <a:pPr algn="just">
              <a:lnSpc>
                <a:spcPct val="150000"/>
              </a:lnSpc>
            </a:pPr>
            <a:r>
              <a:rPr lang="tr-TR" sz="2000">
                <a:latin typeface="Comic Sans MS" pitchFamily="66" charset="0"/>
              </a:rPr>
              <a:t>	</a:t>
            </a:r>
          </a:p>
        </p:txBody>
      </p:sp>
      <p:sp>
        <p:nvSpPr>
          <p:cNvPr id="5" name="Rectangle 3"/>
          <p:cNvSpPr>
            <a:spLocks noChangeArrowheads="1"/>
          </p:cNvSpPr>
          <p:nvPr/>
        </p:nvSpPr>
        <p:spPr bwMode="auto">
          <a:xfrm>
            <a:off x="1512068" y="3717697"/>
            <a:ext cx="6192837" cy="2862322"/>
          </a:xfrm>
          <a:prstGeom prst="rect">
            <a:avLst/>
          </a:prstGeom>
          <a:noFill/>
          <a:ln w="9525">
            <a:noFill/>
            <a:miter lim="800000"/>
            <a:headEnd/>
            <a:tailEnd/>
          </a:ln>
        </p:spPr>
        <p:txBody>
          <a:bodyPr>
            <a:spAutoFit/>
          </a:bodyPr>
          <a:lstStyle/>
          <a:p>
            <a:pPr algn="ctr">
              <a:lnSpc>
                <a:spcPct val="150000"/>
              </a:lnSpc>
            </a:pPr>
            <a:r>
              <a:rPr lang="tr-TR" sz="2000" dirty="0" smtClean="0">
                <a:latin typeface="Comic Sans MS" pitchFamily="66" charset="0"/>
              </a:rPr>
              <a:t>Pek çok GERİATRİST tarafından bu bilim</a:t>
            </a:r>
            <a:r>
              <a:rPr lang="tr-TR" sz="2000" dirty="0" smtClean="0"/>
              <a:t>;</a:t>
            </a:r>
          </a:p>
          <a:p>
            <a:pPr algn="ctr">
              <a:lnSpc>
                <a:spcPct val="150000"/>
              </a:lnSpc>
            </a:pPr>
            <a:r>
              <a:rPr lang="tr-TR" sz="2000" dirty="0" smtClean="0">
                <a:latin typeface="Comic Sans MS" pitchFamily="66" charset="0"/>
              </a:rPr>
              <a:t>-</a:t>
            </a:r>
            <a:r>
              <a:rPr lang="tr-TR" sz="2000" dirty="0">
                <a:latin typeface="Comic Sans MS" pitchFamily="66" charset="0"/>
              </a:rPr>
              <a:t>zekanın, </a:t>
            </a:r>
          </a:p>
          <a:p>
            <a:pPr algn="ctr">
              <a:lnSpc>
                <a:spcPct val="150000"/>
              </a:lnSpc>
            </a:pPr>
            <a:r>
              <a:rPr lang="tr-TR" sz="2000" dirty="0">
                <a:latin typeface="Comic Sans MS" pitchFamily="66" charset="0"/>
              </a:rPr>
              <a:t>-sorun çözmenin, </a:t>
            </a:r>
          </a:p>
          <a:p>
            <a:pPr algn="ctr">
              <a:lnSpc>
                <a:spcPct val="150000"/>
              </a:lnSpc>
            </a:pPr>
            <a:r>
              <a:rPr lang="tr-TR" sz="2000" dirty="0">
                <a:latin typeface="Comic Sans MS" pitchFamily="66" charset="0"/>
              </a:rPr>
              <a:t>-yaratıcılığın ve </a:t>
            </a:r>
          </a:p>
          <a:p>
            <a:pPr algn="ctr">
              <a:lnSpc>
                <a:spcPct val="150000"/>
              </a:lnSpc>
            </a:pPr>
            <a:r>
              <a:rPr lang="tr-TR" sz="2000" dirty="0">
                <a:latin typeface="Comic Sans MS" pitchFamily="66" charset="0"/>
              </a:rPr>
              <a:t>-hasta ile aileler arasındaki duygusal birlikteliğin </a:t>
            </a:r>
          </a:p>
          <a:p>
            <a:pPr algn="ctr">
              <a:lnSpc>
                <a:spcPct val="150000"/>
              </a:lnSpc>
            </a:pPr>
            <a:r>
              <a:rPr lang="tr-TR" sz="2000" dirty="0">
                <a:latin typeface="Comic Sans MS" pitchFamily="66" charset="0"/>
              </a:rPr>
              <a:t>bir karışımı olarak tanımlanmaktadır.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anim calcmode="lin" valueType="num">
                                      <p:cBhvr>
                                        <p:cTn id="7" dur="1000" fill="hold"/>
                                        <p:tgtEl>
                                          <p:spTgt spid="6963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963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963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9634">
                                            <p:txEl>
                                              <p:pRg st="1" end="1"/>
                                            </p:txEl>
                                          </p:spTgt>
                                        </p:tgtEl>
                                        <p:attrNameLst>
                                          <p:attrName>style.visibility</p:attrName>
                                        </p:attrNameLst>
                                      </p:cBhvr>
                                      <p:to>
                                        <p:strVal val="visible"/>
                                      </p:to>
                                    </p:set>
                                    <p:anim calcmode="lin" valueType="num">
                                      <p:cBhvr>
                                        <p:cTn id="14" dur="1000" fill="hold"/>
                                        <p:tgtEl>
                                          <p:spTgt spid="6963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963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9634">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69634">
                                            <p:txEl>
                                              <p:pRg st="2" end="2"/>
                                            </p:txEl>
                                          </p:spTgt>
                                        </p:tgtEl>
                                        <p:attrNameLst>
                                          <p:attrName>style.visibility</p:attrName>
                                        </p:attrNameLst>
                                      </p:cBhvr>
                                      <p:to>
                                        <p:strVal val="visible"/>
                                      </p:to>
                                    </p:set>
                                    <p:anim calcmode="lin" valueType="num">
                                      <p:cBhvr>
                                        <p:cTn id="19" dur="1000" fill="hold"/>
                                        <p:tgtEl>
                                          <p:spTgt spid="69634">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6963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69634">
                                            <p:txEl>
                                              <p:pRg st="2" end="2"/>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69634">
                                            <p:txEl>
                                              <p:pRg st="3" end="3"/>
                                            </p:txEl>
                                          </p:spTgt>
                                        </p:tgtEl>
                                        <p:attrNameLst>
                                          <p:attrName>style.visibility</p:attrName>
                                        </p:attrNameLst>
                                      </p:cBhvr>
                                      <p:to>
                                        <p:strVal val="visible"/>
                                      </p:to>
                                    </p:set>
                                    <p:anim calcmode="lin" valueType="num">
                                      <p:cBhvr>
                                        <p:cTn id="24" dur="1000" fill="hold"/>
                                        <p:tgtEl>
                                          <p:spTgt spid="69634">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69634">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69634">
                                            <p:txEl>
                                              <p:pRg st="3" end="3"/>
                                            </p:txEl>
                                          </p:spTgt>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1271</TotalTime>
  <Words>2020</Words>
  <Application>Microsoft Office PowerPoint</Application>
  <PresentationFormat>Ekran Gösterisi (4:3)</PresentationFormat>
  <Paragraphs>272</Paragraphs>
  <Slides>45</Slides>
  <Notes>0</Notes>
  <HiddenSlides>0</HiddenSlides>
  <MMClips>0</MMClips>
  <ScaleCrop>false</ScaleCrop>
  <HeadingPairs>
    <vt:vector size="8" baseType="variant">
      <vt:variant>
        <vt:lpstr>Kullanılan Yazı Tipleri</vt:lpstr>
      </vt:variant>
      <vt:variant>
        <vt:i4>2</vt:i4>
      </vt:variant>
      <vt:variant>
        <vt:lpstr>Tema</vt:lpstr>
      </vt:variant>
      <vt:variant>
        <vt:i4>1</vt:i4>
      </vt:variant>
      <vt:variant>
        <vt:lpstr>Eklenmiş OLE Hizmet Programları</vt:lpstr>
      </vt:variant>
      <vt:variant>
        <vt:i4>1</vt:i4>
      </vt:variant>
      <vt:variant>
        <vt:lpstr>Slayt Başlıkları</vt:lpstr>
      </vt:variant>
      <vt:variant>
        <vt:i4>45</vt:i4>
      </vt:variant>
    </vt:vector>
  </HeadingPairs>
  <TitlesOfParts>
    <vt:vector size="49" baseType="lpstr">
      <vt:lpstr>Arial</vt:lpstr>
      <vt:lpstr>Comic Sans MS</vt:lpstr>
      <vt:lpstr>Varsayılan Tasarım</vt:lpstr>
      <vt:lpstr>Photo Editor Fotoğrafı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Kullanici</dc:creator>
  <cp:lastModifiedBy>BETUL</cp:lastModifiedBy>
  <cp:revision>142</cp:revision>
  <dcterms:created xsi:type="dcterms:W3CDTF">2005-04-21T13:20:59Z</dcterms:created>
  <dcterms:modified xsi:type="dcterms:W3CDTF">2020-01-31T12:08:16Z</dcterms:modified>
</cp:coreProperties>
</file>