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Para Piyasası Dengesi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4920-0B62-4653-BF9F-73AFE3C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22EE95-20FA-4B15-BA54-DCF29DAFD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545" y="1604741"/>
            <a:ext cx="9760910" cy="42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6498-B104-4C06-8958-B29526C6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BAD04B-15B2-4641-8948-73FC619F5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459" y="982132"/>
            <a:ext cx="3501081" cy="1303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E2D0E-2B9E-4BAA-B94C-7E5BFD29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828" y="2997338"/>
            <a:ext cx="2644343" cy="1303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61C49-93CD-4529-84EC-82C534DD0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2" y="4572002"/>
            <a:ext cx="3281393" cy="10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3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927A-8E06-4771-813A-B32CBA30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LM Eğrisinin Özellikleri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6E09-8A88-46CD-97E1-4083E25C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Gelirin</a:t>
            </a:r>
            <a:r>
              <a:rPr lang="en-US" dirty="0"/>
              <a:t>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için, LM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eğimlidir</a:t>
            </a:r>
            <a:r>
              <a:rPr lang="en-US" dirty="0"/>
              <a:t>: daha</a:t>
            </a:r>
          </a:p>
          <a:p>
            <a:pPr marL="0" indent="0">
              <a:buNone/>
            </a:pP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, para </a:t>
            </a:r>
            <a:r>
              <a:rPr lang="en-US" dirty="0" err="1"/>
              <a:t>piyasasını</a:t>
            </a:r>
            <a:r>
              <a:rPr lang="en-US" dirty="0"/>
              <a:t> </a:t>
            </a:r>
            <a:r>
              <a:rPr lang="en-US" dirty="0" err="1"/>
              <a:t>dengeye</a:t>
            </a:r>
            <a:r>
              <a:rPr lang="en-US" dirty="0"/>
              <a:t> </a:t>
            </a:r>
            <a:r>
              <a:rPr lang="en-US" dirty="0" err="1"/>
              <a:t>getirmek</a:t>
            </a:r>
            <a:r>
              <a:rPr lang="en-US" dirty="0"/>
              <a:t> için, daha </a:t>
            </a:r>
            <a:r>
              <a:rPr lang="en-US" dirty="0" err="1"/>
              <a:t>yüksek</a:t>
            </a:r>
            <a:r>
              <a:rPr lang="en-US" dirty="0"/>
              <a:t> bir</a:t>
            </a:r>
          </a:p>
          <a:p>
            <a:pPr marL="0" indent="0">
              <a:buNone/>
            </a:pP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oranına</a:t>
            </a:r>
            <a:r>
              <a:rPr lang="en-US" dirty="0"/>
              <a:t> </a:t>
            </a:r>
            <a:r>
              <a:rPr lang="en-US" dirty="0" err="1"/>
              <a:t>gereksinim</a:t>
            </a:r>
            <a:r>
              <a:rPr lang="en-US" dirty="0"/>
              <a:t> </a:t>
            </a:r>
            <a:r>
              <a:rPr lang="en-US" dirty="0" err="1"/>
              <a:t>duyar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Reel para </a:t>
            </a:r>
            <a:r>
              <a:rPr lang="en-US" i="1" dirty="0" err="1"/>
              <a:t>bakiyeleri</a:t>
            </a:r>
            <a:r>
              <a:rPr lang="en-US" dirty="0" err="1"/>
              <a:t>’nin</a:t>
            </a:r>
            <a:r>
              <a:rPr lang="en-US" dirty="0"/>
              <a:t> (</a:t>
            </a:r>
            <a:r>
              <a:rPr lang="en-US" dirty="0" err="1"/>
              <a:t>balanslarının</a:t>
            </a:r>
            <a:r>
              <a:rPr lang="en-US" dirty="0"/>
              <a:t>)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için,</a:t>
            </a:r>
          </a:p>
          <a:p>
            <a:pPr marL="0" indent="0">
              <a:buNone/>
            </a:pPr>
            <a:r>
              <a:rPr lang="en-US" dirty="0"/>
              <a:t>reel </a:t>
            </a:r>
            <a:r>
              <a:rPr lang="en-US" dirty="0" err="1"/>
              <a:t>bakiyelerdeki</a:t>
            </a:r>
            <a:r>
              <a:rPr lang="en-US" dirty="0"/>
              <a:t> (</a:t>
            </a:r>
            <a:r>
              <a:rPr lang="en-US" dirty="0" err="1"/>
              <a:t>balanslardaki</a:t>
            </a:r>
            <a:r>
              <a:rPr lang="en-US" dirty="0"/>
              <a:t>) </a:t>
            </a:r>
            <a:r>
              <a:rPr lang="en-US" dirty="0" err="1"/>
              <a:t>düşüşler</a:t>
            </a:r>
            <a:r>
              <a:rPr lang="en-US" dirty="0"/>
              <a:t>, LM </a:t>
            </a:r>
            <a:r>
              <a:rPr lang="en-US" dirty="0" err="1"/>
              <a:t>eğrisini</a:t>
            </a:r>
            <a:r>
              <a:rPr lang="en-US" dirty="0"/>
              <a:t> </a:t>
            </a:r>
            <a:r>
              <a:rPr lang="en-US" dirty="0" err="1"/>
              <a:t>yukarı</a:t>
            </a:r>
            <a:r>
              <a:rPr lang="en-US" dirty="0"/>
              <a:t> </a:t>
            </a:r>
            <a:r>
              <a:rPr lang="en-US" dirty="0" err="1"/>
              <a:t>kaydırır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Reel </a:t>
            </a:r>
            <a:r>
              <a:rPr lang="en-US" dirty="0" err="1"/>
              <a:t>bakiyelerdeki</a:t>
            </a:r>
            <a:r>
              <a:rPr lang="en-US" dirty="0"/>
              <a:t> (</a:t>
            </a:r>
            <a:r>
              <a:rPr lang="en-US" dirty="0" err="1"/>
              <a:t>balanslardaki</a:t>
            </a:r>
            <a:r>
              <a:rPr lang="en-US" dirty="0"/>
              <a:t>) </a:t>
            </a:r>
            <a:r>
              <a:rPr lang="en-US" dirty="0" err="1"/>
              <a:t>artışlar</a:t>
            </a:r>
            <a:r>
              <a:rPr lang="en-US" dirty="0"/>
              <a:t>, LM </a:t>
            </a:r>
            <a:r>
              <a:rPr lang="en-US" dirty="0" err="1"/>
              <a:t>eğrisini</a:t>
            </a:r>
            <a:r>
              <a:rPr lang="en-US" dirty="0"/>
              <a:t> </a:t>
            </a:r>
            <a:r>
              <a:rPr lang="en-US" dirty="0" err="1"/>
              <a:t>aşağı</a:t>
            </a:r>
            <a:r>
              <a:rPr lang="en-US" dirty="0"/>
              <a:t> </a:t>
            </a:r>
            <a:r>
              <a:rPr lang="en-US" dirty="0" err="1"/>
              <a:t>doğru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kaydırır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76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650E-5A99-455B-BA26-C596CB02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 Politikası ve LM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57FB0A-7BF1-4A13-82C5-991906C55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368" y="2557463"/>
            <a:ext cx="700726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B9AD-D3CF-450D-B6AC-7F953E53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Piyasalarda Denge Koşulu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F60BD-394C-4D06-8F9E-52600AAAF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068" y="3429000"/>
            <a:ext cx="7981864" cy="20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ECDA-D2AD-4503-9128-B26A5361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1F2E6-5FD2-41CD-9DA8-B124D1610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928" y="1308168"/>
            <a:ext cx="7534143" cy="42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084C-EF8D-4F99-ACAF-E4FCE4C1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B5A3B-56EF-4D0F-AB8D-218D92210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, IS ve LM </a:t>
            </a:r>
            <a:r>
              <a:rPr lang="en-US" dirty="0" err="1"/>
              <a:t>eğrilerinin</a:t>
            </a:r>
            <a:r>
              <a:rPr lang="en-US" dirty="0"/>
              <a:t> </a:t>
            </a:r>
            <a:r>
              <a:rPr lang="en-US" dirty="0" err="1"/>
              <a:t>kesiştiği</a:t>
            </a:r>
            <a:r>
              <a:rPr lang="en-US" dirty="0"/>
              <a:t> noktada </a:t>
            </a:r>
            <a:r>
              <a:rPr lang="en-US" dirty="0" err="1"/>
              <a:t>gerçekleşir</a:t>
            </a:r>
            <a:r>
              <a:rPr lang="en-US" dirty="0"/>
              <a:t>. Bu</a:t>
            </a:r>
          </a:p>
          <a:p>
            <a:pPr marL="0" indent="0">
              <a:buNone/>
            </a:pPr>
            <a:r>
              <a:rPr lang="en-US" dirty="0" err="1"/>
              <a:t>nokta</a:t>
            </a:r>
            <a:r>
              <a:rPr lang="en-US" dirty="0"/>
              <a:t>, hem mal </a:t>
            </a:r>
            <a:r>
              <a:rPr lang="en-US" dirty="0" err="1"/>
              <a:t>piyasaları</a:t>
            </a:r>
            <a:r>
              <a:rPr lang="en-US" dirty="0"/>
              <a:t> hem de para </a:t>
            </a:r>
            <a:r>
              <a:rPr lang="en-US" dirty="0" err="1"/>
              <a:t>piyasalarında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koşullarını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ve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i="1" dirty="0" err="1"/>
              <a:t>r</a:t>
            </a:r>
            <a:r>
              <a:rPr lang="en-US" dirty="0" err="1"/>
              <a:t>’yi</a:t>
            </a:r>
            <a:r>
              <a:rPr lang="en-US" dirty="0"/>
              <a:t> </a:t>
            </a:r>
            <a:r>
              <a:rPr lang="en-US" dirty="0" err="1"/>
              <a:t>bize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bir </a:t>
            </a:r>
            <a:r>
              <a:rPr lang="en-US" dirty="0" err="1"/>
              <a:t>deyişle</a:t>
            </a:r>
            <a:r>
              <a:rPr lang="en-US" dirty="0"/>
              <a:t>, bu</a:t>
            </a:r>
          </a:p>
          <a:p>
            <a:pPr marL="0" indent="0">
              <a:buNone/>
            </a:pPr>
            <a:r>
              <a:rPr lang="en-US" dirty="0" err="1"/>
              <a:t>kesişim</a:t>
            </a:r>
            <a:r>
              <a:rPr lang="en-US" dirty="0"/>
              <a:t> </a:t>
            </a:r>
            <a:r>
              <a:rPr lang="en-US" dirty="0" err="1"/>
              <a:t>noktasında</a:t>
            </a:r>
            <a:r>
              <a:rPr lang="en-US" dirty="0"/>
              <a:t>, </a:t>
            </a:r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harcamalar</a:t>
            </a:r>
            <a:r>
              <a:rPr lang="en-US" dirty="0"/>
              <a:t>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harcamalara</a:t>
            </a:r>
            <a:r>
              <a:rPr lang="en-US" dirty="0"/>
              <a:t>, reel para</a:t>
            </a:r>
          </a:p>
          <a:p>
            <a:pPr marL="0" indent="0">
              <a:buNone/>
            </a:pPr>
            <a:r>
              <a:rPr lang="en-US" dirty="0" err="1"/>
              <a:t>bakiyeleri</a:t>
            </a:r>
            <a:r>
              <a:rPr lang="en-US" dirty="0"/>
              <a:t> 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talebi</a:t>
            </a:r>
            <a:r>
              <a:rPr lang="en-US" dirty="0"/>
              <a:t> de reel para </a:t>
            </a:r>
            <a:r>
              <a:rPr lang="en-US" dirty="0" err="1"/>
              <a:t>bakiyeleri</a:t>
            </a:r>
            <a:r>
              <a:rPr lang="en-US" dirty="0"/>
              <a:t> </a:t>
            </a:r>
            <a:r>
              <a:rPr lang="en-US" dirty="0" err="1"/>
              <a:t>arzına</a:t>
            </a:r>
            <a:r>
              <a:rPr lang="en-US" dirty="0"/>
              <a:t> </a:t>
            </a:r>
            <a:r>
              <a:rPr lang="en-US" dirty="0" err="1"/>
              <a:t>eşittir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30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1E6C-A893-4874-B507-EE9305F1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LM Eğrisi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31D0-1BD7-4339-B2B9-9BD47064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LM </a:t>
            </a:r>
            <a:r>
              <a:rPr lang="en-US" dirty="0" err="1"/>
              <a:t>eğrisi</a:t>
            </a:r>
            <a:r>
              <a:rPr lang="en-US" dirty="0"/>
              <a:t> para (</a:t>
            </a:r>
            <a:r>
              <a:rPr lang="en-US" dirty="0" err="1"/>
              <a:t>bakiyeleri</a:t>
            </a:r>
            <a:r>
              <a:rPr lang="en-US" dirty="0"/>
              <a:t>) </a:t>
            </a:r>
            <a:r>
              <a:rPr lang="en-US" dirty="0" err="1"/>
              <a:t>piyasasında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ile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ilişkinin</a:t>
            </a:r>
            <a:r>
              <a:rPr lang="en-US" dirty="0"/>
              <a:t> </a:t>
            </a:r>
            <a:r>
              <a:rPr lang="en-US" dirty="0" err="1"/>
              <a:t>grafiğidir</a:t>
            </a:r>
            <a:r>
              <a:rPr lang="en-US" dirty="0"/>
              <a:t>. Bu </a:t>
            </a:r>
            <a:r>
              <a:rPr lang="en-US" dirty="0" err="1"/>
              <a:t>ilişkiyi</a:t>
            </a:r>
            <a:r>
              <a:rPr lang="en-US" dirty="0"/>
              <a:t> </a:t>
            </a:r>
            <a:r>
              <a:rPr lang="en-US" dirty="0" err="1"/>
              <a:t>anlayabilmek</a:t>
            </a:r>
            <a:r>
              <a:rPr lang="en-US" dirty="0"/>
              <a:t> için, ilk önce </a:t>
            </a:r>
            <a:r>
              <a:rPr lang="en-US" b="1" dirty="0" err="1"/>
              <a:t>likidite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tercihi</a:t>
            </a:r>
            <a:r>
              <a:rPr lang="en-US" b="1" dirty="0"/>
              <a:t> </a:t>
            </a:r>
            <a:r>
              <a:rPr lang="en-US" b="1" dirty="0" err="1"/>
              <a:t>teorisi</a:t>
            </a:r>
            <a:r>
              <a:rPr lang="en-US" b="1" dirty="0"/>
              <a:t> </a:t>
            </a:r>
            <a:r>
              <a:rPr lang="en-US" dirty="0"/>
              <a:t>diye </a:t>
            </a:r>
            <a:r>
              <a:rPr lang="en-US" dirty="0" err="1"/>
              <a:t>bilinen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teorisine</a:t>
            </a:r>
            <a:r>
              <a:rPr lang="en-US" dirty="0"/>
              <a:t> </a:t>
            </a:r>
            <a:r>
              <a:rPr lang="en-US" dirty="0" err="1"/>
              <a:t>bakacağız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26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45B8-BBAB-43E3-9814-C38D6587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Likidite</a:t>
            </a:r>
            <a:r>
              <a:rPr lang="en-US" b="1" i="1" dirty="0"/>
              <a:t> </a:t>
            </a:r>
            <a:r>
              <a:rPr lang="en-US" b="1" i="1" dirty="0" err="1"/>
              <a:t>Tercihi</a:t>
            </a:r>
            <a:r>
              <a:rPr lang="en-US" b="1" i="1" dirty="0"/>
              <a:t> </a:t>
            </a:r>
            <a:r>
              <a:rPr lang="en-US" b="1" i="1" dirty="0" err="1"/>
              <a:t>Teorisi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5C7F-A199-411A-9CDC-957290370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 </a:t>
            </a:r>
            <a:r>
              <a:rPr lang="en-US" dirty="0" err="1"/>
              <a:t>teoriyi</a:t>
            </a:r>
            <a:r>
              <a:rPr lang="en-US" dirty="0"/>
              <a:t> </a:t>
            </a:r>
            <a:r>
              <a:rPr lang="en-US" dirty="0" err="1"/>
              <a:t>göstermek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, ilk olarak </a:t>
            </a:r>
            <a:r>
              <a:rPr lang="en-US" i="1" dirty="0"/>
              <a:t>reel para </a:t>
            </a:r>
            <a:r>
              <a:rPr lang="en-US" i="1" dirty="0" err="1"/>
              <a:t>bakiyeleri</a:t>
            </a:r>
            <a:r>
              <a:rPr lang="en-US" i="1" dirty="0"/>
              <a:t> (</a:t>
            </a:r>
            <a:r>
              <a:rPr lang="en-US" i="1" dirty="0" err="1"/>
              <a:t>balansları</a:t>
            </a:r>
            <a:r>
              <a:rPr lang="en-US" i="1" dirty="0"/>
              <a:t>)</a:t>
            </a:r>
          </a:p>
          <a:p>
            <a:r>
              <a:rPr lang="en-US" i="1" dirty="0" err="1"/>
              <a:t>arzından</a:t>
            </a:r>
            <a:r>
              <a:rPr lang="en-US" i="1" dirty="0"/>
              <a:t> </a:t>
            </a:r>
            <a:r>
              <a:rPr lang="en-US" dirty="0" err="1"/>
              <a:t>bahsedeceğiz</a:t>
            </a:r>
            <a:r>
              <a:rPr lang="en-US" dirty="0"/>
              <a:t>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i="1" dirty="0"/>
              <a:t>M </a:t>
            </a:r>
            <a:r>
              <a:rPr lang="en-US" dirty="0"/>
              <a:t>ile para </a:t>
            </a:r>
            <a:r>
              <a:rPr lang="en-US" dirty="0" err="1"/>
              <a:t>arzını</a:t>
            </a:r>
            <a:r>
              <a:rPr lang="en-US" dirty="0"/>
              <a:t> ve </a:t>
            </a:r>
            <a:r>
              <a:rPr lang="en-US" i="1" dirty="0"/>
              <a:t>P </a:t>
            </a:r>
            <a:r>
              <a:rPr lang="en-US" dirty="0"/>
              <a:t>ile de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düzeyini</a:t>
            </a:r>
            <a:endParaRPr lang="en-US" dirty="0"/>
          </a:p>
          <a:p>
            <a:r>
              <a:rPr lang="en-US" dirty="0" err="1"/>
              <a:t>simgelersek</a:t>
            </a:r>
            <a:r>
              <a:rPr lang="en-US" dirty="0"/>
              <a:t>, o zaman </a:t>
            </a:r>
            <a:r>
              <a:rPr lang="en-US" i="1" dirty="0"/>
              <a:t>M</a:t>
            </a:r>
            <a:r>
              <a:rPr lang="en-US" dirty="0"/>
              <a:t>/</a:t>
            </a:r>
            <a:r>
              <a:rPr lang="en-US" i="1" dirty="0"/>
              <a:t>P </a:t>
            </a:r>
            <a:r>
              <a:rPr lang="en-US" dirty="0" err="1"/>
              <a:t>ifadesi</a:t>
            </a:r>
            <a:r>
              <a:rPr lang="en-US" dirty="0"/>
              <a:t> reel para </a:t>
            </a:r>
            <a:r>
              <a:rPr lang="en-US" dirty="0" err="1"/>
              <a:t>bakiyeleri</a:t>
            </a:r>
            <a:r>
              <a:rPr lang="en-US" dirty="0"/>
              <a:t> 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arzını</a:t>
            </a:r>
            <a:r>
              <a:rPr lang="tr-TR" dirty="0"/>
              <a:t> </a:t>
            </a:r>
            <a:r>
              <a:rPr lang="en-US" dirty="0" err="1"/>
              <a:t>gösterir</a:t>
            </a:r>
            <a:r>
              <a:rPr lang="en-US" dirty="0"/>
              <a:t>. </a:t>
            </a:r>
            <a:r>
              <a:rPr lang="en-US" dirty="0" err="1"/>
              <a:t>Likidite</a:t>
            </a:r>
            <a:r>
              <a:rPr lang="en-US" dirty="0"/>
              <a:t> </a:t>
            </a:r>
            <a:r>
              <a:rPr lang="en-US" dirty="0" err="1"/>
              <a:t>tercihleri</a:t>
            </a:r>
            <a:r>
              <a:rPr lang="en-US" dirty="0"/>
              <a:t> </a:t>
            </a:r>
            <a:r>
              <a:rPr lang="en-US" dirty="0" err="1"/>
              <a:t>teorisi</a:t>
            </a:r>
            <a:r>
              <a:rPr lang="en-US" dirty="0"/>
              <a:t> reel para </a:t>
            </a:r>
            <a:r>
              <a:rPr lang="en-US" dirty="0" err="1"/>
              <a:t>bakiyeleri</a:t>
            </a:r>
            <a:r>
              <a:rPr lang="en-US" dirty="0"/>
              <a:t> </a:t>
            </a:r>
            <a:r>
              <a:rPr lang="en-US" dirty="0" err="1"/>
              <a:t>arzının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olduğunu</a:t>
            </a:r>
          </a:p>
          <a:p>
            <a:r>
              <a:rPr lang="en-US" dirty="0" err="1"/>
              <a:t>varsayar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bir </a:t>
            </a:r>
            <a:r>
              <a:rPr lang="en-US" dirty="0" err="1"/>
              <a:t>ifadeyle</a:t>
            </a:r>
            <a:r>
              <a:rPr lang="en-US" dirty="0"/>
              <a:t>,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yazılabilir</a:t>
            </a:r>
            <a:r>
              <a:rPr lang="en-US" dirty="0"/>
              <a:t>:</a:t>
            </a:r>
            <a:endParaRPr lang="tr-T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9AB85-BECE-4274-8122-CA7C44F2C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75" y="5117432"/>
            <a:ext cx="2043366" cy="7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916E-EB93-4083-AAB4-AE2430A2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C6D7-870B-4393-A7EF-55F3FC97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M </a:t>
            </a:r>
            <a:r>
              <a:rPr lang="en-US" dirty="0"/>
              <a:t>ile </a:t>
            </a:r>
            <a:r>
              <a:rPr lang="en-US" dirty="0" err="1"/>
              <a:t>gösterdiğimiz</a:t>
            </a:r>
            <a:r>
              <a:rPr lang="en-US" dirty="0"/>
              <a:t> para </a:t>
            </a:r>
            <a:r>
              <a:rPr lang="en-US" dirty="0" err="1"/>
              <a:t>arzı</a:t>
            </a:r>
            <a:r>
              <a:rPr lang="en-US" dirty="0"/>
              <a:t>, </a:t>
            </a:r>
            <a:r>
              <a:rPr lang="en-US" dirty="0" err="1"/>
              <a:t>miktarı</a:t>
            </a:r>
            <a:r>
              <a:rPr lang="en-US" dirty="0"/>
              <a:t> Merkez Bankası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belirlenen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dışsal</a:t>
            </a:r>
            <a:r>
              <a:rPr lang="en-US" dirty="0"/>
              <a:t> (</a:t>
            </a:r>
            <a:r>
              <a:rPr lang="en-US" dirty="0" err="1"/>
              <a:t>egzojen</a:t>
            </a:r>
            <a:r>
              <a:rPr lang="en-US" dirty="0"/>
              <a:t>) bir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değişkenidir</a:t>
            </a:r>
            <a:r>
              <a:rPr lang="en-US" dirty="0"/>
              <a:t>. Bu </a:t>
            </a:r>
            <a:r>
              <a:rPr lang="en-US" dirty="0" err="1"/>
              <a:t>modelde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i="1" dirty="0"/>
              <a:t>P </a:t>
            </a:r>
            <a:r>
              <a:rPr lang="en-US" dirty="0"/>
              <a:t>de </a:t>
            </a:r>
            <a:r>
              <a:rPr lang="en-US" dirty="0" err="1"/>
              <a:t>dışsal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egzojen</a:t>
            </a:r>
            <a:r>
              <a:rPr lang="en-US" dirty="0"/>
              <a:t>) bir </a:t>
            </a:r>
            <a:r>
              <a:rPr lang="en-US" dirty="0" err="1"/>
              <a:t>değişkendir</a:t>
            </a:r>
            <a:r>
              <a:rPr lang="en-US" dirty="0"/>
              <a:t>.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düzeyini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alıyoruz</a:t>
            </a:r>
            <a:r>
              <a:rPr lang="en-US" dirty="0"/>
              <a:t> çünkü, IS-LM </a:t>
            </a:r>
            <a:r>
              <a:rPr lang="en-US" dirty="0" err="1"/>
              <a:t>modeli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düzeyinin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, </a:t>
            </a:r>
            <a:r>
              <a:rPr lang="en-US" i="1" dirty="0" err="1"/>
              <a:t>kısa</a:t>
            </a:r>
            <a:r>
              <a:rPr lang="en-US" i="1" dirty="0"/>
              <a:t> </a:t>
            </a:r>
            <a:r>
              <a:rPr lang="en-US" i="1" dirty="0" err="1"/>
              <a:t>dönemi</a:t>
            </a:r>
            <a:r>
              <a:rPr lang="en-US" i="1" dirty="0"/>
              <a:t> </a:t>
            </a:r>
            <a:r>
              <a:rPr lang="en-US" dirty="0" err="1"/>
              <a:t>açıklayan</a:t>
            </a:r>
            <a:r>
              <a:rPr lang="en-US" dirty="0"/>
              <a:t> bir </a:t>
            </a:r>
            <a:r>
              <a:rPr lang="en-US" dirty="0" err="1"/>
              <a:t>modeldir</a:t>
            </a:r>
            <a:r>
              <a:rPr lang="en-US" dirty="0"/>
              <a:t>. Bu</a:t>
            </a:r>
          </a:p>
          <a:p>
            <a:pPr marL="0" indent="0">
              <a:buNone/>
            </a:pPr>
            <a:r>
              <a:rPr lang="en-US" dirty="0" err="1"/>
              <a:t>varsayımlar</a:t>
            </a:r>
            <a:r>
              <a:rPr lang="en-US" dirty="0"/>
              <a:t> demektir ki reel para </a:t>
            </a:r>
            <a:r>
              <a:rPr lang="en-US" dirty="0" err="1"/>
              <a:t>bakiyeleri</a:t>
            </a:r>
            <a:r>
              <a:rPr lang="en-US" dirty="0"/>
              <a:t> 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arzı</a:t>
            </a:r>
            <a:r>
              <a:rPr lang="en-US" dirty="0"/>
              <a:t> </a:t>
            </a:r>
            <a:r>
              <a:rPr lang="en-US" dirty="0" err="1"/>
              <a:t>sabittir</a:t>
            </a:r>
            <a:r>
              <a:rPr lang="en-US" dirty="0"/>
              <a:t> ve </a:t>
            </a:r>
            <a:r>
              <a:rPr lang="en-US" dirty="0" err="1"/>
              <a:t>faiz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oranlarının</a:t>
            </a:r>
            <a:r>
              <a:rPr lang="en-US" dirty="0"/>
              <a:t> bir </a:t>
            </a:r>
            <a:r>
              <a:rPr lang="en-US" dirty="0" err="1"/>
              <a:t>fonksiyonu</a:t>
            </a:r>
            <a:r>
              <a:rPr lang="en-US" dirty="0"/>
              <a:t> </a:t>
            </a:r>
            <a:r>
              <a:rPr lang="en-US" dirty="0" err="1"/>
              <a:t>değillerdir</a:t>
            </a:r>
            <a:r>
              <a:rPr lang="en-US" dirty="0"/>
              <a:t>. Bu </a:t>
            </a:r>
            <a:r>
              <a:rPr lang="en-US" dirty="0" err="1"/>
              <a:t>yüzden</a:t>
            </a:r>
            <a:r>
              <a:rPr lang="en-US" dirty="0"/>
              <a:t>, reel para </a:t>
            </a:r>
            <a:r>
              <a:rPr lang="en-US" dirty="0" err="1"/>
              <a:t>bakiyeleri</a:t>
            </a:r>
            <a:r>
              <a:rPr lang="en-US" dirty="0"/>
              <a:t> </a:t>
            </a:r>
            <a:r>
              <a:rPr lang="en-US" dirty="0" err="1"/>
              <a:t>arzı</a:t>
            </a:r>
            <a:r>
              <a:rPr lang="en-US" dirty="0"/>
              <a:t> ile</a:t>
            </a:r>
          </a:p>
          <a:p>
            <a:pPr marL="0" indent="0">
              <a:buNone/>
            </a:pP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oranının</a:t>
            </a:r>
            <a:r>
              <a:rPr lang="en-US" dirty="0"/>
              <a:t> </a:t>
            </a:r>
            <a:r>
              <a:rPr lang="en-US" dirty="0" err="1"/>
              <a:t>grafiğini</a:t>
            </a:r>
            <a:r>
              <a:rPr lang="en-US" dirty="0"/>
              <a:t> </a:t>
            </a:r>
            <a:r>
              <a:rPr lang="en-US" dirty="0" err="1"/>
              <a:t>çizersek</a:t>
            </a:r>
            <a:r>
              <a:rPr lang="en-US" dirty="0"/>
              <a:t>, </a:t>
            </a:r>
            <a:r>
              <a:rPr lang="en-US" dirty="0" err="1"/>
              <a:t>dikey</a:t>
            </a:r>
            <a:r>
              <a:rPr lang="en-US" dirty="0"/>
              <a:t> bir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eğrisi</a:t>
            </a:r>
            <a:r>
              <a:rPr lang="tr-TR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ederiz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01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1898-D1FB-4417-BE72-693C8EE8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FB5F45-9138-4523-B41A-EA60558E3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360" y="1199297"/>
            <a:ext cx="6105279" cy="44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09CB-D861-4133-A87E-ADF82420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DD9F-6CFD-4669-A8F8-C5E6A9D0E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Likidite</a:t>
            </a:r>
            <a:r>
              <a:rPr lang="en-US" dirty="0"/>
              <a:t> </a:t>
            </a:r>
            <a:r>
              <a:rPr lang="en-US" dirty="0" err="1"/>
              <a:t>tercihleri</a:t>
            </a:r>
            <a:r>
              <a:rPr lang="en-US" dirty="0"/>
              <a:t> </a:t>
            </a:r>
            <a:r>
              <a:rPr lang="en-US" dirty="0" err="1"/>
              <a:t>teorisine</a:t>
            </a:r>
            <a:r>
              <a:rPr lang="en-US" dirty="0"/>
              <a:t> göre, reel para </a:t>
            </a:r>
            <a:r>
              <a:rPr lang="en-US" dirty="0" err="1"/>
              <a:t>bakiyeleri</a:t>
            </a:r>
            <a:r>
              <a:rPr lang="en-US" dirty="0"/>
              <a:t> 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talebi</a:t>
            </a:r>
            <a:r>
              <a:rPr lang="en-US" dirty="0"/>
              <a:t> ve </a:t>
            </a:r>
            <a:r>
              <a:rPr lang="en-US" dirty="0" err="1"/>
              <a:t>arzı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ekonominin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r>
              <a:rPr lang="en-US" dirty="0"/>
              <a:t> </a:t>
            </a:r>
            <a:r>
              <a:rPr lang="en-US" dirty="0" err="1"/>
              <a:t>belirlemektedirler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para </a:t>
            </a:r>
            <a:r>
              <a:rPr lang="en-US" dirty="0" err="1"/>
              <a:t>piyasasını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dengeye</a:t>
            </a:r>
            <a:r>
              <a:rPr lang="en-US" dirty="0"/>
              <a:t> </a:t>
            </a:r>
            <a:r>
              <a:rPr lang="en-US" dirty="0" err="1"/>
              <a:t>getirecek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belirlenmektedir</a:t>
            </a:r>
            <a:r>
              <a:rPr lang="en-US" dirty="0"/>
              <a:t>.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görüldüğü</a:t>
            </a:r>
            <a:r>
              <a:rPr lang="en-US" dirty="0"/>
              <a:t> gibi,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faiz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oranında</a:t>
            </a:r>
            <a:r>
              <a:rPr lang="en-US" dirty="0"/>
              <a:t>, talep </a:t>
            </a:r>
            <a:r>
              <a:rPr lang="en-US" dirty="0" err="1"/>
              <a:t>edilen</a:t>
            </a:r>
            <a:r>
              <a:rPr lang="en-US" dirty="0"/>
              <a:t> reel para </a:t>
            </a:r>
            <a:r>
              <a:rPr lang="en-US" dirty="0" err="1"/>
              <a:t>bakiyeleri</a:t>
            </a:r>
            <a:r>
              <a:rPr lang="en-US" dirty="0"/>
              <a:t> 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miktarı</a:t>
            </a:r>
            <a:r>
              <a:rPr lang="en-US" dirty="0"/>
              <a:t>,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edilen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miktara</a:t>
            </a:r>
            <a:r>
              <a:rPr lang="en-US" dirty="0"/>
              <a:t> </a:t>
            </a:r>
            <a:r>
              <a:rPr lang="en-US" dirty="0" err="1"/>
              <a:t>eşittir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92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2C0E-6D45-4DFA-8EC1-D77B40B1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4C5D-50AD-48CE-8B91-3CEDE956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55032"/>
            <a:ext cx="9601196" cy="47208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Acaba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bu para </a:t>
            </a:r>
            <a:r>
              <a:rPr lang="en-US" dirty="0" err="1"/>
              <a:t>arzı</a:t>
            </a:r>
            <a:r>
              <a:rPr lang="en-US" dirty="0"/>
              <a:t> ve para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dengesini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oluşturmaktadır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Dengeye</a:t>
            </a:r>
            <a:r>
              <a:rPr lang="en-US" dirty="0"/>
              <a:t> </a:t>
            </a:r>
            <a:r>
              <a:rPr lang="en-US" dirty="0" err="1"/>
              <a:t>gelme</a:t>
            </a:r>
            <a:r>
              <a:rPr lang="en-US" dirty="0"/>
              <a:t> </a:t>
            </a:r>
            <a:r>
              <a:rPr lang="en-US" dirty="0" err="1"/>
              <a:t>ayarlanması</a:t>
            </a:r>
            <a:r>
              <a:rPr lang="en-US" dirty="0"/>
              <a:t> </a:t>
            </a:r>
            <a:r>
              <a:rPr lang="en-US" dirty="0" err="1"/>
              <a:t>gerçekleşir</a:t>
            </a:r>
            <a:r>
              <a:rPr lang="en-US" dirty="0"/>
              <a:t> çünkü para </a:t>
            </a:r>
            <a:r>
              <a:rPr lang="en-US" dirty="0" err="1"/>
              <a:t>piyasası</a:t>
            </a:r>
            <a:r>
              <a:rPr lang="en-US" dirty="0"/>
              <a:t> </a:t>
            </a:r>
            <a:r>
              <a:rPr lang="en-US" dirty="0" err="1"/>
              <a:t>dengede</a:t>
            </a:r>
            <a:r>
              <a:rPr lang="en-US" dirty="0"/>
              <a:t> </a:t>
            </a:r>
            <a:r>
              <a:rPr lang="en-US" dirty="0" err="1"/>
              <a:t>olmadığı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zaman, insanlar </a:t>
            </a:r>
            <a:r>
              <a:rPr lang="en-US" dirty="0" err="1"/>
              <a:t>varlık</a:t>
            </a:r>
            <a:r>
              <a:rPr lang="en-US" dirty="0"/>
              <a:t> </a:t>
            </a:r>
            <a:r>
              <a:rPr lang="en-US" dirty="0" err="1"/>
              <a:t>portföylerini</a:t>
            </a:r>
            <a:r>
              <a:rPr lang="en-US" dirty="0"/>
              <a:t> </a:t>
            </a:r>
            <a:r>
              <a:rPr lang="en-US" dirty="0" err="1"/>
              <a:t>değiştirmeye</a:t>
            </a:r>
            <a:r>
              <a:rPr lang="en-US" dirty="0"/>
              <a:t> </a:t>
            </a:r>
            <a:r>
              <a:rPr lang="en-US" dirty="0" err="1"/>
              <a:t>çalışırlar</a:t>
            </a:r>
            <a:r>
              <a:rPr lang="en-US" dirty="0"/>
              <a:t> ve bu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içinde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oranının</a:t>
            </a:r>
            <a:r>
              <a:rPr lang="en-US" dirty="0"/>
              <a:t> </a:t>
            </a:r>
            <a:r>
              <a:rPr lang="en-US" dirty="0" err="1"/>
              <a:t>değişmesine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olurlar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,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denge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düzeyinin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ise,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reel para </a:t>
            </a:r>
            <a:r>
              <a:rPr lang="en-US" dirty="0" err="1"/>
              <a:t>bakiyeleri</a:t>
            </a:r>
            <a:r>
              <a:rPr lang="en-US" dirty="0"/>
              <a:t> (</a:t>
            </a:r>
            <a:r>
              <a:rPr lang="en-US" dirty="0" err="1"/>
              <a:t>balansları</a:t>
            </a:r>
            <a:r>
              <a:rPr lang="en-US" dirty="0"/>
              <a:t>) </a:t>
            </a:r>
            <a:r>
              <a:rPr lang="en-US" dirty="0" err="1"/>
              <a:t>miktarı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/>
              <a:t>talep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aşıyor</a:t>
            </a:r>
            <a:r>
              <a:rPr lang="en-US" dirty="0"/>
              <a:t> demektir.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en-US" dirty="0" err="1"/>
              <a:t>parayı</a:t>
            </a:r>
            <a:r>
              <a:rPr lang="en-US" dirty="0"/>
              <a:t> </a:t>
            </a:r>
            <a:r>
              <a:rPr lang="en-US" dirty="0" err="1"/>
              <a:t>ellerinde</a:t>
            </a:r>
            <a:r>
              <a:rPr lang="en-US" dirty="0"/>
              <a:t> </a:t>
            </a:r>
            <a:r>
              <a:rPr lang="en-US" dirty="0" err="1"/>
              <a:t>tutanlar</a:t>
            </a:r>
            <a:r>
              <a:rPr lang="en-US" dirty="0"/>
              <a:t>, </a:t>
            </a:r>
            <a:r>
              <a:rPr lang="en-US" dirty="0" err="1"/>
              <a:t>faizgetirmediği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için </a:t>
            </a:r>
            <a:r>
              <a:rPr lang="en-US" dirty="0" err="1"/>
              <a:t>ellerindeki</a:t>
            </a:r>
            <a:r>
              <a:rPr lang="en-US" dirty="0"/>
              <a:t> </a:t>
            </a:r>
            <a:r>
              <a:rPr lang="en-US" dirty="0" err="1"/>
              <a:t>paranın</a:t>
            </a:r>
            <a:r>
              <a:rPr lang="en-US" dirty="0"/>
              <a:t> bir </a:t>
            </a:r>
            <a:r>
              <a:rPr lang="en-US" dirty="0" err="1"/>
              <a:t>kısmını</a:t>
            </a:r>
            <a:r>
              <a:rPr lang="en-US" dirty="0"/>
              <a:t>, </a:t>
            </a:r>
            <a:r>
              <a:rPr lang="en-US" dirty="0" err="1"/>
              <a:t>faiz-getiren</a:t>
            </a:r>
            <a:r>
              <a:rPr lang="en-US" dirty="0"/>
              <a:t> </a:t>
            </a:r>
            <a:r>
              <a:rPr lang="en-US" dirty="0" err="1"/>
              <a:t>tahvil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banka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mevduatına</a:t>
            </a:r>
            <a:r>
              <a:rPr lang="en-US" dirty="0"/>
              <a:t> </a:t>
            </a:r>
            <a:r>
              <a:rPr lang="en-US" dirty="0" err="1"/>
              <a:t>dönüştürmeye</a:t>
            </a:r>
            <a:r>
              <a:rPr lang="en-US" dirty="0"/>
              <a:t> </a:t>
            </a:r>
            <a:r>
              <a:rPr lang="en-US" dirty="0" err="1"/>
              <a:t>çalışacaklardır</a:t>
            </a:r>
            <a:r>
              <a:rPr lang="en-US" dirty="0"/>
              <a:t>. </a:t>
            </a:r>
            <a:r>
              <a:rPr lang="en-US" dirty="0" err="1"/>
              <a:t>Bankalar</a:t>
            </a:r>
            <a:r>
              <a:rPr lang="en-US" dirty="0"/>
              <a:t> ve </a:t>
            </a:r>
            <a:r>
              <a:rPr lang="en-US" dirty="0" err="1"/>
              <a:t>tahvil</a:t>
            </a:r>
            <a:r>
              <a:rPr lang="en-US" dirty="0"/>
              <a:t> </a:t>
            </a:r>
            <a:r>
              <a:rPr lang="en-US" dirty="0" err="1"/>
              <a:t>çıkaranlar</a:t>
            </a:r>
            <a:r>
              <a:rPr lang="en-US" dirty="0"/>
              <a:t> (</a:t>
            </a:r>
            <a:r>
              <a:rPr lang="en-US" dirty="0" err="1"/>
              <a:t>ihraç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edenler</a:t>
            </a:r>
            <a:r>
              <a:rPr lang="en-US" dirty="0"/>
              <a:t>) ise, her zaman daha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vermeyi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edecekleri</a:t>
            </a:r>
            <a:r>
              <a:rPr lang="en-US" dirty="0"/>
              <a:t> için, bu para</a:t>
            </a:r>
          </a:p>
          <a:p>
            <a:pPr marL="0" indent="0">
              <a:buNone/>
            </a:pPr>
            <a:r>
              <a:rPr lang="en-US" dirty="0" err="1"/>
              <a:t>arzı</a:t>
            </a:r>
            <a:r>
              <a:rPr lang="en-US" dirty="0"/>
              <a:t> </a:t>
            </a:r>
            <a:r>
              <a:rPr lang="en-US" dirty="0" err="1"/>
              <a:t>fazlasına</a:t>
            </a:r>
            <a:r>
              <a:rPr lang="en-US" dirty="0"/>
              <a:t> </a:t>
            </a:r>
            <a:r>
              <a:rPr lang="en-US" dirty="0" err="1"/>
              <a:t>teklif</a:t>
            </a:r>
            <a:r>
              <a:rPr lang="en-US" dirty="0"/>
              <a:t> </a:t>
            </a:r>
            <a:r>
              <a:rPr lang="en-US" dirty="0" err="1"/>
              <a:t>edecekleri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r>
              <a:rPr lang="en-US" dirty="0"/>
              <a:t> </a:t>
            </a:r>
            <a:r>
              <a:rPr lang="en-US" dirty="0" err="1"/>
              <a:t>düşürerek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vereceklerdir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66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2C0E-6D45-4DFA-8EC1-D77B40B1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4C5D-50AD-48CE-8B91-3CEDE956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55032"/>
            <a:ext cx="9601196" cy="472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Tersi </a:t>
            </a:r>
            <a:r>
              <a:rPr lang="en-US" dirty="0" err="1"/>
              <a:t>durumda</a:t>
            </a:r>
            <a:r>
              <a:rPr lang="en-US" dirty="0"/>
              <a:t>,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düzeyinin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ise, </a:t>
            </a:r>
            <a:r>
              <a:rPr lang="en-US" dirty="0" err="1"/>
              <a:t>yani</a:t>
            </a:r>
            <a:r>
              <a:rPr lang="en-US" dirty="0"/>
              <a:t> talep </a:t>
            </a:r>
            <a:r>
              <a:rPr lang="en-US" dirty="0" err="1"/>
              <a:t>edilen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para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miktardan</a:t>
            </a:r>
            <a:r>
              <a:rPr lang="en-US" dirty="0"/>
              <a:t> </a:t>
            </a:r>
            <a:r>
              <a:rPr lang="en-US" dirty="0" err="1"/>
              <a:t>fazlaysa</a:t>
            </a:r>
            <a:r>
              <a:rPr lang="en-US" dirty="0"/>
              <a:t>, insanlar </a:t>
            </a:r>
            <a:r>
              <a:rPr lang="en-US" dirty="0" err="1"/>
              <a:t>tahvillerini</a:t>
            </a:r>
            <a:r>
              <a:rPr lang="en-US" dirty="0"/>
              <a:t> </a:t>
            </a:r>
            <a:r>
              <a:rPr lang="en-US" dirty="0" err="1"/>
              <a:t>satarak</a:t>
            </a:r>
            <a:r>
              <a:rPr lang="en-US" dirty="0"/>
              <a:t> </a:t>
            </a:r>
            <a:r>
              <a:rPr lang="en-US" dirty="0" err="1"/>
              <a:t>veya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bankadan</a:t>
            </a:r>
            <a:r>
              <a:rPr lang="en-US" dirty="0"/>
              <a:t> </a:t>
            </a:r>
            <a:r>
              <a:rPr lang="en-US" dirty="0" err="1"/>
              <a:t>paralarını</a:t>
            </a:r>
            <a:r>
              <a:rPr lang="en-US" dirty="0"/>
              <a:t> </a:t>
            </a:r>
            <a:r>
              <a:rPr lang="en-US" dirty="0" err="1"/>
              <a:t>çekerek</a:t>
            </a:r>
            <a:r>
              <a:rPr lang="en-US" dirty="0"/>
              <a:t> para </a:t>
            </a:r>
            <a:r>
              <a:rPr lang="en-US" dirty="0" err="1"/>
              <a:t>bulmaya</a:t>
            </a:r>
            <a:r>
              <a:rPr lang="en-US" dirty="0"/>
              <a:t> </a:t>
            </a:r>
            <a:r>
              <a:rPr lang="en-US" dirty="0" err="1"/>
              <a:t>çalışacaklardır</a:t>
            </a:r>
            <a:r>
              <a:rPr lang="en-US" dirty="0"/>
              <a:t>. </a:t>
            </a:r>
            <a:r>
              <a:rPr lang="en-US" dirty="0" err="1"/>
              <a:t>Bankalar</a:t>
            </a:r>
            <a:r>
              <a:rPr lang="en-US" dirty="0"/>
              <a:t> ve </a:t>
            </a:r>
            <a:r>
              <a:rPr lang="en-US" dirty="0" err="1"/>
              <a:t>tahvil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çıkarıcılar</a:t>
            </a:r>
            <a:r>
              <a:rPr lang="en-US" dirty="0"/>
              <a:t> bu </a:t>
            </a:r>
            <a:r>
              <a:rPr lang="en-US" dirty="0" err="1"/>
              <a:t>duruma</a:t>
            </a:r>
            <a:r>
              <a:rPr lang="en-US" dirty="0"/>
              <a:t>, talep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en-US" dirty="0" err="1"/>
              <a:t>yüzünden</a:t>
            </a:r>
            <a:r>
              <a:rPr lang="en-US" dirty="0"/>
              <a:t> </a:t>
            </a:r>
            <a:r>
              <a:rPr lang="en-US" dirty="0" err="1"/>
              <a:t>şimdi</a:t>
            </a:r>
            <a:r>
              <a:rPr lang="en-US" dirty="0"/>
              <a:t> daha </a:t>
            </a:r>
            <a:r>
              <a:rPr lang="en-US" dirty="0" err="1"/>
              <a:t>kıt</a:t>
            </a:r>
            <a:r>
              <a:rPr lang="en-US" dirty="0"/>
              <a:t> hale </a:t>
            </a:r>
            <a:r>
              <a:rPr lang="en-US" dirty="0" err="1"/>
              <a:t>gelen</a:t>
            </a:r>
            <a:r>
              <a:rPr lang="en-US" dirty="0"/>
              <a:t> para</a:t>
            </a:r>
          </a:p>
          <a:p>
            <a:pPr marL="0" indent="0">
              <a:buNone/>
            </a:pPr>
            <a:r>
              <a:rPr lang="en-US" dirty="0" err="1"/>
              <a:t>fonlarının</a:t>
            </a:r>
            <a:r>
              <a:rPr lang="en-US" dirty="0"/>
              <a:t> </a:t>
            </a:r>
            <a:r>
              <a:rPr lang="en-US" dirty="0" err="1"/>
              <a:t>kendilerinden</a:t>
            </a:r>
            <a:r>
              <a:rPr lang="en-US" dirty="0"/>
              <a:t> </a:t>
            </a:r>
            <a:r>
              <a:rPr lang="en-US" dirty="0" err="1"/>
              <a:t>gitmesini</a:t>
            </a:r>
            <a:r>
              <a:rPr lang="en-US" dirty="0"/>
              <a:t> </a:t>
            </a:r>
            <a:r>
              <a:rPr lang="en-US" dirty="0" err="1"/>
              <a:t>engellemek</a:t>
            </a:r>
            <a:r>
              <a:rPr lang="en-US" dirty="0"/>
              <a:t> için, </a:t>
            </a:r>
            <a:r>
              <a:rPr lang="en-US" dirty="0" err="1"/>
              <a:t>teklif</a:t>
            </a:r>
            <a:r>
              <a:rPr lang="en-US" dirty="0"/>
              <a:t> </a:t>
            </a:r>
            <a:r>
              <a:rPr lang="en-US" dirty="0" err="1"/>
              <a:t>ettikleri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artırarak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vereceklerdir</a:t>
            </a:r>
            <a:r>
              <a:rPr lang="en-US" dirty="0"/>
              <a:t>. </a:t>
            </a:r>
            <a:r>
              <a:rPr lang="en-US" dirty="0" err="1"/>
              <a:t>Sonunda</a:t>
            </a:r>
            <a:r>
              <a:rPr lang="en-US" dirty="0"/>
              <a:t>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düzeyine</a:t>
            </a:r>
            <a:r>
              <a:rPr lang="en-US" dirty="0"/>
              <a:t> </a:t>
            </a:r>
            <a:r>
              <a:rPr lang="en-US" dirty="0" err="1"/>
              <a:t>gelecektir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bu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insanlar </a:t>
            </a:r>
            <a:r>
              <a:rPr lang="en-US" dirty="0" err="1"/>
              <a:t>parasal</a:t>
            </a:r>
            <a:r>
              <a:rPr lang="en-US" dirty="0"/>
              <a:t> ve </a:t>
            </a:r>
            <a:r>
              <a:rPr lang="en-US" dirty="0" err="1"/>
              <a:t>parasal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varlıklarının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portföylerindeki</a:t>
            </a:r>
            <a:r>
              <a:rPr lang="en-US" dirty="0"/>
              <a:t> </a:t>
            </a:r>
            <a:r>
              <a:rPr lang="en-US" dirty="0" err="1"/>
              <a:t>dağılımından</a:t>
            </a:r>
            <a:r>
              <a:rPr lang="en-US" dirty="0"/>
              <a:t> </a:t>
            </a:r>
            <a:r>
              <a:rPr lang="en-US" dirty="0" err="1"/>
              <a:t>hoşnut</a:t>
            </a:r>
            <a:r>
              <a:rPr lang="en-US" dirty="0"/>
              <a:t> </a:t>
            </a:r>
            <a:r>
              <a:rPr lang="en-US" dirty="0" err="1"/>
              <a:t>olacaklardır</a:t>
            </a:r>
            <a:r>
              <a:rPr lang="en-US" dirty="0"/>
              <a:t> ve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oranının</a:t>
            </a:r>
            <a:r>
              <a:rPr lang="en-US" dirty="0"/>
              <a:t> </a:t>
            </a:r>
            <a:r>
              <a:rPr lang="en-US" dirty="0" err="1"/>
              <a:t>değişmesi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için bir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kalmayacaktır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54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DD47-E94A-45DE-BB4F-8B1D0FAF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4A7BDA-76A4-4476-8F1D-E918249A2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388" y="982662"/>
            <a:ext cx="10057224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54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10</TotalTime>
  <Words>626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Para Piyasası Dengesi</vt:lpstr>
      <vt:lpstr>LM Eğrisi</vt:lpstr>
      <vt:lpstr>Likidite Tercihi Teorisi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LM Eğrisinin Özellikleri</vt:lpstr>
      <vt:lpstr>Para Politikası ve LM</vt:lpstr>
      <vt:lpstr>Piyasalarda Denge Koşulu</vt:lpstr>
      <vt:lpstr>PowerPoint Presentation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Piyasası Dengesi</dc:title>
  <dc:creator>Umut Öneş</dc:creator>
  <cp:lastModifiedBy>Umut Öneş</cp:lastModifiedBy>
  <cp:revision>2</cp:revision>
  <dcterms:created xsi:type="dcterms:W3CDTF">2020-01-23T18:56:26Z</dcterms:created>
  <dcterms:modified xsi:type="dcterms:W3CDTF">2020-01-23T19:06:38Z</dcterms:modified>
</cp:coreProperties>
</file>