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99" r:id="rId9"/>
    <p:sldId id="262" r:id="rId10"/>
    <p:sldId id="264" r:id="rId11"/>
    <p:sldId id="265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0" r:id="rId40"/>
    <p:sldId id="301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08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65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56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tr-TR" altLang="en-US" noProof="0" smtClean="0"/>
              <a:t>Asıl başlık stili için tıklatın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tr-TR" altLang="en-US" noProof="0" smtClean="0"/>
              <a:t>Asıl alt başlık stilini düzenlemek için tıklatın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BA96F0-A449-4EA7-A611-B221B4BBF1F3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33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69C07-9AF3-41B9-A59D-CDE753968B6F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9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9B2B1-E71D-4982-A8C8-743FA7863004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40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646CF-A25C-42A1-9E7A-592A941430C6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7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93748-F206-4FB5-A432-277B024671B6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9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BD77C6-72C2-4E46-93AE-47C0443581D8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32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EF7F3-4EDE-4F38-959B-E05465589817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44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6710C-F76D-47A6-A6C6-622E1B754F0C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6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840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45B041-098A-497F-BF72-12FE625DC85D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20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8D16A3-9EB7-408E-8496-378EC3C9FBF6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60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E1E8A0-79D4-422A-BF2E-B92C14224414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22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Çevrimiçi Resim Yer Tutucusu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63F6F-87FC-4F62-88D5-D91E06A6B1AF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53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Başlık ve Metin Üzerind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09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3"/>
          </p:nvPr>
        </p:nvSpPr>
        <p:spPr>
          <a:xfrm>
            <a:off x="609600" y="4000501"/>
            <a:ext cx="10972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84B9A-96E8-45A2-8B87-F78F1AC4A721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4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AB35C-E1C3-481C-91BA-9EFAFCF8C391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10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D1A131-B0AE-4443-BC9B-89A7914ABF96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2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1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35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40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9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74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147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38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DFBB-D467-4DCF-900A-7B3BE0118A11}" type="datetimeFigureOut">
              <a:rPr lang="tr-TR" smtClean="0"/>
              <a:t>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C824-2C48-4F0C-B21B-86A996808C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038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000000"/>
              </a:solidFill>
            </a:endParaRP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84E3B-E253-46B1-A93D-5A2193643F35}" type="slidenum">
              <a:rPr lang="tr-T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70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kalta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FF00"/>
                </a:solidFill>
              </a:rPr>
              <a:t>HAREKETLİ BÖLÜMLÜ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İSKELET PROTEZ </a:t>
            </a:r>
            <a:r>
              <a:rPr lang="tr-TR" dirty="0" smtClean="0">
                <a:solidFill>
                  <a:srgbClr val="FFFF00"/>
                </a:solidFill>
              </a:rPr>
              <a:t>BİLEŞENLERİ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b="1" dirty="0" smtClean="0"/>
              <a:t>ANA BAĞLAYICILAR</a:t>
            </a:r>
            <a:endParaRPr lang="tr-TR" b="1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47161"/>
            <a:ext cx="9144000" cy="1655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       </a:t>
            </a:r>
            <a:endParaRPr lang="tr-TR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err="1" smtClean="0"/>
              <a:t>Prof.Dr</a:t>
            </a:r>
            <a:r>
              <a:rPr lang="tr-TR" sz="2400" dirty="0" smtClean="0"/>
              <a:t>. Funda AKALTAN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>
                <a:hlinkClick r:id="rId2"/>
              </a:rPr>
              <a:t>akaltan@gmail.com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81684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9734" y="949569"/>
            <a:ext cx="6060342" cy="398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tr-TR" sz="3200" b="1" dirty="0">
                <a:solidFill>
                  <a:srgbClr val="FFFF00"/>
                </a:solidFill>
                <a:latin typeface="Arial" charset="0"/>
              </a:rPr>
              <a:t>PALATAL BANT</a:t>
            </a:r>
          </a:p>
          <a:p>
            <a:pPr>
              <a:defRPr/>
            </a:pPr>
            <a:endParaRPr lang="tr-TR" sz="3200" dirty="0" smtClean="0">
              <a:solidFill>
                <a:srgbClr val="FFFF00"/>
              </a:solidFill>
              <a:latin typeface="Arial" charset="0"/>
            </a:endParaRPr>
          </a:p>
          <a:p>
            <a:pPr>
              <a:defRPr/>
            </a:pPr>
            <a:r>
              <a:rPr lang="tr-TR" sz="3200" dirty="0" err="1" smtClean="0">
                <a:solidFill>
                  <a:srgbClr val="FFFF00"/>
                </a:solidFill>
                <a:latin typeface="Arial" charset="0"/>
              </a:rPr>
              <a:t>Kontrendikasyonlar</a:t>
            </a:r>
            <a:r>
              <a:rPr lang="tr-TR" sz="3200" dirty="0">
                <a:solidFill>
                  <a:srgbClr val="FFFF00"/>
                </a:solidFill>
                <a:latin typeface="Arial" charset="0"/>
              </a:rPr>
              <a:t>:</a:t>
            </a:r>
          </a:p>
          <a:p>
            <a:pPr>
              <a:defRPr/>
            </a:pPr>
            <a:endParaRPr lang="tr-TR" sz="3200" dirty="0">
              <a:latin typeface="Arial" charset="0"/>
            </a:endParaRPr>
          </a:p>
          <a:p>
            <a:pPr>
              <a:defRPr/>
            </a:pPr>
            <a:r>
              <a:rPr lang="tr-TR" sz="3200" dirty="0">
                <a:latin typeface="Arial" charset="0"/>
              </a:rPr>
              <a:t>- </a:t>
            </a:r>
            <a:r>
              <a:rPr lang="tr-TR" sz="3200" dirty="0" err="1">
                <a:latin typeface="Arial" charset="0"/>
              </a:rPr>
              <a:t>Torus</a:t>
            </a:r>
            <a:r>
              <a:rPr lang="tr-TR" sz="3200" dirty="0">
                <a:latin typeface="Arial" charset="0"/>
              </a:rPr>
              <a:t> </a:t>
            </a:r>
            <a:r>
              <a:rPr lang="tr-TR" sz="3200" dirty="0" err="1">
                <a:latin typeface="Arial" charset="0"/>
              </a:rPr>
              <a:t>palatinus</a:t>
            </a:r>
            <a:r>
              <a:rPr lang="tr-TR" sz="3200" dirty="0">
                <a:latin typeface="Arial" charset="0"/>
              </a:rPr>
              <a:t> varlığı, </a:t>
            </a:r>
          </a:p>
          <a:p>
            <a:pPr>
              <a:defRPr/>
            </a:pPr>
            <a:r>
              <a:rPr lang="tr-TR" sz="3200" dirty="0">
                <a:latin typeface="Arial" charset="0"/>
              </a:rPr>
              <a:t>- Sert damağın anatomik formunun çok sert    ve düz olması,</a:t>
            </a:r>
          </a:p>
          <a:p>
            <a:pPr>
              <a:defRPr/>
            </a:pPr>
            <a:r>
              <a:rPr lang="tr-TR" sz="3200" dirty="0">
                <a:latin typeface="Arial" charset="0"/>
              </a:rPr>
              <a:t>- Dişsiz sahaların dağılımının uygun olmaması.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endParaRPr lang="tr-TR" sz="32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3" descr="4-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76" y="949569"/>
            <a:ext cx="4854229" cy="453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49190" y="571494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altLang="tr-TR" sz="2400" b="1" dirty="0" smtClean="0">
                <a:solidFill>
                  <a:srgbClr val="FFFF00"/>
                </a:solidFill>
              </a:rPr>
              <a:t>Cl I vakalarında </a:t>
            </a:r>
            <a:r>
              <a:rPr lang="tr-TR" altLang="tr-TR" dirty="0">
                <a:solidFill>
                  <a:srgbClr val="FFFF00"/>
                </a:solidFill>
              </a:rPr>
              <a:t>deformasyona direnci olmadığından</a:t>
            </a:r>
          </a:p>
          <a:p>
            <a:pPr algn="ctr"/>
            <a:r>
              <a:rPr lang="tr-TR" altLang="tr-TR" dirty="0">
                <a:solidFill>
                  <a:srgbClr val="FFFF00"/>
                </a:solidFill>
              </a:rPr>
              <a:t> kesinlikle kullanılmamalıdır.</a:t>
            </a:r>
          </a:p>
        </p:txBody>
      </p:sp>
      <p:cxnSp>
        <p:nvCxnSpPr>
          <p:cNvPr id="5" name="15 Düz Bağlayıcı"/>
          <p:cNvCxnSpPr/>
          <p:nvPr/>
        </p:nvCxnSpPr>
        <p:spPr>
          <a:xfrm>
            <a:off x="8008946" y="1820163"/>
            <a:ext cx="2376488" cy="2519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5 Düz Bağlayıcı"/>
          <p:cNvCxnSpPr/>
          <p:nvPr/>
        </p:nvCxnSpPr>
        <p:spPr>
          <a:xfrm flipH="1">
            <a:off x="8095215" y="1927746"/>
            <a:ext cx="1939770" cy="23041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5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12875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5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8413"/>
            <a:ext cx="367188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5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4076701"/>
            <a:ext cx="33131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524000" y="260351"/>
            <a:ext cx="9337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600" b="1" dirty="0">
                <a:solidFill>
                  <a:srgbClr val="FFFF00"/>
                </a:solidFill>
              </a:rPr>
              <a:t>Çift Damak Barı</a:t>
            </a:r>
            <a:r>
              <a:rPr lang="tr-TR" altLang="tr-TR" sz="3600" dirty="0">
                <a:solidFill>
                  <a:srgbClr val="FFFF00"/>
                </a:solidFill>
              </a:rPr>
              <a:t>: </a:t>
            </a:r>
            <a:r>
              <a:rPr lang="tr-TR" altLang="tr-TR" sz="2800" dirty="0">
                <a:solidFill>
                  <a:srgbClr val="FFFF00"/>
                </a:solidFill>
              </a:rPr>
              <a:t>Deformasyona direnci mükemmel;</a:t>
            </a:r>
          </a:p>
          <a:p>
            <a:pPr eaLnBrk="1" hangingPunct="1"/>
            <a:r>
              <a:rPr lang="tr-TR" altLang="tr-TR" sz="2800" dirty="0">
                <a:solidFill>
                  <a:srgbClr val="FFFF00"/>
                </a:solidFill>
              </a:rPr>
              <a:t> ama hasta konforu kötü</a:t>
            </a:r>
            <a:endParaRPr lang="tr-TR" altLang="tr-TR" sz="3600" dirty="0">
              <a:solidFill>
                <a:srgbClr val="FFFF00"/>
              </a:solidFill>
            </a:endParaRPr>
          </a:p>
        </p:txBody>
      </p:sp>
      <p:sp>
        <p:nvSpPr>
          <p:cNvPr id="17414" name="10 Dikdörtgen"/>
          <p:cNvSpPr>
            <a:spLocks noChangeArrowheads="1"/>
          </p:cNvSpPr>
          <p:nvPr/>
        </p:nvSpPr>
        <p:spPr bwMode="auto">
          <a:xfrm>
            <a:off x="1545127" y="4707730"/>
            <a:ext cx="28813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dirty="0">
                <a:solidFill>
                  <a:srgbClr val="FFFF00"/>
                </a:solidFill>
              </a:rPr>
              <a:t>Ön bar </a:t>
            </a:r>
            <a:r>
              <a:rPr lang="tr-TR" altLang="tr-TR" dirty="0" err="1">
                <a:solidFill>
                  <a:srgbClr val="FFFF00"/>
                </a:solidFill>
              </a:rPr>
              <a:t>ruga</a:t>
            </a:r>
            <a:r>
              <a:rPr lang="tr-TR" altLang="tr-TR" dirty="0">
                <a:solidFill>
                  <a:srgbClr val="FFFF00"/>
                </a:solidFill>
              </a:rPr>
              <a:t> çıkıntılarına göre geniş ve düz</a:t>
            </a:r>
          </a:p>
          <a:p>
            <a:pPr algn="ctr" eaLnBrk="1" hangingPunct="1"/>
            <a:endParaRPr lang="tr-TR" altLang="tr-TR" dirty="0">
              <a:solidFill>
                <a:srgbClr val="FFFF00"/>
              </a:solidFill>
            </a:endParaRPr>
          </a:p>
          <a:p>
            <a:pPr algn="ctr" eaLnBrk="1" hangingPunct="1"/>
            <a:r>
              <a:rPr lang="tr-TR" altLang="tr-TR" dirty="0">
                <a:solidFill>
                  <a:srgbClr val="FFFF00"/>
                </a:solidFill>
              </a:rPr>
              <a:t>Arka bar dişsiz boşluğun durumuna göre kalın ve dar</a:t>
            </a:r>
          </a:p>
        </p:txBody>
      </p:sp>
      <p:sp>
        <p:nvSpPr>
          <p:cNvPr id="17415" name="11 Metin kutusu"/>
          <p:cNvSpPr txBox="1">
            <a:spLocks noChangeArrowheads="1"/>
          </p:cNvSpPr>
          <p:nvPr/>
        </p:nvSpPr>
        <p:spPr bwMode="auto">
          <a:xfrm>
            <a:off x="8773625" y="4384674"/>
            <a:ext cx="2967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dirty="0">
                <a:solidFill>
                  <a:srgbClr val="FFFF00"/>
                </a:solidFill>
              </a:rPr>
              <a:t>Ön diş eksikliğinde</a:t>
            </a:r>
          </a:p>
          <a:p>
            <a:pPr eaLnBrk="1" hangingPunct="1"/>
            <a:r>
              <a:rPr lang="tr-TR" altLang="tr-TR" dirty="0">
                <a:solidFill>
                  <a:srgbClr val="FFFF00"/>
                </a:solidFill>
              </a:rPr>
              <a:t> </a:t>
            </a:r>
            <a:r>
              <a:rPr lang="tr-TR" altLang="tr-TR" dirty="0" err="1">
                <a:solidFill>
                  <a:srgbClr val="FFFF00"/>
                </a:solidFill>
              </a:rPr>
              <a:t>kret</a:t>
            </a:r>
            <a:r>
              <a:rPr lang="tr-TR" altLang="tr-TR" dirty="0">
                <a:solidFill>
                  <a:srgbClr val="FFFF00"/>
                </a:solidFill>
              </a:rPr>
              <a:t> tepesine kadar uzanır.</a:t>
            </a:r>
          </a:p>
        </p:txBody>
      </p:sp>
    </p:spTree>
    <p:extLst>
      <p:ext uri="{BB962C8B-B14F-4D97-AF65-F5344CB8AC3E}">
        <p14:creationId xmlns:p14="http://schemas.microsoft.com/office/powerpoint/2010/main" val="139509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>
                <a:solidFill>
                  <a:srgbClr val="FFFF00"/>
                </a:solidFill>
              </a:rPr>
              <a:t>ÇİFT DAMAK BARI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774825" y="1052513"/>
            <a:ext cx="5195888" cy="4533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mtClean="0">
                <a:solidFill>
                  <a:srgbClr val="FFFF00"/>
                </a:solidFill>
              </a:rPr>
              <a:t>	</a:t>
            </a:r>
            <a:r>
              <a:rPr lang="tr-TR" sz="2400">
                <a:solidFill>
                  <a:srgbClr val="FFFF00"/>
                </a:solidFill>
              </a:rPr>
              <a:t>Endikasyon</a:t>
            </a:r>
          </a:p>
          <a:p>
            <a:pPr eaLnBrk="1" hangingPunct="1">
              <a:defRPr/>
            </a:pPr>
            <a:r>
              <a:rPr lang="tr-TR" sz="2400"/>
              <a:t>Clas II ve III ön ve arka dişler arasında mesafe fazla ,uzun dişsiz kret</a:t>
            </a:r>
          </a:p>
          <a:p>
            <a:pPr eaLnBrk="1" hangingPunct="1">
              <a:defRPr/>
            </a:pPr>
            <a:r>
              <a:rPr lang="tr-TR" sz="2400"/>
              <a:t>Torus palatinus varlığı</a:t>
            </a:r>
          </a:p>
          <a:p>
            <a:pPr eaLnBrk="1" hangingPunct="1">
              <a:defRPr/>
            </a:pPr>
            <a:r>
              <a:rPr lang="tr-TR" sz="2400"/>
              <a:t>Class IV ön bölgedeki diş eksikliğini desteklemek</a:t>
            </a:r>
          </a:p>
          <a:p>
            <a:pPr eaLnBrk="1" hangingPunct="1">
              <a:defRPr/>
            </a:pPr>
            <a:r>
              <a:rPr lang="tr-TR" sz="2400"/>
              <a:t>Tam palatal plağı tolere edemeyen hastalar</a:t>
            </a:r>
          </a:p>
        </p:txBody>
      </p:sp>
      <p:pic>
        <p:nvPicPr>
          <p:cNvPr id="18436" name="Picture 2" descr="4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908050"/>
            <a:ext cx="22066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4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437063"/>
            <a:ext cx="23241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4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117" y="3395663"/>
            <a:ext cx="302418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4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872039" y="333375"/>
            <a:ext cx="25923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 </a:t>
            </a:r>
            <a:r>
              <a:rPr lang="tr-TR" altLang="tr-TR" sz="4400" b="1">
                <a:solidFill>
                  <a:srgbClr val="FFFF00"/>
                </a:solidFill>
              </a:rPr>
              <a:t>U Plak</a:t>
            </a:r>
            <a:endParaRPr lang="tr-TR" altLang="tr-TR" sz="3600" b="1">
              <a:solidFill>
                <a:srgbClr val="FFFF00"/>
              </a:solidFill>
            </a:endParaRPr>
          </a:p>
        </p:txBody>
      </p:sp>
      <p:pic>
        <p:nvPicPr>
          <p:cNvPr id="19459" name="Picture 5" descr="5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268414"/>
            <a:ext cx="34575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5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21" y="858191"/>
            <a:ext cx="4387361" cy="375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763838" y="51768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279651" y="5373688"/>
            <a:ext cx="755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/>
              <a:t> 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 flipH="1">
            <a:off x="6869587" y="5091907"/>
            <a:ext cx="4391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 dirty="0">
                <a:solidFill>
                  <a:srgbClr val="FFFF00"/>
                </a:solidFill>
              </a:rPr>
              <a:t>Class I  vakalarında </a:t>
            </a:r>
          </a:p>
          <a:p>
            <a:pPr eaLnBrk="1" hangingPunct="1"/>
            <a:r>
              <a:rPr lang="tr-TR" altLang="tr-TR" b="1" dirty="0">
                <a:solidFill>
                  <a:srgbClr val="FFFF00"/>
                </a:solidFill>
              </a:rPr>
              <a:t> </a:t>
            </a:r>
            <a:r>
              <a:rPr lang="tr-TR" altLang="tr-TR" dirty="0"/>
              <a:t>orta hat bölgesinin dar olması,</a:t>
            </a:r>
          </a:p>
          <a:p>
            <a:pPr eaLnBrk="1" hangingPunct="1"/>
            <a:r>
              <a:rPr lang="tr-TR" altLang="tr-TR" dirty="0" err="1"/>
              <a:t>rijiditesini</a:t>
            </a:r>
            <a:r>
              <a:rPr lang="tr-TR" altLang="tr-TR" dirty="0"/>
              <a:t> azaltıp yeterli kuvvet dağılımı</a:t>
            </a:r>
          </a:p>
          <a:p>
            <a:pPr eaLnBrk="1" hangingPunct="1"/>
            <a:r>
              <a:rPr lang="tr-TR" altLang="tr-TR" dirty="0"/>
              <a:t>sağlamaz.</a:t>
            </a:r>
          </a:p>
          <a:p>
            <a:pPr eaLnBrk="1" hangingPunct="1"/>
            <a:endParaRPr lang="tr-TR" altLang="tr-TR" dirty="0"/>
          </a:p>
        </p:txBody>
      </p:sp>
      <p:cxnSp>
        <p:nvCxnSpPr>
          <p:cNvPr id="8" name="15 Düz Bağlayıcı"/>
          <p:cNvCxnSpPr/>
          <p:nvPr/>
        </p:nvCxnSpPr>
        <p:spPr>
          <a:xfrm>
            <a:off x="8219962" y="1578681"/>
            <a:ext cx="2376488" cy="2519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5 Düz Bağlayıcı"/>
          <p:cNvCxnSpPr/>
          <p:nvPr/>
        </p:nvCxnSpPr>
        <p:spPr>
          <a:xfrm flipH="1">
            <a:off x="7969590" y="1576695"/>
            <a:ext cx="2333705" cy="30062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29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  <a:r>
              <a:rPr lang="tr-TR" b="1" smtClean="0">
                <a:solidFill>
                  <a:srgbClr val="FFFF00"/>
                </a:solidFill>
              </a:rPr>
              <a:t>U Plak</a:t>
            </a:r>
            <a:r>
              <a:rPr lang="tr-TR" sz="3600" b="1">
                <a:solidFill>
                  <a:srgbClr val="FFFF00"/>
                </a:solidFill>
              </a:rPr>
              <a:t/>
            </a:r>
            <a:br>
              <a:rPr lang="tr-TR" sz="3600" b="1">
                <a:solidFill>
                  <a:srgbClr val="FFFF00"/>
                </a:solidFill>
              </a:rPr>
            </a:br>
            <a:endParaRPr lang="tr-TR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496033" y="4701687"/>
            <a:ext cx="4400550" cy="103089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dirty="0"/>
              <a:t>	</a:t>
            </a:r>
            <a:r>
              <a:rPr lang="tr-TR" dirty="0" err="1">
                <a:solidFill>
                  <a:srgbClr val="FFFF00"/>
                </a:solidFill>
              </a:rPr>
              <a:t>Fonasyonu</a:t>
            </a:r>
            <a:r>
              <a:rPr lang="tr-TR" dirty="0">
                <a:solidFill>
                  <a:srgbClr val="FFFF00"/>
                </a:solidFill>
              </a:rPr>
              <a:t> bozmamak için </a:t>
            </a:r>
            <a:r>
              <a:rPr lang="tr-TR" dirty="0" err="1" smtClean="0">
                <a:solidFill>
                  <a:srgbClr val="FFFF00"/>
                </a:solidFill>
              </a:rPr>
              <a:t>ruga’nın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>
                <a:solidFill>
                  <a:srgbClr val="FFFF00"/>
                </a:solidFill>
              </a:rPr>
              <a:t>anatomik </a:t>
            </a:r>
            <a:r>
              <a:rPr lang="tr-TR" dirty="0" smtClean="0">
                <a:solidFill>
                  <a:srgbClr val="FFFF00"/>
                </a:solidFill>
              </a:rPr>
              <a:t>özelliklerini </a:t>
            </a:r>
            <a:r>
              <a:rPr lang="tr-TR" dirty="0">
                <a:solidFill>
                  <a:srgbClr val="FFFF00"/>
                </a:solidFill>
              </a:rPr>
              <a:t>taşımalıdır.</a:t>
            </a:r>
          </a:p>
          <a:p>
            <a:pPr eaLnBrk="1" hangingPunct="1">
              <a:defRPr/>
            </a:pPr>
            <a:endParaRPr lang="tr-TR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514842"/>
            <a:ext cx="4076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54415" y="1181345"/>
            <a:ext cx="7637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tr-TR" smtClean="0">
                <a:solidFill>
                  <a:srgbClr val="FFFF00"/>
                </a:solidFill>
              </a:rPr>
              <a:t>	Endikasyon</a:t>
            </a:r>
          </a:p>
          <a:p>
            <a:pPr>
              <a:defRPr/>
            </a:pPr>
            <a:r>
              <a:rPr lang="tr-TR" smtClean="0"/>
              <a:t>Torus palatinus varlığı</a:t>
            </a:r>
          </a:p>
          <a:p>
            <a:pPr>
              <a:defRPr/>
            </a:pPr>
            <a:r>
              <a:rPr lang="tr-TR" smtClean="0"/>
              <a:t>Clas I mod 1 ön ve arka dişlerin restorasyonunu gerektiren vakalar</a:t>
            </a:r>
          </a:p>
          <a:p>
            <a:pPr>
              <a:defRPr/>
            </a:pPr>
            <a:r>
              <a:rPr lang="tr-TR" smtClean="0"/>
              <a:t>Class I periodontal desteği zayıf ön dişlerin stabilizasyonu için</a:t>
            </a:r>
          </a:p>
          <a:p>
            <a:pPr>
              <a:defRPr/>
            </a:pPr>
            <a:r>
              <a:rPr lang="tr-TR" smtClean="0"/>
              <a:t>Doku örtümü istemeyen refleksli hastalar</a:t>
            </a:r>
          </a:p>
          <a:p>
            <a:pPr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8235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74677" y="405180"/>
            <a:ext cx="3792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600" b="1" dirty="0">
                <a:solidFill>
                  <a:srgbClr val="FFFF00"/>
                </a:solidFill>
              </a:rPr>
              <a:t>Tam </a:t>
            </a:r>
            <a:r>
              <a:rPr lang="tr-TR" altLang="tr-TR" sz="3600" b="1" dirty="0" err="1">
                <a:solidFill>
                  <a:srgbClr val="FFFF00"/>
                </a:solidFill>
              </a:rPr>
              <a:t>Palatal</a:t>
            </a:r>
            <a:r>
              <a:rPr lang="tr-TR" altLang="tr-TR" sz="3600" b="1" dirty="0">
                <a:solidFill>
                  <a:srgbClr val="FFFF00"/>
                </a:solidFill>
              </a:rPr>
              <a:t> Plak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02" y="3354632"/>
            <a:ext cx="35337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6 Resim" descr="yeniler 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1289478"/>
            <a:ext cx="34925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7 Resim" descr="DSC027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952" y="404813"/>
            <a:ext cx="35655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2414" y="3855306"/>
            <a:ext cx="8229600" cy="453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 smtClean="0"/>
              <a:t>Önde dişlerin </a:t>
            </a:r>
            <a:r>
              <a:rPr lang="tr-TR" dirty="0" err="1" smtClean="0"/>
              <a:t>singulum</a:t>
            </a:r>
            <a:r>
              <a:rPr lang="tr-TR" dirty="0" smtClean="0"/>
              <a:t> bölgeleri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r-TR" dirty="0" smtClean="0"/>
              <a:t>	Arkada sert ve yumuşak damak birleşim bölgesi ile geniş doku örtümü</a:t>
            </a:r>
          </a:p>
          <a:p>
            <a:pPr>
              <a:defRPr/>
            </a:pPr>
            <a:r>
              <a:rPr lang="tr-TR" dirty="0" smtClean="0"/>
              <a:t>Maksimum mukoza desteği</a:t>
            </a:r>
          </a:p>
          <a:p>
            <a:pPr>
              <a:defRPr/>
            </a:pPr>
            <a:r>
              <a:rPr lang="tr-TR" dirty="0" smtClean="0"/>
              <a:t>Geniş yük dağılımı</a:t>
            </a:r>
          </a:p>
          <a:p>
            <a:pPr>
              <a:defRPr/>
            </a:pPr>
            <a:endParaRPr lang="tr-TR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4955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solidFill>
                  <a:srgbClr val="FFFF00"/>
                </a:solidFill>
              </a:rPr>
              <a:t>Tam Palatal Plak</a:t>
            </a:r>
            <a:endParaRPr lang="tr-TR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mtClean="0">
                <a:solidFill>
                  <a:srgbClr val="FFFF00"/>
                </a:solidFill>
              </a:rPr>
              <a:t>	Endikasyon</a:t>
            </a:r>
          </a:p>
          <a:p>
            <a:pPr eaLnBrk="1" hangingPunct="1">
              <a:defRPr/>
            </a:pPr>
            <a:r>
              <a:rPr lang="tr-TR" smtClean="0"/>
              <a:t>Az sayıda diş varlığında, dokudan daha fazla destek ve tutuculuk sağlamak için</a:t>
            </a:r>
          </a:p>
          <a:p>
            <a:pPr eaLnBrk="1" hangingPunct="1">
              <a:defRPr/>
            </a:pPr>
            <a:r>
              <a:rPr lang="tr-TR" smtClean="0"/>
              <a:t>Periodontal desteğini kaybetmiş dişlerde</a:t>
            </a:r>
          </a:p>
          <a:p>
            <a:pPr eaLnBrk="1" hangingPunct="1">
              <a:defRPr/>
            </a:pPr>
            <a:r>
              <a:rPr lang="tr-TR" smtClean="0"/>
              <a:t>Rezidüel krette ciddi rezorbsiyon varsa</a:t>
            </a:r>
          </a:p>
          <a:p>
            <a:pPr eaLnBrk="1" hangingPunct="1">
              <a:defRPr/>
            </a:pPr>
            <a:r>
              <a:rPr lang="tr-TR" smtClean="0"/>
              <a:t>Sert damağın anatomik formu düz ise</a:t>
            </a:r>
          </a:p>
          <a:p>
            <a:pPr eaLnBrk="1" hangingPunct="1">
              <a:defRPr/>
            </a:pPr>
            <a:r>
              <a:rPr lang="tr-TR" smtClean="0"/>
              <a:t>Damak yarıklı hastalara bölümlü protez yapılacaksa</a:t>
            </a:r>
          </a:p>
        </p:txBody>
      </p:sp>
    </p:spTree>
    <p:extLst>
      <p:ext uri="{BB962C8B-B14F-4D97-AF65-F5344CB8AC3E}">
        <p14:creationId xmlns:p14="http://schemas.microsoft.com/office/powerpoint/2010/main" val="23732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solidFill>
                  <a:srgbClr val="FFFF00"/>
                </a:solidFill>
              </a:rPr>
              <a:t>Palatal bar</a:t>
            </a:r>
            <a:endParaRPr lang="tr-TR" smtClean="0">
              <a:solidFill>
                <a:srgbClr val="FFFF00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2135189" y="1268413"/>
            <a:ext cx="8218487" cy="45767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>
                <a:solidFill>
                  <a:srgbClr val="FFFF00"/>
                </a:solidFill>
              </a:rPr>
              <a:t>                         Hasta konforu kötü</a:t>
            </a:r>
            <a:endParaRPr lang="tr-TR" b="1">
              <a:solidFill>
                <a:srgbClr val="FFFF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tr-TR"/>
              <a:t>Protez kaidesi ile birleşim keskin açı ile olmamalı</a:t>
            </a:r>
          </a:p>
          <a:p>
            <a:pPr eaLnBrk="1" hangingPunct="1">
              <a:buFontTx/>
              <a:buChar char="-"/>
              <a:defRPr/>
            </a:pPr>
            <a:r>
              <a:rPr lang="tr-TR"/>
              <a:t>Uygun vaka Class III kısa dişsizlik </a:t>
            </a:r>
          </a:p>
          <a:p>
            <a:pPr eaLnBrk="1" hangingPunct="1">
              <a:buFontTx/>
              <a:buChar char="-"/>
              <a:defRPr/>
            </a:pPr>
            <a:r>
              <a:rPr lang="tr-TR"/>
              <a:t>İkinci premolar hizasından daha önde olmamalı</a:t>
            </a:r>
          </a:p>
          <a:p>
            <a:pPr eaLnBrk="1" hangingPunct="1">
              <a:buFontTx/>
              <a:buNone/>
              <a:defRPr/>
            </a:pPr>
            <a:r>
              <a:rPr lang="tr-TR">
                <a:solidFill>
                  <a:srgbClr val="FFFF00"/>
                </a:solidFill>
              </a:rPr>
              <a:t>	Dezavantajları: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/>
              <a:t>- Rijidite için kütlesinin kalınlığı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/>
              <a:t>- Vertikal yüksekliğinin fazlalığı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/>
              <a:t>- Destek azlığı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/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r="10252" b="9309"/>
          <a:stretch>
            <a:fillRect/>
          </a:stretch>
        </p:blipFill>
        <p:spPr bwMode="auto">
          <a:xfrm>
            <a:off x="7391400" y="4221164"/>
            <a:ext cx="280828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992314" y="720726"/>
            <a:ext cx="8675687" cy="5084763"/>
          </a:xfrm>
        </p:spPr>
        <p:txBody>
          <a:bodyPr/>
          <a:lstStyle/>
          <a:p>
            <a:pPr algn="l" eaLnBrk="1" hangingPunct="1">
              <a:defRPr/>
            </a:pPr>
            <a:r>
              <a:rPr lang="tr-TR" b="1" smtClean="0">
                <a:solidFill>
                  <a:schemeClr val="tx1"/>
                </a:solidFill>
              </a:rPr>
              <a:t>    </a:t>
            </a:r>
            <a:r>
              <a:rPr lang="tr-TR" b="1" smtClean="0">
                <a:solidFill>
                  <a:srgbClr val="FFFF00"/>
                </a:solidFill>
              </a:rPr>
              <a:t>Alt Çene Ana Bağlayıcıları</a:t>
            </a:r>
            <a:br>
              <a:rPr lang="tr-TR" b="1" smtClean="0">
                <a:solidFill>
                  <a:srgbClr val="FFFF00"/>
                </a:solidFill>
              </a:rPr>
            </a:br>
            <a:r>
              <a:rPr lang="tr-TR" b="1" smtClean="0">
                <a:solidFill>
                  <a:srgbClr val="FFFF00"/>
                </a:solidFill>
              </a:rPr>
              <a:t/>
            </a:r>
            <a:br>
              <a:rPr lang="tr-TR" b="1" smtClean="0">
                <a:solidFill>
                  <a:srgbClr val="FFFF00"/>
                </a:solidFill>
              </a:rPr>
            </a:br>
            <a:r>
              <a:rPr lang="tr-TR" b="1" smtClean="0">
                <a:solidFill>
                  <a:schemeClr val="tx1"/>
                </a:solidFill>
              </a:rPr>
              <a:t>- </a:t>
            </a:r>
            <a:r>
              <a:rPr lang="tr-TR" sz="3600" b="1"/>
              <a:t>Lingual bar</a:t>
            </a:r>
            <a:br>
              <a:rPr lang="tr-TR" sz="3600" b="1"/>
            </a:br>
            <a:r>
              <a:rPr lang="tr-TR" sz="3600" b="1"/>
              <a:t>- Çift lingual bar</a:t>
            </a:r>
            <a:br>
              <a:rPr lang="tr-TR" sz="3600" b="1"/>
            </a:br>
            <a:r>
              <a:rPr lang="tr-TR" sz="3600" b="1"/>
              <a:t>- Lingual plak</a:t>
            </a:r>
            <a:br>
              <a:rPr lang="tr-TR" sz="3600" b="1"/>
            </a:br>
            <a:r>
              <a:rPr lang="tr-TR" sz="3600" b="1"/>
              <a:t>- Sublingual bar</a:t>
            </a:r>
            <a:br>
              <a:rPr lang="tr-TR" sz="3600" b="1"/>
            </a:br>
            <a:r>
              <a:rPr lang="tr-TR" sz="3600" b="1"/>
              <a:t>- Labial bar</a:t>
            </a:r>
          </a:p>
        </p:txBody>
      </p:sp>
    </p:spTree>
    <p:extLst>
      <p:ext uri="{BB962C8B-B14F-4D97-AF65-F5344CB8AC3E}">
        <p14:creationId xmlns:p14="http://schemas.microsoft.com/office/powerpoint/2010/main" val="3193477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702163" y="3915145"/>
            <a:ext cx="868680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tr-TR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Üst kenar ön dişlerin </a:t>
            </a:r>
            <a:r>
              <a:rPr lang="tr-TR" dirty="0" err="1"/>
              <a:t>gingival</a:t>
            </a:r>
            <a:r>
              <a:rPr lang="tr-TR" dirty="0"/>
              <a:t> </a:t>
            </a:r>
            <a:r>
              <a:rPr lang="tr-TR" dirty="0" err="1"/>
              <a:t>marjininden</a:t>
            </a:r>
            <a:r>
              <a:rPr lang="tr-TR" dirty="0"/>
              <a:t> 2-3 mm uzaklıkta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Alt kenar </a:t>
            </a:r>
            <a:r>
              <a:rPr lang="tr-TR" dirty="0" err="1"/>
              <a:t>lingual</a:t>
            </a:r>
            <a:r>
              <a:rPr lang="tr-TR" dirty="0"/>
              <a:t> </a:t>
            </a:r>
            <a:r>
              <a:rPr lang="tr-TR" dirty="0" err="1"/>
              <a:t>sulkusun</a:t>
            </a:r>
            <a:r>
              <a:rPr lang="tr-TR" dirty="0"/>
              <a:t> 1 mm üstünde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Ağız tabanındaki dokularda fonksiyonel hareket imkanı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dirty="0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723231" y="470541"/>
            <a:ext cx="2754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Lingual</a:t>
            </a:r>
            <a:r>
              <a:rPr lang="tr-T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Bar</a:t>
            </a:r>
            <a:endParaRPr lang="tr-TR" sz="4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653" name="4 Metin kutusu"/>
          <p:cNvSpPr txBox="1">
            <a:spLocks noChangeArrowheads="1"/>
          </p:cNvSpPr>
          <p:nvPr/>
        </p:nvSpPr>
        <p:spPr bwMode="auto">
          <a:xfrm>
            <a:off x="724694" y="1921426"/>
            <a:ext cx="4751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dirty="0"/>
              <a:t>Alt çene için en konforlu ana bağlayıcı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946" y="282820"/>
            <a:ext cx="5456070" cy="34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1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ANA (MAJOR) </a:t>
            </a:r>
            <a:r>
              <a:rPr lang="tr-TR" smtClean="0">
                <a:solidFill>
                  <a:srgbClr val="FFFF00"/>
                </a:solidFill>
              </a:rPr>
              <a:t>BAĞLAYICILAR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4330700" cy="4533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mtClean="0"/>
              <a:t>    </a:t>
            </a:r>
            <a:r>
              <a:rPr lang="tr-TR" sz="2400"/>
              <a:t>Dental arkın her iki tarafındaki protez bileşenlerini birbirine bağlar.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400"/>
          </a:p>
          <a:p>
            <a:pPr eaLnBrk="1" hangingPunct="1">
              <a:defRPr/>
            </a:pPr>
            <a:r>
              <a:rPr lang="tr-TR" sz="2400"/>
              <a:t>Deformasyona direnç için rijit olmalıdır. </a:t>
            </a:r>
          </a:p>
          <a:p>
            <a:pPr eaLnBrk="1" hangingPunct="1">
              <a:defRPr/>
            </a:pPr>
            <a:r>
              <a:rPr lang="tr-TR" sz="2400"/>
              <a:t>Yüzeyi dar ise kalınlık fazla,</a:t>
            </a:r>
          </a:p>
          <a:p>
            <a:pPr eaLnBrk="1" hangingPunct="1">
              <a:defRPr/>
            </a:pPr>
            <a:r>
              <a:rPr lang="tr-TR" sz="2400"/>
              <a:t>Yüzeyi geniş ise kalınlık az olmalıdır.</a:t>
            </a:r>
          </a:p>
        </p:txBody>
      </p:sp>
      <p:pic>
        <p:nvPicPr>
          <p:cNvPr id="5124" name="5 Resim" descr="DSC067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341438"/>
            <a:ext cx="313213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6 Resim" descr="DSC069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3933825"/>
            <a:ext cx="322738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19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mtClean="0">
                <a:solidFill>
                  <a:srgbClr val="FFFF00"/>
                </a:solidFill>
              </a:rPr>
              <a:t>Lingual Bar</a:t>
            </a:r>
            <a:br>
              <a:rPr lang="tr-TR" smtClean="0">
                <a:solidFill>
                  <a:srgbClr val="FFFF00"/>
                </a:solidFill>
              </a:rPr>
            </a:br>
            <a:endParaRPr lang="tr-TR" smtClean="0"/>
          </a:p>
        </p:txBody>
      </p:sp>
      <p:pic>
        <p:nvPicPr>
          <p:cNvPr id="28676" name="Picture 5" descr="5-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2133600"/>
            <a:ext cx="3194050" cy="324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060575"/>
            <a:ext cx="47434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4 Dikdörtgen"/>
          <p:cNvSpPr>
            <a:spLocks noChangeArrowheads="1"/>
          </p:cNvSpPr>
          <p:nvPr/>
        </p:nvSpPr>
        <p:spPr bwMode="auto">
          <a:xfrm>
            <a:off x="2782889" y="1125538"/>
            <a:ext cx="76342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tr-TR" sz="2400"/>
              <a:t> Dişeti seviyesi ve ağız tabanı arasında 6-8 mm   mesafe gereklidir.</a:t>
            </a:r>
          </a:p>
        </p:txBody>
      </p:sp>
      <p:sp>
        <p:nvSpPr>
          <p:cNvPr id="6" name="5 6-Noktalı Yıldız"/>
          <p:cNvSpPr/>
          <p:nvPr/>
        </p:nvSpPr>
        <p:spPr>
          <a:xfrm>
            <a:off x="1919288" y="981075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8679" name="6 Dikdörtgen"/>
          <p:cNvSpPr>
            <a:spLocks noChangeArrowheads="1"/>
          </p:cNvSpPr>
          <p:nvPr/>
        </p:nvSpPr>
        <p:spPr bwMode="auto">
          <a:xfrm>
            <a:off x="5303838" y="5445126"/>
            <a:ext cx="4572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tr-TR" sz="2400"/>
              <a:t>Kesiti yarım armut biçiminde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Kalın kısmı alt kenarda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En az 4 mm kalınlık ve genişlik</a:t>
            </a:r>
          </a:p>
        </p:txBody>
      </p:sp>
    </p:spTree>
    <p:extLst>
      <p:ext uri="{BB962C8B-B14F-4D97-AF65-F5344CB8AC3E}">
        <p14:creationId xmlns:p14="http://schemas.microsoft.com/office/powerpoint/2010/main" val="1661748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429001"/>
            <a:ext cx="7058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2 Dikdörtgen"/>
          <p:cNvSpPr>
            <a:spLocks noChangeArrowheads="1"/>
          </p:cNvSpPr>
          <p:nvPr/>
        </p:nvSpPr>
        <p:spPr bwMode="auto">
          <a:xfrm>
            <a:off x="1703388" y="981075"/>
            <a:ext cx="84248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400"/>
              <a:t>Lingual doku yüzeyinde alt ön dişler ve yumuşak doku andırkatın miktarına göre rölyef gerekli.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400"/>
              <a:t>Lingual bölgedeki yumuşak doku dik ise minimal rölyef gerekir.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400"/>
              <a:t>Doku </a:t>
            </a:r>
            <a:r>
              <a:rPr lang="tr-TR" altLang="tr-TR" sz="2400">
                <a:solidFill>
                  <a:srgbClr val="FFFF00"/>
                </a:solidFill>
              </a:rPr>
              <a:t>dile doğru eğimli ise </a:t>
            </a:r>
            <a:r>
              <a:rPr lang="tr-TR" altLang="tr-TR" sz="2400"/>
              <a:t>ana bağlayıcının komşu dokuları yaralamaması için </a:t>
            </a:r>
            <a:r>
              <a:rPr lang="tr-TR" altLang="tr-TR" sz="2400">
                <a:solidFill>
                  <a:srgbClr val="FFFF00"/>
                </a:solidFill>
              </a:rPr>
              <a:t>fazla rölyef gerekir</a:t>
            </a:r>
            <a:r>
              <a:rPr lang="tr-TR" altLang="tr-TR" sz="240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/>
          </a:p>
        </p:txBody>
      </p:sp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2063750" y="-171450"/>
            <a:ext cx="7772400" cy="1736725"/>
          </a:xfrm>
        </p:spPr>
        <p:txBody>
          <a:bodyPr/>
          <a:lstStyle/>
          <a:p>
            <a:pPr>
              <a:defRPr/>
            </a:pPr>
            <a:r>
              <a:rPr lang="tr-TR" sz="4000">
                <a:solidFill>
                  <a:srgbClr val="FFFF00"/>
                </a:solidFill>
              </a:rPr>
              <a:t>Lingual Bar</a:t>
            </a:r>
            <a:br>
              <a:rPr lang="tr-TR" sz="4000">
                <a:solidFill>
                  <a:srgbClr val="FFFF00"/>
                </a:solidFill>
              </a:rPr>
            </a:br>
            <a:endParaRPr lang="tr-TR" sz="4000"/>
          </a:p>
        </p:txBody>
      </p:sp>
    </p:spTree>
    <p:extLst>
      <p:ext uri="{BB962C8B-B14F-4D97-AF65-F5344CB8AC3E}">
        <p14:creationId xmlns:p14="http://schemas.microsoft.com/office/powerpoint/2010/main" val="241413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666876" y="908050"/>
            <a:ext cx="8893175" cy="1657350"/>
          </a:xfrm>
        </p:spPr>
        <p:txBody>
          <a:bodyPr/>
          <a:lstStyle/>
          <a:p>
            <a:pPr eaLnBrk="1" hangingPunct="1"/>
            <a:r>
              <a:rPr lang="tr-TR" altLang="tr-TR" dirty="0" err="1"/>
              <a:t>Gingival</a:t>
            </a:r>
            <a:r>
              <a:rPr lang="tr-TR" altLang="tr-TR" dirty="0"/>
              <a:t> </a:t>
            </a:r>
            <a:r>
              <a:rPr lang="tr-TR" altLang="tr-TR" dirty="0" err="1"/>
              <a:t>marjin</a:t>
            </a:r>
            <a:r>
              <a:rPr lang="tr-TR" altLang="tr-TR" dirty="0"/>
              <a:t> ve ağız tabanı arasında 8 mm olmalı</a:t>
            </a:r>
          </a:p>
          <a:p>
            <a:pPr eaLnBrk="1" hangingPunct="1"/>
            <a:r>
              <a:rPr lang="tr-TR" altLang="tr-TR" dirty="0"/>
              <a:t>5 mm yüksekliği 3 mm rahatlığı </a:t>
            </a:r>
            <a:r>
              <a:rPr lang="tr-TR" altLang="tr-TR" dirty="0" smtClean="0"/>
              <a:t>sağlar.</a:t>
            </a:r>
            <a:endParaRPr lang="tr-TR" altLang="tr-TR" dirty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565401"/>
            <a:ext cx="4686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5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727576" y="404814"/>
            <a:ext cx="2754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>
                <a:solidFill>
                  <a:srgbClr val="FFFF00"/>
                </a:solidFill>
              </a:rPr>
              <a:t>Lingual Bar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196976"/>
            <a:ext cx="36734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860801"/>
            <a:ext cx="37449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341438"/>
            <a:ext cx="32400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860801"/>
            <a:ext cx="36734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5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1703388" y="1557339"/>
            <a:ext cx="8229600" cy="5584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400">
                <a:solidFill>
                  <a:srgbClr val="FFFF00"/>
                </a:solidFill>
              </a:rPr>
              <a:t>Kontrendikasyon: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40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/>
              <a:t>Lingual sulkus ve gingival marjin arasında 6 mm’ den az mesafe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/>
              <a:t>Yüksek lingual frenilum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/>
              <a:t>Aşırı eğimli lingual dokular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/>
              <a:t>Dişlerin stabilizasyon ve indirekt tutuculuğa gereksinimi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/>
              <a:t>Anterior dişlerin restorasyonunu gerektiren vakalar</a:t>
            </a:r>
          </a:p>
        </p:txBody>
      </p:sp>
      <p:pic>
        <p:nvPicPr>
          <p:cNvPr id="33795" name="Picture 5" descr="5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04813"/>
            <a:ext cx="2925763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2782888" y="549276"/>
            <a:ext cx="2754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>
                <a:solidFill>
                  <a:srgbClr val="FFFF00"/>
                </a:solidFill>
              </a:rPr>
              <a:t>Lingual Bar</a:t>
            </a:r>
          </a:p>
        </p:txBody>
      </p:sp>
    </p:spTree>
    <p:extLst>
      <p:ext uri="{BB962C8B-B14F-4D97-AF65-F5344CB8AC3E}">
        <p14:creationId xmlns:p14="http://schemas.microsoft.com/office/powerpoint/2010/main" val="22638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404813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FF00"/>
                </a:solidFill>
                <a:effectLst/>
              </a:rPr>
              <a:t>Çift Lingual Bar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063750" y="3716338"/>
            <a:ext cx="8229600" cy="22606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Lingual bar</a:t>
            </a:r>
          </a:p>
          <a:p>
            <a:pPr eaLnBrk="1" hangingPunct="1">
              <a:defRPr/>
            </a:pPr>
            <a:r>
              <a:rPr lang="tr-TR" smtClean="0"/>
              <a:t>Kennedy barı(sonsuz kroşe) </a:t>
            </a:r>
          </a:p>
          <a:p>
            <a:pPr eaLnBrk="1" hangingPunct="1">
              <a:defRPr/>
            </a:pPr>
            <a:r>
              <a:rPr lang="tr-TR" smtClean="0"/>
              <a:t>Dişlerin lingual yüzeylerinde seyreder</a:t>
            </a:r>
          </a:p>
        </p:txBody>
      </p:sp>
      <p:pic>
        <p:nvPicPr>
          <p:cNvPr id="34820" name="Picture 3" descr="5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341438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406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333375"/>
            <a:ext cx="8229601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00"/>
                </a:solidFill>
              </a:rPr>
              <a:t>Kennedy Barı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1919289" y="1341438"/>
            <a:ext cx="4835525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/>
          </a:p>
          <a:p>
            <a:pPr eaLnBrk="1" hangingPunct="1">
              <a:lnSpc>
                <a:spcPct val="90000"/>
              </a:lnSpc>
              <a:defRPr/>
            </a:pPr>
            <a:r>
              <a:rPr lang="tr-TR"/>
              <a:t>Ucuca eklenmiş stabilize edici kroşe kolları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/>
              <a:t>Her iki uçta </a:t>
            </a:r>
            <a:r>
              <a:rPr lang="tr-TR">
                <a:solidFill>
                  <a:srgbClr val="FFC000"/>
                </a:solidFill>
              </a:rPr>
              <a:t>yardımcı okluzal tınaklar olmalı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/>
              <a:t>Protezde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/>
              <a:t>        Horizontal stabilite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/>
              <a:t>        Destek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773239"/>
            <a:ext cx="3744913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Düz Ok Bağlayıcısı"/>
          <p:cNvCxnSpPr/>
          <p:nvPr/>
        </p:nvCxnSpPr>
        <p:spPr>
          <a:xfrm flipH="1">
            <a:off x="8904288" y="1916114"/>
            <a:ext cx="431800" cy="43338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>
            <a:off x="7175500" y="1700214"/>
            <a:ext cx="433388" cy="50482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477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151313" y="476251"/>
            <a:ext cx="3816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>
                <a:solidFill>
                  <a:srgbClr val="FFFF00"/>
                </a:solidFill>
              </a:rPr>
              <a:t>Çift Lingual Bar</a:t>
            </a:r>
          </a:p>
        </p:txBody>
      </p:sp>
      <p:pic>
        <p:nvPicPr>
          <p:cNvPr id="36867" name="Picture 3" descr="5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3860800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992314" y="1471614"/>
            <a:ext cx="8143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i="1">
                <a:solidFill>
                  <a:srgbClr val="FFFF00"/>
                </a:solidFill>
              </a:rPr>
              <a:t>Endikasyon:</a:t>
            </a:r>
            <a:endParaRPr lang="tr-TR" altLang="tr-TR" sz="2400">
              <a:solidFill>
                <a:srgbClr val="FFFF00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400"/>
              <a:t>İndirekt tutucu gereksinimi olan serbest sonlu protezlerde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400"/>
              <a:t>Alt keserler arasındaki diastema olmadığında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400"/>
              <a:t>Lingual dokuların aşırı eğimli olmadığı vakalarda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400"/>
              <a:t>Lingual bar için en az 6-8 mm mesafe </a:t>
            </a:r>
          </a:p>
        </p:txBody>
      </p:sp>
    </p:spTree>
    <p:extLst>
      <p:ext uri="{BB962C8B-B14F-4D97-AF65-F5344CB8AC3E}">
        <p14:creationId xmlns:p14="http://schemas.microsoft.com/office/powerpoint/2010/main" val="173633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1847850" y="268288"/>
            <a:ext cx="8496300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4000">
                <a:solidFill>
                  <a:srgbClr val="FFFF00"/>
                </a:solidFill>
              </a:rPr>
              <a:t>Çift Lingual Bar </a:t>
            </a:r>
          </a:p>
          <a:p>
            <a:pPr algn="ctr" eaLnBrk="1" hangingPunct="1"/>
            <a:endParaRPr lang="tr-TR" altLang="tr-TR" sz="4000">
              <a:solidFill>
                <a:srgbClr val="FFFF00"/>
              </a:solidFill>
            </a:endParaRPr>
          </a:p>
          <a:p>
            <a:pPr eaLnBrk="1" hangingPunct="1"/>
            <a:r>
              <a:rPr lang="tr-TR" altLang="tr-TR" sz="2800" b="1">
                <a:solidFill>
                  <a:srgbClr val="FFFF00"/>
                </a:solidFill>
              </a:rPr>
              <a:t>Kontrendikasyon</a:t>
            </a:r>
          </a:p>
          <a:p>
            <a:pPr algn="ctr" eaLnBrk="1" hangingPunct="1"/>
            <a:endParaRPr lang="tr-TR" altLang="tr-TR" sz="2800"/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800"/>
              <a:t>Ön grup dişler arasında diastema varlığı </a:t>
            </a:r>
          </a:p>
          <a:p>
            <a:pPr eaLnBrk="1" hangingPunct="1">
              <a:buClr>
                <a:srgbClr val="FFFF00"/>
              </a:buClr>
            </a:pPr>
            <a:endParaRPr lang="tr-TR" altLang="tr-TR" sz="2800"/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800"/>
              <a:t>Ön grup dişlerin klinik kron boylarının kısa oluşu</a:t>
            </a:r>
          </a:p>
          <a:p>
            <a:pPr eaLnBrk="1" hangingPunct="1">
              <a:buClr>
                <a:srgbClr val="FFFF00"/>
              </a:buClr>
            </a:pPr>
            <a:endParaRPr lang="tr-TR" altLang="tr-TR" sz="2800"/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800"/>
              <a:t>Yüksek seviyede lingual frenilum varlığı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tr-TR" altLang="tr-TR" sz="2800"/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altLang="tr-TR" sz="2800"/>
              <a:t>6-8 mm den az lingual mesafe</a:t>
            </a:r>
          </a:p>
          <a:p>
            <a:pPr eaLnBrk="1" hangingPunct="1"/>
            <a:endParaRPr lang="tr-TR" altLang="tr-TR" sz="2800"/>
          </a:p>
          <a:p>
            <a:pPr algn="ctr" eaLnBrk="1" hangingPunct="1"/>
            <a:r>
              <a:rPr lang="tr-TR" altLang="tr-TR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0134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00"/>
                </a:solidFill>
              </a:rPr>
              <a:t>Kesintili Çift Lingual Bar</a:t>
            </a:r>
          </a:p>
        </p:txBody>
      </p:sp>
      <p:pic>
        <p:nvPicPr>
          <p:cNvPr id="38915" name="Picture 4" descr="5-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8" y="1916113"/>
            <a:ext cx="3960812" cy="279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 rot="10800000" flipV="1">
            <a:off x="1847850" y="5084763"/>
            <a:ext cx="835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/>
              <a:t>Kennedy barı aproksimal aralıkların alt hududundan geçirilir.</a:t>
            </a:r>
          </a:p>
        </p:txBody>
      </p:sp>
    </p:spTree>
    <p:extLst>
      <p:ext uri="{BB962C8B-B14F-4D97-AF65-F5344CB8AC3E}">
        <p14:creationId xmlns:p14="http://schemas.microsoft.com/office/powerpoint/2010/main" val="297890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00"/>
                </a:solidFill>
              </a:rPr>
              <a:t>Ana bağlayıcı fonksiyonları: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400"/>
              <a:t>  -    Protezi bütün haline getirir.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400"/>
              <a:t>  -    Çiğneme kuvvetlerini destek dokular üzerinde dağıtır.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400"/>
              <a:t>  -    Okluzal ve lateral kuvvetleri destek dokulara iletir.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400"/>
              <a:t>  -    Destek dokular özellikle destek dişler üzerindeki yükü    azaltır.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400"/>
              <a:t>   -   İndirekt olarak tutuculuk ve stabilizasyona katkı sağlar.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40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/>
              <a:t>Destek için gingival dokuları kullanmaz; mutlaka tırnaklarla desteklenmelidir.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/>
              <a:t>Rezorbe olacak dokuları kaplamaz.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400"/>
          </a:p>
          <a:p>
            <a:pPr eaLnBrk="1" hangingPunct="1">
              <a:lnSpc>
                <a:spcPct val="90000"/>
              </a:lnSpc>
              <a:defRPr/>
            </a:pP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3995997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92150"/>
            <a:ext cx="5545138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solidFill>
                  <a:srgbClr val="FFFF00"/>
                </a:solidFill>
              </a:rPr>
              <a:t>Lingual Plak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79650" y="3429000"/>
            <a:ext cx="83883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tr-TR" sz="3200" ker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tr-TR" sz="28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Ön grup dişlerin lingual yüzey konturları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tr-TR" sz="28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İnterproksimal embrasürler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tr-TR" sz="28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Mesio-lingual temas noktası uzantılarını kaplar.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tr-TR" sz="2800" kern="0">
                <a:effectLst>
                  <a:outerShdw blurRad="38100" dist="38100" dir="2700000" algn="tl">
                    <a:srgbClr val="000000"/>
                  </a:outerShdw>
                </a:effectLst>
              </a:rPr>
              <a:t>Dişlerin orta üçlülerinden daha yukarıda yerleşmez.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92150"/>
            <a:ext cx="38385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668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>
                <a:solidFill>
                  <a:srgbClr val="FFFF00"/>
                </a:solidFill>
              </a:rPr>
              <a:t>Lingual Plak: </a:t>
            </a:r>
            <a:r>
              <a:rPr lang="tr-TR" smtClean="0">
                <a:solidFill>
                  <a:srgbClr val="FFFF00"/>
                </a:solidFill>
              </a:rPr>
              <a:t>Şekli</a:t>
            </a:r>
            <a:endParaRPr lang="tr-TR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 Anatomik dokularla uyum içerisinde</a:t>
            </a:r>
          </a:p>
          <a:p>
            <a:pPr eaLnBrk="1" hangingPunct="1">
              <a:defRPr/>
            </a:pPr>
            <a:r>
              <a:rPr lang="tr-TR" smtClean="0"/>
              <a:t>Ön dişlerin lingual yüzeylerinde 0.3 mm</a:t>
            </a:r>
          </a:p>
          <a:p>
            <a:pPr eaLnBrk="1" hangingPunct="1">
              <a:defRPr/>
            </a:pPr>
            <a:r>
              <a:rPr lang="tr-TR" smtClean="0"/>
              <a:t>Alt bölgede 0.7 mm kalınlık ile yarım armut</a:t>
            </a:r>
          </a:p>
        </p:txBody>
      </p:sp>
      <p:pic>
        <p:nvPicPr>
          <p:cNvPr id="40964" name="Picture 4" descr="5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3716339"/>
            <a:ext cx="28797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13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255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>
                <a:solidFill>
                  <a:srgbClr val="FFFF00"/>
                </a:solidFill>
              </a:rPr>
              <a:t>Lingual plak, </a:t>
            </a:r>
            <a:r>
              <a:rPr lang="tr-TR" sz="3200"/>
              <a:t>1.premolardaki mezio-okluzal tırnakla desteklenmelidir.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5217" y="2268538"/>
            <a:ext cx="62052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21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00"/>
                </a:solidFill>
              </a:rPr>
              <a:t>Lingual Plak </a:t>
            </a:r>
            <a:br>
              <a:rPr lang="tr-TR" smtClean="0">
                <a:solidFill>
                  <a:srgbClr val="FFFF00"/>
                </a:solidFill>
              </a:rPr>
            </a:br>
            <a:endParaRPr lang="tr-TR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90246" y="1232144"/>
            <a:ext cx="8229600" cy="4533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b="1" dirty="0" err="1">
                <a:solidFill>
                  <a:srgbClr val="FFFF00"/>
                </a:solidFill>
              </a:rPr>
              <a:t>Endikasyon</a:t>
            </a:r>
            <a:endParaRPr lang="tr-TR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Ön diş eksikliği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err="1"/>
              <a:t>İndirekt</a:t>
            </a:r>
            <a:r>
              <a:rPr lang="tr-TR" dirty="0"/>
              <a:t> tutuculuk için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err="1"/>
              <a:t>Lingual</a:t>
            </a:r>
            <a:r>
              <a:rPr lang="tr-TR" dirty="0"/>
              <a:t> </a:t>
            </a:r>
            <a:r>
              <a:rPr lang="tr-TR" dirty="0" err="1"/>
              <a:t>torus</a:t>
            </a:r>
            <a:r>
              <a:rPr lang="tr-TR" dirty="0"/>
              <a:t> varlığı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Yüksek </a:t>
            </a:r>
            <a:r>
              <a:rPr lang="tr-TR" dirty="0" err="1"/>
              <a:t>lingual</a:t>
            </a:r>
            <a:r>
              <a:rPr lang="tr-TR" dirty="0"/>
              <a:t> </a:t>
            </a:r>
            <a:r>
              <a:rPr lang="tr-TR" dirty="0" err="1"/>
              <a:t>frenilum</a:t>
            </a:r>
            <a:endParaRPr lang="tr-TR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Aşırı </a:t>
            </a:r>
            <a:r>
              <a:rPr lang="tr-TR" dirty="0" err="1"/>
              <a:t>tartır</a:t>
            </a:r>
            <a:r>
              <a:rPr lang="tr-TR" dirty="0"/>
              <a:t> birikimi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err="1"/>
              <a:t>Splintleme</a:t>
            </a:r>
            <a:endParaRPr lang="tr-TR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err="1"/>
              <a:t>Prognozu</a:t>
            </a:r>
            <a:r>
              <a:rPr lang="tr-TR" dirty="0"/>
              <a:t> şüpheli dişler olduğunda, ilave imkanı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dirty="0"/>
          </a:p>
        </p:txBody>
      </p:sp>
      <p:pic>
        <p:nvPicPr>
          <p:cNvPr id="43012" name="5 Resim" descr="DSC067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26065"/>
            <a:ext cx="5293945" cy="396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844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ChangeArrowheads="1"/>
          </p:cNvSpPr>
          <p:nvPr/>
        </p:nvSpPr>
        <p:spPr bwMode="auto">
          <a:xfrm>
            <a:off x="1774825" y="4365625"/>
            <a:ext cx="36004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tr-TR" altLang="tr-TR"/>
          </a:p>
          <a:p>
            <a:pPr algn="ctr" eaLnBrk="1" hangingPunct="1"/>
            <a:r>
              <a:rPr lang="tr-TR" altLang="tr-TR" sz="2800"/>
              <a:t> </a:t>
            </a:r>
            <a:r>
              <a:rPr lang="tr-TR" altLang="tr-TR" sz="3200"/>
              <a:t>Diastema varlığında</a:t>
            </a:r>
          </a:p>
        </p:txBody>
      </p:sp>
      <p:pic>
        <p:nvPicPr>
          <p:cNvPr id="44035" name="Picture 11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268413"/>
            <a:ext cx="33829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12"/>
          <p:cNvSpPr txBox="1">
            <a:spLocks noChangeArrowheads="1"/>
          </p:cNvSpPr>
          <p:nvPr/>
        </p:nvSpPr>
        <p:spPr bwMode="auto">
          <a:xfrm>
            <a:off x="3648075" y="333376"/>
            <a:ext cx="5327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>
                <a:solidFill>
                  <a:srgbClr val="FFFF00"/>
                </a:solidFill>
              </a:rPr>
              <a:t>Kesintili Lingual Plak</a:t>
            </a:r>
          </a:p>
        </p:txBody>
      </p:sp>
      <p:pic>
        <p:nvPicPr>
          <p:cNvPr id="44037" name="Picture 13" descr="5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196976"/>
            <a:ext cx="30956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5 Resim" descr="DSC023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4076700"/>
            <a:ext cx="3227387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0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solidFill>
                  <a:srgbClr val="FFFF00"/>
                </a:solidFill>
                <a:effectLst/>
              </a:rPr>
              <a:t>Sublingual Bar</a:t>
            </a:r>
          </a:p>
        </p:txBody>
      </p:sp>
      <p:sp>
        <p:nvSpPr>
          <p:cNvPr id="45059" name="Text Box 4"/>
          <p:cNvSpPr>
            <a:spLocks noGrp="1" noChangeArrowheads="1"/>
          </p:cNvSpPr>
          <p:nvPr>
            <p:ph idx="1"/>
          </p:nvPr>
        </p:nvSpPr>
        <p:spPr>
          <a:xfrm>
            <a:off x="1992313" y="1700214"/>
            <a:ext cx="8229600" cy="1468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mtClean="0">
                <a:effectLst/>
              </a:rPr>
              <a:t>Lingual sulkusta seyreder.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mtClean="0">
                <a:effectLst/>
              </a:rPr>
              <a:t>Dili ve lingual frenilumu rahatsız eder.</a:t>
            </a:r>
          </a:p>
        </p:txBody>
      </p:sp>
      <p:pic>
        <p:nvPicPr>
          <p:cNvPr id="45060" name="Picture 5" descr="5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141663"/>
            <a:ext cx="29956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7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2279650" y="1412876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/>
              <a:t>Kesiti armut biçiminde</a:t>
            </a:r>
          </a:p>
          <a:p>
            <a:pPr eaLnBrk="1" hangingPunct="1"/>
            <a:r>
              <a:rPr lang="tr-TR" altLang="tr-TR" sz="2400"/>
              <a:t>Rijitlik için yükseklik ve kalınlığı daha fazla</a:t>
            </a:r>
          </a:p>
        </p:txBody>
      </p:sp>
      <p:pic>
        <p:nvPicPr>
          <p:cNvPr id="46083" name="Picture 7" descr="5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65401"/>
            <a:ext cx="324008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997201"/>
            <a:ext cx="42481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1" descr="5-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652964"/>
            <a:ext cx="287972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4583114" y="404813"/>
            <a:ext cx="2471737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>
                <a:solidFill>
                  <a:srgbClr val="FFFF00"/>
                </a:solidFill>
              </a:rPr>
              <a:t>Labial Bar</a:t>
            </a:r>
          </a:p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89091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FF00"/>
                </a:solidFill>
              </a:rPr>
              <a:t>Ana bağlayıcı seçim kriterleri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/>
              <a:t>İndirekt</a:t>
            </a:r>
            <a:r>
              <a:rPr lang="tr-TR" dirty="0"/>
              <a:t> tutucu gereksinimi</a:t>
            </a:r>
          </a:p>
          <a:p>
            <a:pPr eaLnBrk="1" hangingPunct="1">
              <a:defRPr/>
            </a:pPr>
            <a:r>
              <a:rPr lang="tr-TR" dirty="0" err="1"/>
              <a:t>Horizontal</a:t>
            </a:r>
            <a:r>
              <a:rPr lang="tr-TR" dirty="0"/>
              <a:t> </a:t>
            </a:r>
            <a:r>
              <a:rPr lang="tr-TR" dirty="0" err="1"/>
              <a:t>stabilite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Anatomik özellikler (</a:t>
            </a:r>
            <a:r>
              <a:rPr lang="tr-TR" dirty="0" err="1"/>
              <a:t>torus,frenilum,dişeti</a:t>
            </a:r>
            <a:r>
              <a:rPr lang="tr-TR" dirty="0"/>
              <a:t> ağız tabanı </a:t>
            </a:r>
            <a:r>
              <a:rPr lang="tr-TR" dirty="0" err="1"/>
              <a:t>mesafesi,dişlerin</a:t>
            </a:r>
            <a:r>
              <a:rPr lang="tr-TR" dirty="0"/>
              <a:t> </a:t>
            </a:r>
            <a:r>
              <a:rPr lang="tr-TR" dirty="0" err="1"/>
              <a:t>linguale</a:t>
            </a:r>
            <a:r>
              <a:rPr lang="tr-TR" dirty="0"/>
              <a:t> </a:t>
            </a:r>
            <a:r>
              <a:rPr lang="tr-TR" dirty="0" err="1"/>
              <a:t>eğimi,splint</a:t>
            </a:r>
            <a:r>
              <a:rPr lang="tr-TR" dirty="0"/>
              <a:t>)</a:t>
            </a:r>
          </a:p>
          <a:p>
            <a:pPr eaLnBrk="1" hangingPunct="1">
              <a:defRPr/>
            </a:pPr>
            <a:r>
              <a:rPr lang="tr-TR" dirty="0"/>
              <a:t>Estetik</a:t>
            </a:r>
          </a:p>
          <a:p>
            <a:pPr eaLnBrk="1" hangingPunct="1">
              <a:defRPr/>
            </a:pPr>
            <a:r>
              <a:rPr lang="tr-TR" dirty="0"/>
              <a:t>Geleceğe yönelik planlama</a:t>
            </a:r>
          </a:p>
          <a:p>
            <a:pPr eaLnBrk="1" hangingPunct="1">
              <a:defRPr/>
            </a:pPr>
            <a:r>
              <a:rPr lang="tr-TR" dirty="0"/>
              <a:t>Hastanın önceki deneyimi</a:t>
            </a:r>
          </a:p>
          <a:p>
            <a:pPr eaLnBrk="1" hangingPunct="1">
              <a:defRPr/>
            </a:pPr>
            <a:r>
              <a:rPr lang="tr-TR" dirty="0"/>
              <a:t>Serbest dişetini açıkta </a:t>
            </a:r>
            <a:r>
              <a:rPr lang="tr-TR" dirty="0" smtClean="0"/>
              <a:t>bırakma kararı</a:t>
            </a:r>
            <a:endParaRPr lang="tr-TR" dirty="0"/>
          </a:p>
          <a:p>
            <a:pPr eaLnBrk="1" hangingPunct="1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1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15924" y="1124744"/>
            <a:ext cx="8229600" cy="4411662"/>
          </a:xfrm>
        </p:spPr>
        <p:txBody>
          <a:bodyPr/>
          <a:lstStyle/>
          <a:p>
            <a:r>
              <a:rPr lang="tr-TR" sz="1400" b="1" dirty="0"/>
              <a:t>Geriye kalan dişler yeterli </a:t>
            </a:r>
            <a:r>
              <a:rPr lang="tr-TR" sz="1400" b="1" dirty="0" err="1"/>
              <a:t>periodontal</a:t>
            </a:r>
            <a:r>
              <a:rPr lang="tr-TR" sz="1400" b="1" dirty="0"/>
              <a:t> desteğe sahip olduğunda </a:t>
            </a:r>
            <a:r>
              <a:rPr lang="tr-TR" sz="1400" dirty="0"/>
              <a:t>ve ilave doku desteğine ihtiyaç azaldığında, </a:t>
            </a:r>
            <a:r>
              <a:rPr lang="tr-TR" sz="1400" dirty="0" err="1"/>
              <a:t>palatal</a:t>
            </a:r>
            <a:r>
              <a:rPr lang="tr-TR" sz="1400" dirty="0"/>
              <a:t> bant veya </a:t>
            </a:r>
            <a:r>
              <a:rPr lang="tr-TR" sz="1400" dirty="0" err="1"/>
              <a:t>anteroposterior</a:t>
            </a:r>
            <a:r>
              <a:rPr lang="tr-TR" sz="1400" dirty="0"/>
              <a:t> bar kullanılabilir. </a:t>
            </a:r>
          </a:p>
          <a:p>
            <a:r>
              <a:rPr lang="tr-TR" sz="1400" b="1" dirty="0"/>
              <a:t>Serbest sonlu vakalarda özellikle iki veya daha az keser diş varlığında</a:t>
            </a:r>
            <a:r>
              <a:rPr lang="tr-TR" sz="1400" dirty="0"/>
              <a:t>, </a:t>
            </a:r>
            <a:r>
              <a:rPr lang="tr-TR" sz="1400" b="1" dirty="0" err="1"/>
              <a:t>anterior</a:t>
            </a:r>
            <a:r>
              <a:rPr lang="tr-TR" sz="1400" b="1" dirty="0"/>
              <a:t> bölgede yer alan destek dişler ark üzerinde asimetrik yerleşim gösterdiğinde </a:t>
            </a:r>
            <a:r>
              <a:rPr lang="tr-TR" sz="1400" dirty="0"/>
              <a:t>veya </a:t>
            </a:r>
            <a:r>
              <a:rPr lang="tr-TR" sz="1400" b="1" dirty="0"/>
              <a:t>dişlerin </a:t>
            </a:r>
            <a:r>
              <a:rPr lang="tr-TR" sz="1400" b="1" dirty="0" err="1"/>
              <a:t>periodontal</a:t>
            </a:r>
            <a:r>
              <a:rPr lang="tr-TR" sz="1400" b="1" dirty="0"/>
              <a:t> sağlığı zayıf olduğunda </a:t>
            </a:r>
            <a:r>
              <a:rPr lang="tr-TR" sz="1400" dirty="0"/>
              <a:t>doku desteği ve tutuculuğa daha fazla ihtiyaç olduğundan, tam </a:t>
            </a:r>
            <a:r>
              <a:rPr lang="tr-TR" sz="1400" dirty="0" err="1"/>
              <a:t>palatal</a:t>
            </a:r>
            <a:r>
              <a:rPr lang="tr-TR" sz="1400" dirty="0"/>
              <a:t> plak seçeneğinin kullanılması daha uygundur. Ancak bu durumda plağın tamamının metal olması yerine sadece </a:t>
            </a:r>
            <a:r>
              <a:rPr lang="tr-TR" sz="1400" dirty="0" err="1"/>
              <a:t>ruga</a:t>
            </a:r>
            <a:r>
              <a:rPr lang="tr-TR" sz="1400" dirty="0"/>
              <a:t> bölgesinin metalden, </a:t>
            </a:r>
            <a:r>
              <a:rPr lang="tr-TR" sz="1400" dirty="0" err="1"/>
              <a:t>posterior</a:t>
            </a:r>
            <a:r>
              <a:rPr lang="tr-TR" sz="1400" dirty="0"/>
              <a:t> yarısı ve post-dam sahasının akrilik </a:t>
            </a:r>
            <a:r>
              <a:rPr lang="tr-TR" sz="1400" dirty="0" err="1"/>
              <a:t>rezinden</a:t>
            </a:r>
            <a:r>
              <a:rPr lang="tr-TR" sz="1400" dirty="0"/>
              <a:t> şekillendirilmesi tutuculuk, plağın hafifliği ve ısıyı iletmemesi açısından faydalıdır. </a:t>
            </a:r>
          </a:p>
          <a:p>
            <a:r>
              <a:rPr lang="tr-TR" sz="1400" b="1" dirty="0"/>
              <a:t>Uzun dişsiz boşluğa sahip serbest sonlu vakalarda </a:t>
            </a:r>
            <a:r>
              <a:rPr lang="tr-TR" sz="1400" dirty="0"/>
              <a:t>ana bağlayıcının </a:t>
            </a:r>
            <a:r>
              <a:rPr lang="tr-TR" sz="1400" dirty="0" err="1"/>
              <a:t>rijitliği</a:t>
            </a:r>
            <a:r>
              <a:rPr lang="tr-TR" sz="1400" dirty="0"/>
              <a:t> çok önemlidir; bu durumda en uygun seçenekler </a:t>
            </a:r>
            <a:r>
              <a:rPr lang="tr-TR" sz="1400" dirty="0" err="1"/>
              <a:t>anteroposterior</a:t>
            </a:r>
            <a:r>
              <a:rPr lang="tr-TR" sz="1400" dirty="0"/>
              <a:t> bar veya tam </a:t>
            </a:r>
            <a:r>
              <a:rPr lang="tr-TR" sz="1400" dirty="0" err="1"/>
              <a:t>palatal</a:t>
            </a:r>
            <a:r>
              <a:rPr lang="tr-TR" sz="1400" dirty="0"/>
              <a:t> plaktır. </a:t>
            </a:r>
          </a:p>
          <a:p>
            <a:r>
              <a:rPr lang="tr-TR" sz="1400" dirty="0" err="1"/>
              <a:t>Fulkrum</a:t>
            </a:r>
            <a:r>
              <a:rPr lang="tr-TR" sz="1400" dirty="0"/>
              <a:t> hattının önünde yer alan destek diş sayısı az olduğunda veya tırnak yerleşimi için uygun diş yüzeyi mevcut olmadığında, </a:t>
            </a:r>
            <a:r>
              <a:rPr lang="tr-TR" sz="1400" b="1" dirty="0" err="1"/>
              <a:t>indirekt</a:t>
            </a:r>
            <a:r>
              <a:rPr lang="tr-TR" sz="1400" b="1" dirty="0"/>
              <a:t> tutuculuğun ana bağlayıcı ile sağlanması </a:t>
            </a:r>
            <a:r>
              <a:rPr lang="tr-TR" sz="1400" dirty="0"/>
              <a:t>gerekir; bu durumda </a:t>
            </a:r>
            <a:r>
              <a:rPr lang="tr-TR" sz="1400" dirty="0" err="1"/>
              <a:t>rugayı</a:t>
            </a:r>
            <a:r>
              <a:rPr lang="tr-TR" sz="1400" dirty="0"/>
              <a:t> kaplayan U-plak, </a:t>
            </a:r>
            <a:r>
              <a:rPr lang="tr-TR" sz="1400" dirty="0" err="1"/>
              <a:t>anteroposterior</a:t>
            </a:r>
            <a:r>
              <a:rPr lang="tr-TR" sz="1400" dirty="0"/>
              <a:t> bar veya tam </a:t>
            </a:r>
            <a:r>
              <a:rPr lang="tr-TR" sz="1400" dirty="0" err="1"/>
              <a:t>palatal</a:t>
            </a:r>
            <a:r>
              <a:rPr lang="tr-TR" sz="1400" dirty="0"/>
              <a:t> plak kullanılır. </a:t>
            </a:r>
          </a:p>
          <a:p>
            <a:r>
              <a:rPr lang="tr-TR" sz="1400" b="1" dirty="0"/>
              <a:t>Ön bölgede dişsiz boşluk söz konusu olduğunda </a:t>
            </a:r>
            <a:r>
              <a:rPr lang="tr-TR" sz="1400" dirty="0"/>
              <a:t>U-plak, </a:t>
            </a:r>
            <a:r>
              <a:rPr lang="tr-TR" sz="1400" dirty="0" err="1"/>
              <a:t>anteroposterior</a:t>
            </a:r>
            <a:r>
              <a:rPr lang="tr-TR" sz="1400" dirty="0"/>
              <a:t> bar veya tam </a:t>
            </a:r>
            <a:r>
              <a:rPr lang="tr-TR" sz="1400" dirty="0" err="1"/>
              <a:t>palatal</a:t>
            </a:r>
            <a:r>
              <a:rPr lang="tr-TR" sz="1400" dirty="0"/>
              <a:t> plak uygundur. Karar verirken önemli olan faktörler eksik </a:t>
            </a:r>
            <a:r>
              <a:rPr lang="tr-TR" sz="1400" dirty="0" err="1"/>
              <a:t>posterior</a:t>
            </a:r>
            <a:r>
              <a:rPr lang="tr-TR" sz="1400" dirty="0"/>
              <a:t> dişlerin sayısı ve konumu, geriye kalan dişlerin </a:t>
            </a:r>
            <a:r>
              <a:rPr lang="tr-TR" sz="1400" dirty="0" err="1"/>
              <a:t>periodontal</a:t>
            </a:r>
            <a:r>
              <a:rPr lang="tr-TR" sz="1400" dirty="0"/>
              <a:t> desteği ve karşıt </a:t>
            </a:r>
            <a:r>
              <a:rPr lang="tr-TR" sz="1400" dirty="0" err="1"/>
              <a:t>okluzyonun</a:t>
            </a:r>
            <a:r>
              <a:rPr lang="tr-TR" sz="1400" dirty="0"/>
              <a:t> tipidir. </a:t>
            </a:r>
          </a:p>
          <a:p>
            <a:r>
              <a:rPr lang="tr-TR" sz="1400" b="1" dirty="0" err="1"/>
              <a:t>Torus</a:t>
            </a:r>
            <a:r>
              <a:rPr lang="tr-TR" sz="1400" b="1" dirty="0"/>
              <a:t> varlığında ve cerrahi olarak giderilemediğinde </a:t>
            </a:r>
            <a:r>
              <a:rPr lang="tr-TR" sz="1400" dirty="0" err="1"/>
              <a:t>anteroposterior</a:t>
            </a:r>
            <a:r>
              <a:rPr lang="tr-TR" sz="1400" dirty="0"/>
              <a:t> bar veya U-plak uygun olur. </a:t>
            </a:r>
          </a:p>
          <a:p>
            <a:r>
              <a:rPr lang="tr-TR" sz="1400" dirty="0"/>
              <a:t>U-plak tercihi yapıldığında, deformasyona dirençsiz oluşunun, kuvvetlerin destek dişler üzerinde yoğunlaşmasına veya dişsiz boşluklar üzerine yönlenmesine neden olacağı düşünülmelidir. </a:t>
            </a:r>
          </a:p>
          <a:p>
            <a:r>
              <a:rPr lang="tr-TR" sz="1400" dirty="0" err="1"/>
              <a:t>Rijitliği</a:t>
            </a:r>
            <a:r>
              <a:rPr lang="tr-TR" sz="1400" dirty="0"/>
              <a:t> arttırmak, </a:t>
            </a:r>
            <a:r>
              <a:rPr lang="tr-TR" sz="1400" dirty="0" err="1"/>
              <a:t>lateral</a:t>
            </a:r>
            <a:r>
              <a:rPr lang="tr-TR" sz="1400" dirty="0"/>
              <a:t> stresleri dağıtmak, </a:t>
            </a:r>
            <a:r>
              <a:rPr lang="tr-TR" sz="1400" dirty="0" err="1"/>
              <a:t>indirekt</a:t>
            </a:r>
            <a:r>
              <a:rPr lang="tr-TR" sz="1400" dirty="0"/>
              <a:t> tutuculuğu arttırmak veya gıda birikimi alanları oluşturmamak amacıyla ana bağlayıcının sınırları dişlerin </a:t>
            </a:r>
            <a:r>
              <a:rPr lang="tr-TR" sz="1400" dirty="0" err="1"/>
              <a:t>palatinal</a:t>
            </a:r>
            <a:r>
              <a:rPr lang="tr-TR" sz="1400" dirty="0"/>
              <a:t> yüzeylerine kadar uzatılabilir. 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847529" y="260648"/>
            <a:ext cx="7550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330066"/>
                </a:solidFill>
                <a:latin typeface="Arial" panose="020B0604020202020204" pitchFamily="34" charset="0"/>
              </a:rPr>
              <a:t>Ana </a:t>
            </a:r>
            <a:r>
              <a:rPr lang="tr-TR" altLang="tr-TR" sz="2800" b="1" dirty="0">
                <a:solidFill>
                  <a:srgbClr val="330066"/>
                </a:solidFill>
                <a:latin typeface="Arial" panose="020B0604020202020204" pitchFamily="34" charset="0"/>
              </a:rPr>
              <a:t>Bağlayıcı Seçim Kriterleri (ÜST ÇENE)</a:t>
            </a:r>
            <a:r>
              <a:rPr lang="tr-TR" alt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9359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55853" y="1844824"/>
            <a:ext cx="8229600" cy="4411662"/>
          </a:xfrm>
        </p:spPr>
        <p:txBody>
          <a:bodyPr/>
          <a:lstStyle/>
          <a:p>
            <a:r>
              <a:rPr lang="tr-TR" sz="1600" b="1" dirty="0"/>
              <a:t>Diş destekli vakalarda en basit ve en konforlu ana bağlayıcı</a:t>
            </a:r>
            <a:r>
              <a:rPr lang="tr-TR" sz="1600" dirty="0"/>
              <a:t> olan </a:t>
            </a:r>
            <a:r>
              <a:rPr lang="tr-TR" sz="1600" dirty="0" err="1"/>
              <a:t>lingual</a:t>
            </a:r>
            <a:r>
              <a:rPr lang="tr-TR" sz="1600" dirty="0"/>
              <a:t> bar tercih edilir. </a:t>
            </a:r>
          </a:p>
          <a:p>
            <a:r>
              <a:rPr lang="tr-TR" sz="1600" b="1" dirty="0" err="1"/>
              <a:t>Gingival</a:t>
            </a:r>
            <a:r>
              <a:rPr lang="tr-TR" sz="1600" b="1" dirty="0"/>
              <a:t> </a:t>
            </a:r>
            <a:r>
              <a:rPr lang="tr-TR" sz="1600" b="1" dirty="0" err="1"/>
              <a:t>marjinler</a:t>
            </a:r>
            <a:r>
              <a:rPr lang="tr-TR" sz="1600" b="1" dirty="0"/>
              <a:t> ve ağız tabanı arasında yeterli mesafe (6-8 mm) olmadığında </a:t>
            </a:r>
            <a:r>
              <a:rPr lang="tr-TR" sz="1600" dirty="0" err="1"/>
              <a:t>lingual</a:t>
            </a:r>
            <a:r>
              <a:rPr lang="tr-TR" sz="1600" dirty="0"/>
              <a:t> plak kullanılır. Geniş ve </a:t>
            </a:r>
            <a:r>
              <a:rPr lang="tr-TR" sz="1600" dirty="0" err="1"/>
              <a:t>opere</a:t>
            </a:r>
            <a:r>
              <a:rPr lang="tr-TR" sz="1600" dirty="0"/>
              <a:t> olmayan </a:t>
            </a:r>
            <a:r>
              <a:rPr lang="tr-TR" sz="1600" dirty="0" err="1"/>
              <a:t>lingual</a:t>
            </a:r>
            <a:r>
              <a:rPr lang="tr-TR" sz="1600" dirty="0"/>
              <a:t> </a:t>
            </a:r>
            <a:r>
              <a:rPr lang="tr-TR" sz="1600" dirty="0" err="1"/>
              <a:t>torus</a:t>
            </a:r>
            <a:r>
              <a:rPr lang="tr-TR" sz="1600" dirty="0"/>
              <a:t> veya yüksek </a:t>
            </a:r>
            <a:r>
              <a:rPr lang="tr-TR" sz="1600" dirty="0" err="1"/>
              <a:t>lingual</a:t>
            </a:r>
            <a:r>
              <a:rPr lang="tr-TR" sz="1600" dirty="0"/>
              <a:t> </a:t>
            </a:r>
            <a:r>
              <a:rPr lang="tr-TR" sz="1600" dirty="0" err="1"/>
              <a:t>frenilum</a:t>
            </a:r>
            <a:r>
              <a:rPr lang="tr-TR" sz="1600" dirty="0"/>
              <a:t> varlığında da </a:t>
            </a:r>
            <a:r>
              <a:rPr lang="tr-TR" sz="1600" dirty="0" err="1"/>
              <a:t>lingual</a:t>
            </a:r>
            <a:r>
              <a:rPr lang="tr-TR" sz="1600" dirty="0"/>
              <a:t> plak kullanılır. </a:t>
            </a:r>
          </a:p>
          <a:p>
            <a:r>
              <a:rPr lang="tr-TR" sz="1600" b="1" dirty="0" err="1"/>
              <a:t>Anterior</a:t>
            </a:r>
            <a:r>
              <a:rPr lang="tr-TR" sz="1600" b="1" dirty="0"/>
              <a:t> dişlerin </a:t>
            </a:r>
            <a:r>
              <a:rPr lang="tr-TR" sz="1600" b="1" dirty="0" err="1"/>
              <a:t>periodontal</a:t>
            </a:r>
            <a:r>
              <a:rPr lang="tr-TR" sz="1600" b="1" dirty="0"/>
              <a:t> desteği zayıf olduğunda ve </a:t>
            </a:r>
            <a:r>
              <a:rPr lang="tr-TR" sz="1600" b="1" dirty="0" err="1"/>
              <a:t>splintleme</a:t>
            </a:r>
            <a:r>
              <a:rPr lang="tr-TR" sz="1600" b="1" dirty="0"/>
              <a:t> ihtiyacı </a:t>
            </a:r>
            <a:r>
              <a:rPr lang="tr-TR" sz="1600" dirty="0"/>
              <a:t>varsa yine </a:t>
            </a:r>
            <a:r>
              <a:rPr lang="tr-TR" sz="1600" dirty="0" err="1"/>
              <a:t>lingual</a:t>
            </a:r>
            <a:r>
              <a:rPr lang="tr-TR" sz="1600" dirty="0"/>
              <a:t> plak kullanılır. </a:t>
            </a:r>
            <a:r>
              <a:rPr lang="tr-TR" sz="1600" dirty="0" err="1"/>
              <a:t>Anterior</a:t>
            </a:r>
            <a:r>
              <a:rPr lang="tr-TR" sz="1600" dirty="0"/>
              <a:t> dişlerde </a:t>
            </a:r>
            <a:r>
              <a:rPr lang="tr-TR" sz="1600" dirty="0" err="1"/>
              <a:t>diastema</a:t>
            </a:r>
            <a:r>
              <a:rPr lang="tr-TR" sz="1600" dirty="0"/>
              <a:t> mevcut ise kesintili </a:t>
            </a:r>
            <a:r>
              <a:rPr lang="tr-TR" sz="1600" dirty="0" err="1"/>
              <a:t>lingual</a:t>
            </a:r>
            <a:r>
              <a:rPr lang="tr-TR" sz="1600" dirty="0"/>
              <a:t> plak uygundur. </a:t>
            </a:r>
          </a:p>
          <a:p>
            <a:r>
              <a:rPr lang="tr-TR" sz="1600" b="1" dirty="0"/>
              <a:t>Sadece </a:t>
            </a:r>
            <a:r>
              <a:rPr lang="tr-TR" sz="1600" b="1" dirty="0" err="1"/>
              <a:t>anterior</a:t>
            </a:r>
            <a:r>
              <a:rPr lang="tr-TR" sz="1600" b="1" dirty="0"/>
              <a:t> dişlerin varlığında</a:t>
            </a:r>
            <a:r>
              <a:rPr lang="tr-TR" sz="1600" dirty="0"/>
              <a:t>, </a:t>
            </a:r>
            <a:r>
              <a:rPr lang="tr-TR" sz="1600" b="1" dirty="0" err="1"/>
              <a:t>indirekt</a:t>
            </a:r>
            <a:r>
              <a:rPr lang="tr-TR" sz="1600" b="1" dirty="0"/>
              <a:t> tutuculuk için </a:t>
            </a:r>
            <a:r>
              <a:rPr lang="tr-TR" sz="1600" dirty="0" err="1"/>
              <a:t>lingual</a:t>
            </a:r>
            <a:r>
              <a:rPr lang="tr-TR" sz="1600" dirty="0"/>
              <a:t> plak veya Kennedy barı kullanılır. </a:t>
            </a:r>
          </a:p>
          <a:p>
            <a:r>
              <a:rPr lang="tr-TR" sz="1600" dirty="0"/>
              <a:t>Çift </a:t>
            </a:r>
            <a:r>
              <a:rPr lang="tr-TR" sz="1600" dirty="0" err="1"/>
              <a:t>lingual</a:t>
            </a:r>
            <a:r>
              <a:rPr lang="tr-TR" sz="1600" dirty="0"/>
              <a:t> bar da </a:t>
            </a:r>
            <a:r>
              <a:rPr lang="tr-TR" sz="1600" dirty="0" err="1"/>
              <a:t>lingual</a:t>
            </a:r>
            <a:r>
              <a:rPr lang="tr-TR" sz="1600" dirty="0"/>
              <a:t> plağın fonksiyonlarını yerine getirebilir; ancak </a:t>
            </a:r>
            <a:r>
              <a:rPr lang="tr-TR" sz="1600" dirty="0" err="1"/>
              <a:t>gingival</a:t>
            </a:r>
            <a:r>
              <a:rPr lang="tr-TR" sz="1600" dirty="0"/>
              <a:t> </a:t>
            </a:r>
            <a:r>
              <a:rPr lang="tr-TR" sz="1600" dirty="0" err="1"/>
              <a:t>marjinler</a:t>
            </a:r>
            <a:r>
              <a:rPr lang="tr-TR" sz="1600" dirty="0"/>
              <a:t> ve ağız tabanı arasında yeterli mesafe (6-8 mm) olması gerekir.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775521" y="692696"/>
            <a:ext cx="7504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330066"/>
                </a:solidFill>
                <a:latin typeface="Arial" panose="020B0604020202020204" pitchFamily="34" charset="0"/>
              </a:rPr>
              <a:t>Ana </a:t>
            </a:r>
            <a:r>
              <a:rPr lang="tr-TR" altLang="tr-TR" sz="2800" b="1" dirty="0">
                <a:solidFill>
                  <a:srgbClr val="330066"/>
                </a:solidFill>
                <a:latin typeface="Arial" panose="020B0604020202020204" pitchFamily="34" charset="0"/>
              </a:rPr>
              <a:t>Bağlayıcı Seçim Kriterleri (ALT ÇENE)</a:t>
            </a:r>
            <a:r>
              <a:rPr lang="tr-TR" alt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148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063751" y="1052513"/>
            <a:ext cx="8208963" cy="4248150"/>
          </a:xfrm>
        </p:spPr>
        <p:txBody>
          <a:bodyPr/>
          <a:lstStyle/>
          <a:p>
            <a:pPr algn="l" eaLnBrk="1" hangingPunct="1">
              <a:defRPr/>
            </a:pPr>
            <a:r>
              <a:rPr lang="tr-TR" b="1" dirty="0" smtClean="0">
                <a:solidFill>
                  <a:srgbClr val="FFFF00"/>
                </a:solidFill>
              </a:rPr>
              <a:t>Üst Çene Ana Bağlayıcıları</a:t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/>
              <a:t>- </a:t>
            </a:r>
            <a:r>
              <a:rPr lang="tr-TR" sz="3600" b="1" dirty="0" err="1"/>
              <a:t>Palatal</a:t>
            </a:r>
            <a:r>
              <a:rPr lang="tr-TR" sz="3600" b="1" dirty="0"/>
              <a:t> bant</a:t>
            </a:r>
            <a:br>
              <a:rPr lang="tr-TR" sz="3600" b="1" dirty="0"/>
            </a:br>
            <a:r>
              <a:rPr lang="tr-TR" sz="3600" b="1" dirty="0"/>
              <a:t>- Çift damak barı</a:t>
            </a:r>
            <a:br>
              <a:rPr lang="tr-TR" sz="3600" b="1" dirty="0"/>
            </a:br>
            <a:r>
              <a:rPr lang="tr-TR" sz="3600" b="1" dirty="0"/>
              <a:t>- U plak</a:t>
            </a:r>
            <a:br>
              <a:rPr lang="tr-TR" sz="3600" b="1" dirty="0"/>
            </a:br>
            <a:r>
              <a:rPr lang="tr-TR" sz="3600" b="1" dirty="0"/>
              <a:t>- Tam </a:t>
            </a:r>
            <a:r>
              <a:rPr lang="tr-TR" sz="3600" b="1" dirty="0" err="1"/>
              <a:t>palatal</a:t>
            </a:r>
            <a:r>
              <a:rPr lang="tr-TR" sz="3600" b="1" dirty="0"/>
              <a:t> plak</a:t>
            </a:r>
            <a:br>
              <a:rPr lang="tr-TR" sz="3600" b="1" dirty="0"/>
            </a:b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87135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-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16114"/>
            <a:ext cx="3600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5-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916114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841500" y="404814"/>
            <a:ext cx="8826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>
                <a:solidFill>
                  <a:srgbClr val="FFFF00"/>
                </a:solidFill>
              </a:rPr>
              <a:t>Palatal bant: </a:t>
            </a:r>
            <a:r>
              <a:rPr lang="tr-TR" altLang="tr-TR" sz="4000"/>
              <a:t>En basit ve en konforlu 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1847851" y="4652964"/>
            <a:ext cx="855821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FFFF00"/>
                </a:solidFill>
              </a:rPr>
              <a:t>Stop çizgisi : </a:t>
            </a:r>
            <a:r>
              <a:rPr lang="tr-TR" altLang="tr-TR"/>
              <a:t>Doku ile iyi adaptasyonu sağlar çıkıntıdır. </a:t>
            </a:r>
          </a:p>
          <a:p>
            <a:pPr eaLnBrk="1" hangingPunct="1"/>
            <a:r>
              <a:rPr lang="tr-TR" altLang="tr-TR"/>
              <a:t>                     Dokuya gömülmeyi ve gıda kaçışını önler. </a:t>
            </a:r>
          </a:p>
          <a:p>
            <a:pPr eaLnBrk="1" hangingPunct="1"/>
            <a:r>
              <a:rPr lang="tr-TR" altLang="tr-TR"/>
              <a:t>                    </a:t>
            </a:r>
          </a:p>
          <a:p>
            <a:pPr eaLnBrk="1" hangingPunct="1"/>
            <a:r>
              <a:rPr lang="tr-TR" altLang="tr-TR"/>
              <a:t>                    Üst çene ana bağlayıcılarının dokuya oturacak iç yüzeyinde periferal</a:t>
            </a:r>
          </a:p>
          <a:p>
            <a:pPr eaLnBrk="1" hangingPunct="1"/>
            <a:r>
              <a:rPr lang="tr-TR" altLang="tr-TR"/>
              <a:t>                    duvar boyunca ana model üzerinde 0.5 – 1.0 mm derinlik ve genişlik</a:t>
            </a:r>
          </a:p>
          <a:p>
            <a:pPr eaLnBrk="1" hangingPunct="1"/>
            <a:r>
              <a:rPr lang="tr-TR" altLang="tr-TR"/>
              <a:t>                    özelliğinde hazırlanan oluğun oluşturduğu çıkıntıdır.</a:t>
            </a:r>
          </a:p>
          <a:p>
            <a:pPr eaLnBrk="1" hangingPunct="1"/>
            <a:r>
              <a:rPr lang="tr-TR" altLang="tr-TR"/>
              <a:t>                    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2043113" y="1360488"/>
            <a:ext cx="704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Class I mod 1                                                               Class II mod.1</a:t>
            </a:r>
          </a:p>
        </p:txBody>
      </p:sp>
    </p:spTree>
    <p:extLst>
      <p:ext uri="{BB962C8B-B14F-4D97-AF65-F5344CB8AC3E}">
        <p14:creationId xmlns:p14="http://schemas.microsoft.com/office/powerpoint/2010/main" val="20962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4813"/>
            <a:ext cx="38036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93" y="2302181"/>
            <a:ext cx="4886325" cy="371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8 Metin kutusu"/>
          <p:cNvSpPr txBox="1">
            <a:spLocks noChangeArrowheads="1"/>
          </p:cNvSpPr>
          <p:nvPr/>
        </p:nvSpPr>
        <p:spPr bwMode="auto">
          <a:xfrm>
            <a:off x="6240463" y="981075"/>
            <a:ext cx="3402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dirty="0" err="1"/>
              <a:t>Modifikasyonlu</a:t>
            </a:r>
            <a:r>
              <a:rPr lang="tr-TR" altLang="tr-TR" sz="2800" dirty="0"/>
              <a:t> Cl III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102" y="3534507"/>
            <a:ext cx="3723861" cy="27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0953" y="1252861"/>
            <a:ext cx="4876800" cy="2560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rgbClr val="FFFF00"/>
                </a:solidFill>
              </a:rPr>
              <a:t>Cl III vakalarında</a:t>
            </a:r>
            <a:r>
              <a:rPr lang="tr-TR" sz="3600" dirty="0"/>
              <a:t>, karşıt arktan destek </a:t>
            </a:r>
            <a:r>
              <a:rPr lang="tr-TR" sz="3600" dirty="0" smtClean="0"/>
              <a:t>almak </a:t>
            </a:r>
            <a:r>
              <a:rPr lang="sv-SE" sz="3600" dirty="0" smtClean="0"/>
              <a:t>amacıyla </a:t>
            </a:r>
            <a:r>
              <a:rPr lang="sv-SE" sz="3600" dirty="0"/>
              <a:t>palatal bant kullanılabilir; ancak </a:t>
            </a:r>
            <a:r>
              <a:rPr lang="sv-SE" sz="3600" dirty="0" smtClean="0"/>
              <a:t>genişliği</a:t>
            </a:r>
            <a:r>
              <a:rPr lang="tr-TR" sz="3600" dirty="0" smtClean="0"/>
              <a:t> 8 </a:t>
            </a:r>
            <a:r>
              <a:rPr lang="tr-TR" sz="3600" dirty="0"/>
              <a:t>mm’den az olmamalıdır.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875" y="1252861"/>
            <a:ext cx="4448925" cy="357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1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870688"/>
            <a:ext cx="4800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6 Metin kutusu"/>
          <p:cNvSpPr txBox="1">
            <a:spLocks noChangeArrowheads="1"/>
          </p:cNvSpPr>
          <p:nvPr/>
        </p:nvSpPr>
        <p:spPr bwMode="auto">
          <a:xfrm>
            <a:off x="1366838" y="786497"/>
            <a:ext cx="386336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dirty="0"/>
              <a:t>Stop çizgisinin </a:t>
            </a:r>
            <a:r>
              <a:rPr lang="tr-TR" altLang="tr-TR" sz="2800" dirty="0" err="1"/>
              <a:t>palatal</a:t>
            </a:r>
            <a:r>
              <a:rPr lang="tr-TR" altLang="tr-TR" sz="2800" dirty="0"/>
              <a:t> </a:t>
            </a:r>
            <a:r>
              <a:rPr lang="tr-TR" altLang="tr-TR" sz="2800" dirty="0" err="1"/>
              <a:t>bantın</a:t>
            </a:r>
            <a:r>
              <a:rPr lang="tr-TR" altLang="tr-TR" sz="2800" dirty="0"/>
              <a:t> iç yüzündeki görünümü kabartı şeklindedir.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2963557"/>
            <a:ext cx="470330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977003" y="1694438"/>
            <a:ext cx="569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dirty="0"/>
              <a:t>Dik açı ile </a:t>
            </a:r>
            <a:r>
              <a:rPr lang="tr-TR" sz="2800" dirty="0" err="1"/>
              <a:t>palatal</a:t>
            </a:r>
            <a:r>
              <a:rPr lang="tr-TR" sz="2800" dirty="0"/>
              <a:t> orta hattı </a:t>
            </a:r>
            <a:r>
              <a:rPr lang="tr-TR" sz="2800" dirty="0" smtClean="0"/>
              <a:t>kesmelidir.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125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1412875"/>
            <a:ext cx="5842000" cy="4533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dirty="0"/>
              <a:t>Ön kenar </a:t>
            </a:r>
            <a:r>
              <a:rPr lang="tr-TR" sz="2400" dirty="0" err="1"/>
              <a:t>ruga</a:t>
            </a:r>
            <a:r>
              <a:rPr lang="tr-TR" sz="2400" dirty="0"/>
              <a:t> seviyesindedir</a:t>
            </a:r>
            <a:r>
              <a:rPr lang="tr-TR" sz="2400" dirty="0" smtClean="0"/>
              <a:t>.</a:t>
            </a:r>
          </a:p>
          <a:p>
            <a:pPr eaLnBrk="1" hangingPunct="1">
              <a:defRPr/>
            </a:pPr>
            <a:r>
              <a:rPr lang="tr-TR" sz="2400" dirty="0" err="1" smtClean="0"/>
              <a:t>Fonasyona</a:t>
            </a:r>
            <a:r>
              <a:rPr lang="tr-TR" sz="2400" dirty="0" smtClean="0"/>
              <a:t> engel </a:t>
            </a:r>
            <a:r>
              <a:rPr lang="tr-TR" sz="2400" dirty="0"/>
              <a:t>olmaz.</a:t>
            </a:r>
          </a:p>
          <a:p>
            <a:pPr eaLnBrk="1" hangingPunct="1">
              <a:defRPr/>
            </a:pPr>
            <a:r>
              <a:rPr lang="tr-TR" sz="2400" dirty="0"/>
              <a:t>Arka kenar sert damağın geçiş bölgesindedir.</a:t>
            </a:r>
          </a:p>
          <a:p>
            <a:pPr eaLnBrk="1" hangingPunct="1">
              <a:defRPr/>
            </a:pPr>
            <a:r>
              <a:rPr lang="tr-TR" sz="2400" dirty="0"/>
              <a:t>Serbest dişeti kenarını örtmez.</a:t>
            </a:r>
          </a:p>
          <a:p>
            <a:pPr eaLnBrk="1" hangingPunct="1">
              <a:defRPr/>
            </a:pPr>
            <a:r>
              <a:rPr lang="tr-TR" sz="2400" dirty="0"/>
              <a:t>0.5 mm eşit kalınlıkta</a:t>
            </a:r>
          </a:p>
          <a:p>
            <a:pPr eaLnBrk="1" hangingPunct="1">
              <a:defRPr/>
            </a:pPr>
            <a:r>
              <a:rPr lang="tr-TR" sz="2400" dirty="0"/>
              <a:t>Dişsiz </a:t>
            </a:r>
            <a:r>
              <a:rPr lang="tr-TR" sz="2400" dirty="0" err="1"/>
              <a:t>kret</a:t>
            </a:r>
            <a:r>
              <a:rPr lang="tr-TR" sz="2400" dirty="0"/>
              <a:t> kısa ise dar</a:t>
            </a:r>
          </a:p>
          <a:p>
            <a:pPr eaLnBrk="1" hangingPunct="1">
              <a:defRPr/>
            </a:pPr>
            <a:r>
              <a:rPr lang="tr-TR" sz="2400" dirty="0"/>
              <a:t>Dişsiz </a:t>
            </a:r>
            <a:r>
              <a:rPr lang="tr-TR" sz="2400" dirty="0" err="1"/>
              <a:t>kret</a:t>
            </a:r>
            <a:r>
              <a:rPr lang="tr-TR" sz="2400" dirty="0"/>
              <a:t> uzun ise geniş</a:t>
            </a:r>
          </a:p>
          <a:p>
            <a:pPr eaLnBrk="1" hangingPunct="1">
              <a:defRPr/>
            </a:pPr>
            <a:r>
              <a:rPr lang="tr-TR" sz="2400" dirty="0"/>
              <a:t> 8 mm den daha geniş olamaz.</a:t>
            </a:r>
          </a:p>
          <a:p>
            <a:pPr eaLnBrk="1" hangingPunct="1">
              <a:defRPr/>
            </a:pPr>
            <a:r>
              <a:rPr lang="tr-TR" sz="2400" dirty="0"/>
              <a:t>Sert damak desteği arttırılırsa geniş olabilir.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dirty="0"/>
          </a:p>
        </p:txBody>
      </p:sp>
      <p:pic>
        <p:nvPicPr>
          <p:cNvPr id="12291" name="Picture 4" descr="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19" y="1412875"/>
            <a:ext cx="4681729" cy="348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6 Dikdörtgen"/>
          <p:cNvSpPr>
            <a:spLocks noChangeArrowheads="1"/>
          </p:cNvSpPr>
          <p:nvPr/>
        </p:nvSpPr>
        <p:spPr bwMode="auto">
          <a:xfrm>
            <a:off x="3000376" y="476251"/>
            <a:ext cx="2892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>
                <a:solidFill>
                  <a:srgbClr val="FFFF00"/>
                </a:solidFill>
              </a:rPr>
              <a:t>Palatal bant</a:t>
            </a:r>
          </a:p>
        </p:txBody>
      </p:sp>
    </p:spTree>
    <p:extLst>
      <p:ext uri="{BB962C8B-B14F-4D97-AF65-F5344CB8AC3E}">
        <p14:creationId xmlns:p14="http://schemas.microsoft.com/office/powerpoint/2010/main" val="35273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1215</Words>
  <Application>Microsoft Office PowerPoint</Application>
  <PresentationFormat>Geniş ekran</PresentationFormat>
  <Paragraphs>213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Office Theme</vt:lpstr>
      <vt:lpstr>Network</vt:lpstr>
      <vt:lpstr>HAREKETLİ BÖLÜMLÜ  İSKELET PROTEZ BİLEŞENLERİ ANA BAĞLAYICILAR</vt:lpstr>
      <vt:lpstr>ANA (MAJOR) BAĞLAYICILAR</vt:lpstr>
      <vt:lpstr>Ana bağlayıcı fonksiyonları:</vt:lpstr>
      <vt:lpstr>Üst Çene Ana Bağlayıcıları  - Palatal bant - Çift damak barı - U plak - Tam palatal plak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ÇİFT DAMAK BARI</vt:lpstr>
      <vt:lpstr>PowerPoint Sunusu</vt:lpstr>
      <vt:lpstr> U Plak </vt:lpstr>
      <vt:lpstr>PowerPoint Sunusu</vt:lpstr>
      <vt:lpstr>Tam Palatal Plak</vt:lpstr>
      <vt:lpstr>Palatal bar</vt:lpstr>
      <vt:lpstr>    Alt Çene Ana Bağlayıcıları  - Lingual bar - Çift lingual bar - Lingual plak - Sublingual bar - Labial bar</vt:lpstr>
      <vt:lpstr>PowerPoint Sunusu</vt:lpstr>
      <vt:lpstr>Lingual Bar </vt:lpstr>
      <vt:lpstr>Lingual Bar </vt:lpstr>
      <vt:lpstr>PowerPoint Sunusu</vt:lpstr>
      <vt:lpstr>PowerPoint Sunusu</vt:lpstr>
      <vt:lpstr>PowerPoint Sunusu</vt:lpstr>
      <vt:lpstr>Çift Lingual Bar</vt:lpstr>
      <vt:lpstr>Kennedy Barı</vt:lpstr>
      <vt:lpstr>PowerPoint Sunusu</vt:lpstr>
      <vt:lpstr>PowerPoint Sunusu</vt:lpstr>
      <vt:lpstr>Kesintili Çift Lingual Bar</vt:lpstr>
      <vt:lpstr>Lingual Plak</vt:lpstr>
      <vt:lpstr>Lingual Plak: Şekli</vt:lpstr>
      <vt:lpstr>Lingual plak, 1.premolardaki mezio-okluzal tırnakla desteklenmelidir.</vt:lpstr>
      <vt:lpstr>Lingual Plak  </vt:lpstr>
      <vt:lpstr>PowerPoint Sunusu</vt:lpstr>
      <vt:lpstr>Sublingual Bar</vt:lpstr>
      <vt:lpstr>PowerPoint Sunusu</vt:lpstr>
      <vt:lpstr>Ana bağlayıcı seçim kriterleri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HAREKETLİ BÖLÜMLÜ  İSKELET PROTEZ BİLEŞENLERİ</dc:title>
  <dc:creator>FUNDAAKALTAN</dc:creator>
  <cp:lastModifiedBy>FUNDAAKALTAN</cp:lastModifiedBy>
  <cp:revision>13</cp:revision>
  <dcterms:created xsi:type="dcterms:W3CDTF">2020-02-03T08:59:38Z</dcterms:created>
  <dcterms:modified xsi:type="dcterms:W3CDTF">2020-02-03T12:42:49Z</dcterms:modified>
</cp:coreProperties>
</file>