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459" r:id="rId3"/>
    <p:sldId id="460" r:id="rId4"/>
    <p:sldId id="466" r:id="rId5"/>
    <p:sldId id="350" r:id="rId6"/>
    <p:sldId id="353" r:id="rId7"/>
    <p:sldId id="436" r:id="rId8"/>
    <p:sldId id="437" r:id="rId9"/>
    <p:sldId id="456" r:id="rId10"/>
    <p:sldId id="458" r:id="rId11"/>
    <p:sldId id="425" r:id="rId12"/>
    <p:sldId id="433" r:id="rId13"/>
    <p:sldId id="468" r:id="rId14"/>
    <p:sldId id="469" r:id="rId15"/>
    <p:sldId id="472" r:id="rId16"/>
    <p:sldId id="473" r:id="rId17"/>
    <p:sldId id="467" r:id="rId18"/>
    <p:sldId id="474" r:id="rId19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</p:embeddedFontLst>
  <p:custDataLst>
    <p:tags r:id="rId27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CC0099"/>
    <a:srgbClr val="FF9933"/>
    <a:srgbClr val="FFC000"/>
    <a:srgbClr val="FFFF66"/>
    <a:srgbClr val="000000"/>
    <a:srgbClr val="FFFFFF"/>
    <a:srgbClr val="800080"/>
    <a:srgbClr val="FFCC66"/>
    <a:srgbClr val="0F6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79975" autoAdjust="0"/>
  </p:normalViewPr>
  <p:slideViewPr>
    <p:cSldViewPr showGuides="1">
      <p:cViewPr varScale="1">
        <p:scale>
          <a:sx n="64" d="100"/>
          <a:sy n="64" d="100"/>
        </p:scale>
        <p:origin x="1340" y="56"/>
      </p:cViewPr>
      <p:guideLst>
        <p:guide orient="horz" pos="210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496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3127"/>
        <p:guide pos="2141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4830D-6776-4AEF-9F57-5E6E2D84D1E2}" type="datetimeFigureOut">
              <a:rPr lang="tr-TR" smtClean="0"/>
              <a:t>30.01.2020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E75A8-EAB3-483A-99EF-A862CCB4FD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8405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5E402-0DE7-45B1-8C9E-ECABB9A6E063}" type="datetimeFigureOut">
              <a:rPr lang="tr-TR" smtClean="0"/>
              <a:pPr/>
              <a:t>30.01.2020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F3D1B-D054-4B18-8B87-BA9D26241C8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65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8755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4542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9003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8688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90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10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83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A22D6-32C6-4D1F-AD83-43CB33920563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573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A22D6-32C6-4D1F-AD83-43CB33920563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8167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955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955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592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3D1B-D054-4B18-8B87-BA9D26241C8B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90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30.01.2020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30.01.2020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30.01.2020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30.01.2020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30.01.2020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30.01.2020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30.01.2020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30.01.2020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30.01.2020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30.01.2020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FA8-4969-4C3A-824A-823F6FA2FB02}" type="datetimeFigureOut">
              <a:rPr lang="tr-TR" smtClean="0"/>
              <a:pPr/>
              <a:t>30.01.2020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981FA8-4969-4C3A-824A-823F6FA2FB02}" type="datetimeFigureOut">
              <a:rPr lang="tr-TR" smtClean="0"/>
              <a:pPr/>
              <a:t>30.01.2020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4F90EE-0C70-46D7-8B76-C0BEF1EEB66C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video" Target="file:///I:\Dersler%202018_2019\&#214;l&#231;&#252;%203%20S&#305;n&#305;f%20-%20Kopya\&#214;l&#231;&#252;%203.s&#305;n&#305;f\Traxodent_xvid.avi" TargetMode="External"/><Relationship Id="rId1" Type="http://schemas.microsoft.com/office/2007/relationships/media" Target="file:///I:\Dersler%202018_2019\&#214;l&#231;&#252;%203%20S&#305;n&#305;f%20-%20Kopya\&#214;l&#231;&#252;%203.s&#305;n&#305;f\Traxodent_xvid.avi" TargetMode="External"/><Relationship Id="rId6" Type="http://schemas.openxmlformats.org/officeDocument/2006/relationships/hyperlink" Target="Traxodent-3.1.5.exe" TargetMode="External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24360008" TargetMode="External"/><Relationship Id="rId3" Type="http://schemas.openxmlformats.org/officeDocument/2006/relationships/hyperlink" Target="http://www.ncbi.nlm.nih.gov/pubmed/?term=Acar%20%C3%96%5bAuthor%5d&amp;cauthor=true&amp;cauthor_uid=24360008" TargetMode="External"/><Relationship Id="rId7" Type="http://schemas.openxmlformats.org/officeDocument/2006/relationships/hyperlink" Target="http://www.ncbi.nlm.nih.gov/pubmed/?term=Ak%C3%A7il%20M%5bAuthor%5d&amp;cauthor=true&amp;cauthor_uid=24360008" TargetMode="External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/?term=Ozdem%C4%B1r%20E%5bAuthor%5d&amp;cauthor=true&amp;cauthor_uid=24360008" TargetMode="External"/><Relationship Id="rId11" Type="http://schemas.openxmlformats.org/officeDocument/2006/relationships/image" Target="../media/image30.jpeg"/><Relationship Id="rId5" Type="http://schemas.openxmlformats.org/officeDocument/2006/relationships/hyperlink" Target="http://www.ncbi.nlm.nih.gov/pubmed/?term=%C3%96z%C3%A7elik%20TB%5bAuthor%5d&amp;cauthor=true&amp;cauthor_uid=24360008" TargetMode="External"/><Relationship Id="rId10" Type="http://schemas.openxmlformats.org/officeDocument/2006/relationships/image" Target="../media/image33.jpg"/><Relationship Id="rId4" Type="http://schemas.openxmlformats.org/officeDocument/2006/relationships/hyperlink" Target="http://www.ncbi.nlm.nih.gov/pubmed/?term=Erkut%20S%5bAuthor%5d&amp;cauthor=true&amp;cauthor_uid=24360008" TargetMode="External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/ref=rdr_ext_aut?_encoding=UTF8&amp;index=books&amp;field-author=Herbert%20T.%20Shillingburg" TargetMode="External"/><Relationship Id="rId2" Type="http://schemas.openxmlformats.org/officeDocument/2006/relationships/hyperlink" Target="https://www.amazon.com/dp/0867154756/ref=rdr_ext_tmb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mazon.com/Contemporary-Prosthodontics-Stephen-Rosenstiel-2015-10-02/dp/B01FEK7GNY/ref=sr_1_1?qid=1580383441&amp;refinements=p_27%3AStephen+F.+Rosenstiel+BDS+MSD%3BMartin+F.+Land+DDS+MSD%3BJunhei+Fujimoto+DDS+MSD+DDSc&amp;s=books&amp;sr=1-1&amp;text=Stephen+F.+Rosenstiel+BDS+MSD%3BMartin+F.+Land+DDS+MSD%3BJunhei+Fujimoto+DDS+MSD+DDSc" TargetMode="External"/><Relationship Id="rId4" Type="http://schemas.openxmlformats.org/officeDocument/2006/relationships/hyperlink" Target="https://www.amazon.com/s/ref=rdr_ext_aut?_encoding=UTF8&amp;index=books&amp;field-author=David%20A.%20Sather%20Jr.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file:///I:\Dersler%202018_2019\&#214;l&#231;&#252;%203%20S&#305;n&#305;f%20-%20Kopya\&#214;l&#231;&#252;%203.s&#305;n&#305;f\FoamCord418_xvid.avi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jpeg"/><Relationship Id="rId2" Type="http://schemas.openxmlformats.org/officeDocument/2006/relationships/video" Target="file:///I:\Dersler%202018_2019\&#214;l&#231;&#252;%203%20S&#305;n&#305;f%20-%20Kopya\&#214;l&#231;&#252;%203.s&#305;n&#305;f\Muhammed_xvid_008.avi" TargetMode="External"/><Relationship Id="rId1" Type="http://schemas.microsoft.com/office/2007/relationships/media" Target="file:///I:\Dersler%202018_2019\&#214;l&#231;&#252;%203%20S&#305;n&#305;f%20-%20Kopya\&#214;l&#231;&#252;%203.s&#305;n&#305;f\Muhammed_xvid_008.avi" TargetMode="External"/><Relationship Id="rId6" Type="http://schemas.openxmlformats.org/officeDocument/2006/relationships/video" Target="file:///I:\Dersler%202018_2019\&#214;l&#231;&#252;%203%20S&#305;n&#305;f%20-%20Kopya\&#214;l&#231;&#252;%203.s&#305;n&#305;f\Muhammed_xvid_009.avi" TargetMode="External"/><Relationship Id="rId11" Type="http://schemas.openxmlformats.org/officeDocument/2006/relationships/image" Target="../media/image11.png"/><Relationship Id="rId5" Type="http://schemas.microsoft.com/office/2007/relationships/media" Target="file:///I:\Dersler%202018_2019\&#214;l&#231;&#252;%203%20S&#305;n&#305;f%20-%20Kopya\&#214;l&#231;&#252;%203.s&#305;n&#305;f\Muhammed_xvid_009.avi" TargetMode="External"/><Relationship Id="rId10" Type="http://schemas.openxmlformats.org/officeDocument/2006/relationships/image" Target="../media/image10.png"/><Relationship Id="rId4" Type="http://schemas.openxmlformats.org/officeDocument/2006/relationships/video" Target="file:///I:\Dersler%202018_2019\&#214;l&#231;&#252;%203%20S&#305;n&#305;f%20-%20Kopya\&#214;l&#231;&#252;%203.s&#305;n&#305;f\FoamCord418_xvid.avi" TargetMode="Externa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23528" y="2626316"/>
            <a:ext cx="8496944" cy="89269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5400" cap="all" dirty="0" err="1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Sabİt</a:t>
            </a:r>
            <a:r>
              <a:rPr lang="tr-TR" sz="5400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Protezlerde </a:t>
            </a:r>
            <a:r>
              <a:rPr lang="en-US" sz="5400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RETRAKS</a:t>
            </a:r>
            <a:r>
              <a:rPr lang="tr-TR" sz="5400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İ</a:t>
            </a:r>
            <a:r>
              <a:rPr lang="en-US" sz="5400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YON VE </a:t>
            </a:r>
            <a:r>
              <a:rPr lang="tr-TR" sz="5400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Ölçü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580112" y="4941168"/>
            <a:ext cx="2807984" cy="1208576"/>
          </a:xfrm>
        </p:spPr>
        <p:txBody>
          <a:bodyPr>
            <a:noAutofit/>
          </a:bodyPr>
          <a:lstStyle/>
          <a:p>
            <a:pPr algn="l"/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Dr. Semih </a:t>
            </a:r>
            <a:r>
              <a:rPr lang="tr-T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Berksun</a:t>
            </a:r>
            <a:endParaRPr lang="tr-T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Ankara Üniversitesi</a:t>
            </a:r>
          </a:p>
          <a:p>
            <a:pPr algn="l"/>
            <a:r>
              <a:rPr lang="tr-T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Dişhekimliği</a:t>
            </a: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Fakültesi</a:t>
            </a:r>
          </a:p>
        </p:txBody>
      </p:sp>
      <p:pic>
        <p:nvPicPr>
          <p:cNvPr id="4" name="3 Resim" descr="AÜAmble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95536" y="260648"/>
            <a:ext cx="1158197" cy="1143008"/>
          </a:xfrm>
          <a:prstGeom prst="rect">
            <a:avLst/>
          </a:prstGeom>
        </p:spPr>
      </p:pic>
      <p:grpSp>
        <p:nvGrpSpPr>
          <p:cNvPr id="5" name="4 Grup"/>
          <p:cNvGrpSpPr/>
          <p:nvPr/>
        </p:nvGrpSpPr>
        <p:grpSpPr>
          <a:xfrm>
            <a:off x="7740352" y="188640"/>
            <a:ext cx="1138543" cy="1071570"/>
            <a:chOff x="7733131" y="32201"/>
            <a:chExt cx="1214446" cy="1143008"/>
          </a:xfrm>
        </p:grpSpPr>
        <p:sp>
          <p:nvSpPr>
            <p:cNvPr id="6" name="5 Oval"/>
            <p:cNvSpPr/>
            <p:nvPr/>
          </p:nvSpPr>
          <p:spPr>
            <a:xfrm>
              <a:off x="7768850" y="39217"/>
              <a:ext cx="1143008" cy="11289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FakAmblem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7733131" y="32201"/>
              <a:ext cx="1214446" cy="1143008"/>
            </a:xfrm>
            <a:prstGeom prst="rect">
              <a:avLst/>
            </a:prstGeom>
          </p:spPr>
        </p:pic>
      </p:grpSp>
      <p:pic>
        <p:nvPicPr>
          <p:cNvPr id="8" name="7 Resim" descr="kb_produkt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85786" y="4254360"/>
            <a:ext cx="3246142" cy="2325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4" y="255351"/>
            <a:ext cx="7864988" cy="632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Traxodent</a:t>
            </a:r>
            <a:r>
              <a:rPr lang="tr-TR" dirty="0">
                <a:solidFill>
                  <a:schemeClr val="bg1"/>
                </a:solidFill>
              </a:rPr>
              <a:t> (</a:t>
            </a:r>
            <a:r>
              <a:rPr lang="tr-TR" dirty="0" err="1">
                <a:solidFill>
                  <a:schemeClr val="bg1"/>
                </a:solidFill>
              </a:rPr>
              <a:t>retraction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paste</a:t>
            </a:r>
            <a:r>
              <a:rPr lang="tr-TR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" name="4 Resim" descr="image 4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484254"/>
            <a:ext cx="3888000" cy="2916000"/>
          </a:xfrm>
          <a:prstGeom prst="rect">
            <a:avLst/>
          </a:prstGeom>
        </p:spPr>
      </p:pic>
      <p:sp>
        <p:nvSpPr>
          <p:cNvPr id="7" name="6 Metin kutusu">
            <a:hlinkClick r:id="rId6" action="ppaction://hlinkfile"/>
          </p:cNvPr>
          <p:cNvSpPr txBox="1"/>
          <p:nvPr/>
        </p:nvSpPr>
        <p:spPr>
          <a:xfrm>
            <a:off x="521460" y="5499276"/>
            <a:ext cx="1756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chemeClr val="bg1"/>
                </a:solidFill>
              </a:rPr>
              <a:t>Premier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Dental</a:t>
            </a: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8" name="Traxodent_xvid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734540" y="2484254"/>
            <a:ext cx="3888000" cy="2916000"/>
          </a:xfrm>
          <a:prstGeom prst="rect">
            <a:avLst/>
          </a:prstGeom>
        </p:spPr>
      </p:pic>
      <p:sp>
        <p:nvSpPr>
          <p:cNvPr id="6" name="5 Metin kutusu">
            <a:hlinkClick r:id="rId6" action="ppaction://hlinkfile"/>
          </p:cNvPr>
          <p:cNvSpPr txBox="1"/>
          <p:nvPr/>
        </p:nvSpPr>
        <p:spPr>
          <a:xfrm>
            <a:off x="5832168" y="5651676"/>
            <a:ext cx="155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15 % Al </a:t>
            </a:r>
            <a:r>
              <a:rPr lang="tr-TR" sz="2000" dirty="0" err="1">
                <a:solidFill>
                  <a:schemeClr val="bg1"/>
                </a:solidFill>
              </a:rPr>
              <a:t>klorit</a:t>
            </a:r>
            <a:endParaRPr lang="tr-T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2964" y="2618892"/>
            <a:ext cx="7805292" cy="1143000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Bu çalışmanın sonuçlarına göre herhangi bir </a:t>
            </a:r>
            <a:r>
              <a:rPr lang="tr-TR" sz="2400" dirty="0" err="1">
                <a:solidFill>
                  <a:schemeClr val="bg1"/>
                </a:solidFill>
              </a:rPr>
              <a:t>solusyon</a:t>
            </a:r>
            <a:r>
              <a:rPr lang="tr-TR" sz="2400" dirty="0">
                <a:solidFill>
                  <a:schemeClr val="bg1"/>
                </a:solidFill>
              </a:rPr>
              <a:t> emdirilmemiş </a:t>
            </a:r>
            <a:r>
              <a:rPr lang="tr-TR" sz="2400" dirty="0" err="1">
                <a:solidFill>
                  <a:schemeClr val="bg1"/>
                </a:solidFill>
              </a:rPr>
              <a:t>retraksyon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kordları</a:t>
            </a:r>
            <a:r>
              <a:rPr lang="tr-TR" sz="2400" dirty="0">
                <a:solidFill>
                  <a:schemeClr val="bg1"/>
                </a:solidFill>
              </a:rPr>
              <a:t> dışındaki konvansiyonel, </a:t>
            </a:r>
            <a:r>
              <a:rPr lang="tr-TR" sz="2400" dirty="0" err="1">
                <a:solidFill>
                  <a:schemeClr val="bg1"/>
                </a:solidFill>
              </a:rPr>
              <a:t>retraksiyon</a:t>
            </a:r>
            <a:r>
              <a:rPr lang="tr-TR" sz="2400" dirty="0">
                <a:solidFill>
                  <a:schemeClr val="bg1"/>
                </a:solidFill>
              </a:rPr>
              <a:t> başlığı ve diğer </a:t>
            </a:r>
            <a:r>
              <a:rPr lang="tr-TR" sz="2400" dirty="0" err="1">
                <a:solidFill>
                  <a:schemeClr val="bg1"/>
                </a:solidFill>
              </a:rPr>
              <a:t>kordless</a:t>
            </a:r>
            <a:r>
              <a:rPr lang="tr-TR" sz="2400" dirty="0">
                <a:solidFill>
                  <a:schemeClr val="bg1"/>
                </a:solidFill>
              </a:rPr>
              <a:t> tekniklerinin birbiri ile benzer etkinlikte oldukları bulunmuştur.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2964" y="5859324"/>
            <a:ext cx="8229600" cy="4652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dirty="0" err="1">
                <a:solidFill>
                  <a:schemeClr val="bg1"/>
                </a:solidFill>
                <a:hlinkClick r:id="rId3"/>
              </a:rPr>
              <a:t>Acar</a:t>
            </a:r>
            <a:r>
              <a:rPr lang="en-US" sz="1400" dirty="0">
                <a:solidFill>
                  <a:schemeClr val="bg1"/>
                </a:solidFill>
                <a:hlinkClick r:id="rId3"/>
              </a:rPr>
              <a:t> Ö</a:t>
            </a:r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  <a:hlinkClick r:id="rId4"/>
              </a:rPr>
              <a:t>Erkut</a:t>
            </a:r>
            <a:r>
              <a:rPr lang="en-US" sz="1400" dirty="0">
                <a:solidFill>
                  <a:schemeClr val="bg1"/>
                </a:solidFill>
                <a:hlinkClick r:id="rId4"/>
              </a:rPr>
              <a:t> S</a:t>
            </a:r>
            <a:r>
              <a:rPr lang="en-US" sz="1400" baseline="30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  <a:hlinkClick r:id="rId5"/>
              </a:rPr>
              <a:t>Özçelik</a:t>
            </a:r>
            <a:r>
              <a:rPr lang="en-US" sz="1400" dirty="0">
                <a:solidFill>
                  <a:schemeClr val="bg1"/>
                </a:solidFill>
                <a:hlinkClick r:id="rId5"/>
              </a:rPr>
              <a:t> TB</a:t>
            </a:r>
            <a:r>
              <a:rPr lang="en-US" sz="1400" baseline="30000" dirty="0">
                <a:solidFill>
                  <a:schemeClr val="bg1"/>
                </a:solidFill>
              </a:rPr>
              <a:t>3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  <a:hlinkClick r:id="rId6"/>
              </a:rPr>
              <a:t>Ozdemır</a:t>
            </a:r>
            <a:r>
              <a:rPr lang="en-US" sz="1400" dirty="0">
                <a:solidFill>
                  <a:schemeClr val="bg1"/>
                </a:solidFill>
                <a:hlinkClick r:id="rId6"/>
              </a:rPr>
              <a:t> E</a:t>
            </a:r>
            <a:r>
              <a:rPr lang="en-US" sz="1400" baseline="30000" dirty="0">
                <a:solidFill>
                  <a:schemeClr val="bg1"/>
                </a:solidFill>
              </a:rPr>
              <a:t>4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  <a:hlinkClick r:id="rId7"/>
              </a:rPr>
              <a:t>Akçil</a:t>
            </a:r>
            <a:r>
              <a:rPr lang="en-US" sz="1400" dirty="0">
                <a:solidFill>
                  <a:schemeClr val="bg1"/>
                </a:solidFill>
                <a:hlinkClick r:id="rId7"/>
              </a:rPr>
              <a:t> M</a:t>
            </a:r>
            <a:r>
              <a:rPr lang="en-US" sz="1400" baseline="30000" dirty="0">
                <a:solidFill>
                  <a:schemeClr val="bg1"/>
                </a:solidFill>
              </a:rPr>
              <a:t>5</a:t>
            </a:r>
            <a:r>
              <a:rPr lang="en-US" sz="1400" dirty="0">
                <a:solidFill>
                  <a:schemeClr val="bg1"/>
                </a:solidFill>
              </a:rPr>
              <a:t>.A clinical comparison of cordless and conventional displacement systems regarding clinical performance and impression quality. </a:t>
            </a:r>
            <a:r>
              <a:rPr lang="nb-NO" sz="1400" dirty="0">
                <a:solidFill>
                  <a:schemeClr val="bg1"/>
                </a:solidFill>
                <a:hlinkClick r:id="rId8" tooltip="The Journal of prosthetic dentistry."/>
              </a:rPr>
              <a:t>J Prosthet Dent.</a:t>
            </a:r>
            <a:r>
              <a:rPr lang="nb-NO" sz="1400" dirty="0">
                <a:solidFill>
                  <a:schemeClr val="bg1"/>
                </a:solidFill>
              </a:rPr>
              <a:t> 2014 May;111(5):388-94.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572964" y="908664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bg1"/>
                </a:solidFill>
              </a:rPr>
              <a:t>Ölçü kalitesi ve klinik performans açısından konvansiyonel ve </a:t>
            </a:r>
            <a:r>
              <a:rPr lang="tr-TR" sz="2800" dirty="0" err="1">
                <a:solidFill>
                  <a:schemeClr val="bg1"/>
                </a:solidFill>
              </a:rPr>
              <a:t>kordless</a:t>
            </a:r>
            <a:r>
              <a:rPr lang="tr-TR" sz="2800" dirty="0">
                <a:solidFill>
                  <a:schemeClr val="bg1"/>
                </a:solidFill>
              </a:rPr>
              <a:t>  doku uzaklaştırma tekniklerinin klinik karşılaştırması</a:t>
            </a:r>
          </a:p>
        </p:txBody>
      </p:sp>
      <p:pic>
        <p:nvPicPr>
          <p:cNvPr id="5" name="Picture 2" descr="L:\Ölçü\Ölçü Resimler\Expasyl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248" y="4228422"/>
            <a:ext cx="1710228" cy="1224832"/>
          </a:xfrm>
          <a:prstGeom prst="rect">
            <a:avLst/>
          </a:prstGeom>
          <a:noFill/>
        </p:spPr>
      </p:pic>
      <p:pic>
        <p:nvPicPr>
          <p:cNvPr id="2050" name="Picture 2" descr="http://solutions.3mcanada.ca/3MContentRetrievalAPI/BlobServlet?lmd=1332225671000&amp;locale=en_WW&amp;assetType=MMM_Image&amp;assetId=1319223732394&amp;blobAttribute=ImageFi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79" y="3789048"/>
            <a:ext cx="1190974" cy="176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4 Resim" descr="image 45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97512" y="4239452"/>
            <a:ext cx="1559749" cy="116981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40" y="4228422"/>
            <a:ext cx="1890252" cy="12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472" y="704088"/>
            <a:ext cx="7380984" cy="834660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Elektrocerrahi</a:t>
            </a:r>
            <a:r>
              <a:rPr lang="tr-TR" dirty="0">
                <a:solidFill>
                  <a:schemeClr val="bg1"/>
                </a:solidFill>
              </a:rPr>
              <a:t> Yöntemi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1448" y="1718772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tr-TR" dirty="0">
                <a:solidFill>
                  <a:schemeClr val="bg1"/>
                </a:solidFill>
              </a:rPr>
              <a:t>Dişetine sadece </a:t>
            </a:r>
            <a:r>
              <a:rPr lang="tr-TR" dirty="0" err="1">
                <a:solidFill>
                  <a:schemeClr val="bg1"/>
                </a:solidFill>
              </a:rPr>
              <a:t>retraksiyon</a:t>
            </a:r>
            <a:r>
              <a:rPr lang="tr-TR" dirty="0">
                <a:solidFill>
                  <a:schemeClr val="bg1"/>
                </a:solidFill>
              </a:rPr>
              <a:t> ipi uygulamasının uygun ol­madığı durumlar vardır. Dişetinin genel durumunun sağ­lıklı olduğu ağızlarda bile, belirli bir dişin etrafında </a:t>
            </a:r>
            <a:r>
              <a:rPr lang="tr-TR" dirty="0" err="1">
                <a:solidFill>
                  <a:schemeClr val="bg1"/>
                </a:solidFill>
              </a:rPr>
              <a:t>enfla­masyon</a:t>
            </a:r>
            <a:r>
              <a:rPr lang="tr-TR" dirty="0">
                <a:solidFill>
                  <a:schemeClr val="bg1"/>
                </a:solidFill>
              </a:rPr>
              <a:t> ve </a:t>
            </a:r>
            <a:r>
              <a:rPr lang="tr-TR" dirty="0" err="1">
                <a:solidFill>
                  <a:schemeClr val="bg1"/>
                </a:solidFill>
              </a:rPr>
              <a:t>granülasyon</a:t>
            </a:r>
            <a:r>
              <a:rPr lang="tr-TR" dirty="0">
                <a:solidFill>
                  <a:schemeClr val="bg1"/>
                </a:solidFill>
              </a:rPr>
              <a:t> dokusu alanlarıyla karşılaşılabilir.</a:t>
            </a:r>
          </a:p>
          <a:p>
            <a:r>
              <a:rPr lang="tr-TR" dirty="0">
                <a:solidFill>
                  <a:schemeClr val="bg1"/>
                </a:solidFill>
              </a:rPr>
              <a:t>Buna eski restorasyonlardaki taşkınlıklar veya çürükler neden olabilir. </a:t>
            </a:r>
          </a:p>
          <a:p>
            <a:r>
              <a:rPr lang="tr-TR" dirty="0">
                <a:solidFill>
                  <a:schemeClr val="bg1"/>
                </a:solidFill>
              </a:rPr>
              <a:t>Bazı durumlarda </a:t>
            </a:r>
            <a:r>
              <a:rPr lang="tr-TR" dirty="0" err="1">
                <a:solidFill>
                  <a:schemeClr val="bg1"/>
                </a:solidFill>
              </a:rPr>
              <a:t>preparasyonun</a:t>
            </a:r>
            <a:r>
              <a:rPr lang="tr-TR" dirty="0">
                <a:solidFill>
                  <a:schemeClr val="bg1"/>
                </a:solidFill>
              </a:rPr>
              <a:t> bitim sınırını ölçü almanın zor olacağı kadar derinde hazırlamak gerekebilir. </a:t>
            </a:r>
          </a:p>
          <a:p>
            <a:r>
              <a:rPr lang="tr-TR" dirty="0">
                <a:solidFill>
                  <a:schemeClr val="bg1"/>
                </a:solidFill>
              </a:rPr>
              <a:t>Bu durumlarda </a:t>
            </a:r>
            <a:r>
              <a:rPr lang="tr-TR" dirty="0" err="1">
                <a:solidFill>
                  <a:schemeClr val="bg1"/>
                </a:solidFill>
              </a:rPr>
              <a:t>elektrocerrahinin</a:t>
            </a:r>
            <a:r>
              <a:rPr lang="tr-TR" dirty="0">
                <a:solidFill>
                  <a:schemeClr val="bg1"/>
                </a:solidFill>
              </a:rPr>
              <a:t> kanamayı kontrol etmek ve dişeti olu­ğunu genişletmek amacıyla kullanımı tavsiye edilmektedir.</a:t>
            </a:r>
          </a:p>
        </p:txBody>
      </p:sp>
      <p:pic>
        <p:nvPicPr>
          <p:cNvPr id="4" name="Resi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88" y="98556"/>
            <a:ext cx="2289782" cy="1569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7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Elektro cerrahi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Elektrocerrahi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preparasyon</a:t>
            </a:r>
            <a:r>
              <a:rPr lang="tr-TR" dirty="0">
                <a:solidFill>
                  <a:schemeClr val="bg1"/>
                </a:solidFill>
              </a:rPr>
              <a:t> bitim sınırına </a:t>
            </a:r>
            <a:r>
              <a:rPr lang="tr-TR" dirty="0" err="1">
                <a:solidFill>
                  <a:schemeClr val="bg1"/>
                </a:solidFill>
              </a:rPr>
              <a:t>prolifere</a:t>
            </a:r>
            <a:r>
              <a:rPr lang="tr-TR" dirty="0">
                <a:solidFill>
                  <a:schemeClr val="bg1"/>
                </a:solidFill>
              </a:rPr>
              <a:t> ol­muş irrite dokunun kaldırılması amacıyla sıklıkla kullanıl­maktadır</a:t>
            </a:r>
          </a:p>
          <a:p>
            <a:r>
              <a:rPr lang="tr-TR" dirty="0" err="1">
                <a:solidFill>
                  <a:schemeClr val="bg1"/>
                </a:solidFill>
              </a:rPr>
              <a:t>Elektrocerrahi</a:t>
            </a:r>
            <a:r>
              <a:rPr lang="tr-TR" dirty="0">
                <a:solidFill>
                  <a:schemeClr val="bg1"/>
                </a:solidFill>
              </a:rPr>
              <a:t> şüphesiz ki dokuya zarar verme potansi­yeli taşır. Doğru kullanılmadıkları takdirde cerrahi enstrü­manların çoğu tehlikelidir</a:t>
            </a:r>
          </a:p>
          <a:p>
            <a:r>
              <a:rPr lang="tr-TR" dirty="0" err="1">
                <a:solidFill>
                  <a:schemeClr val="bg1"/>
                </a:solidFill>
              </a:rPr>
              <a:t>Elektrokoter</a:t>
            </a:r>
            <a:r>
              <a:rPr lang="tr-TR" dirty="0">
                <a:solidFill>
                  <a:schemeClr val="bg1"/>
                </a:solidFill>
              </a:rPr>
              <a:t>, cerrahı bir sonuç elde etmek için kontrollü bir doku yıkımı oluşturur </a:t>
            </a:r>
          </a:p>
        </p:txBody>
      </p:sp>
    </p:spTree>
    <p:extLst>
      <p:ext uri="{BB962C8B-B14F-4D97-AF65-F5344CB8AC3E}">
        <p14:creationId xmlns:p14="http://schemas.microsoft.com/office/powerpoint/2010/main" val="16520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F67A0F-3C23-4848-896A-B4FFBF3A0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Elektro cerrahi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65E38D00-8303-49BB-ABBD-C2AD27566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0562" y="2161640"/>
            <a:ext cx="2456070" cy="168979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27A748B-0B40-4E70-AEBE-CBD9834F4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252" y="2161639"/>
            <a:ext cx="2456070" cy="168979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DD99799-59C9-4E83-BFC9-E1716866E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122" y="2214825"/>
            <a:ext cx="2456070" cy="16897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ACBD044-8D37-4418-8EC1-4FE5DA1892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600266"/>
            <a:ext cx="2456070" cy="168979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1AE75EB-8EAF-4CE5-8028-446EFE29A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122" y="4600266"/>
            <a:ext cx="2456070" cy="168979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BC9258B-928D-4017-93EA-300737DF2C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2252" y="4607213"/>
            <a:ext cx="2488956" cy="1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0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EA28548-71D1-403E-A123-329E82E9F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43" y="548616"/>
            <a:ext cx="8229600" cy="1143000"/>
          </a:xfrm>
        </p:spPr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Diod</a:t>
            </a:r>
            <a:r>
              <a:rPr lang="tr-TR" dirty="0">
                <a:solidFill>
                  <a:schemeClr val="bg1"/>
                </a:solidFill>
              </a:rPr>
              <a:t> lazer</a:t>
            </a:r>
          </a:p>
        </p:txBody>
      </p:sp>
      <p:pic>
        <p:nvPicPr>
          <p:cNvPr id="5" name="İçerik Yer Tutucusu 4" descr="iç mekan, tablo, bardak, oturma içeren bir resim&#10;&#10;Yüksek güvenilirlikle oluşturulmuş açıklama">
            <a:extLst>
              <a:ext uri="{FF2B5EF4-FFF2-40B4-BE49-F238E27FC236}">
                <a16:creationId xmlns:a16="http://schemas.microsoft.com/office/drawing/2014/main" id="{04D50614-F12B-434A-B149-C8ADE9159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2" y="2258844"/>
            <a:ext cx="3530603" cy="3744137"/>
          </a:xfrm>
        </p:spPr>
      </p:pic>
      <p:pic>
        <p:nvPicPr>
          <p:cNvPr id="7" name="Resim 6" descr="iç mekan, duvar içeren bir resim&#10;&#10;Çok yüksek güvenilirlikle oluşturulmuş açıklama">
            <a:extLst>
              <a:ext uri="{FF2B5EF4-FFF2-40B4-BE49-F238E27FC236}">
                <a16:creationId xmlns:a16="http://schemas.microsoft.com/office/drawing/2014/main" id="{72A633D8-3DDA-4AB3-9184-833FF573A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78" y="2618892"/>
            <a:ext cx="4284422" cy="268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0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1496" y="704088"/>
            <a:ext cx="7895304" cy="1143000"/>
          </a:xfrm>
        </p:spPr>
        <p:txBody>
          <a:bodyPr>
            <a:normAutofit/>
          </a:bodyPr>
          <a:lstStyle/>
          <a:p>
            <a:r>
              <a:rPr lang="tr-TR" sz="4400" dirty="0">
                <a:solidFill>
                  <a:schemeClr val="bg1"/>
                </a:solidFill>
              </a:rPr>
              <a:t>Döner aletle </a:t>
            </a:r>
            <a:r>
              <a:rPr lang="tr-TR" sz="4400" dirty="0" err="1">
                <a:solidFill>
                  <a:schemeClr val="bg1"/>
                </a:solidFill>
              </a:rPr>
              <a:t>küretaj</a:t>
            </a:r>
            <a:r>
              <a:rPr lang="tr-TR" sz="4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1496" y="2258844"/>
            <a:ext cx="7895304" cy="3330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Dişetinin bu teknik için uygun olup olmadığı­na üç faktöre bakılarak karar verilir: </a:t>
            </a:r>
          </a:p>
          <a:p>
            <a:r>
              <a:rPr lang="tr-TR" dirty="0" err="1">
                <a:solidFill>
                  <a:schemeClr val="bg1"/>
                </a:solidFill>
              </a:rPr>
              <a:t>sondlamada</a:t>
            </a:r>
            <a:r>
              <a:rPr lang="tr-TR" dirty="0">
                <a:solidFill>
                  <a:schemeClr val="bg1"/>
                </a:solidFill>
              </a:rPr>
              <a:t> kanama olmaması, </a:t>
            </a:r>
          </a:p>
          <a:p>
            <a:r>
              <a:rPr lang="tr-TR" dirty="0">
                <a:solidFill>
                  <a:schemeClr val="bg1"/>
                </a:solidFill>
              </a:rPr>
              <a:t>3.0 mm'den az </a:t>
            </a:r>
            <a:r>
              <a:rPr lang="tr-TR" dirty="0" err="1">
                <a:solidFill>
                  <a:schemeClr val="bg1"/>
                </a:solidFill>
              </a:rPr>
              <a:t>sulkus</a:t>
            </a:r>
            <a:r>
              <a:rPr lang="tr-TR" dirty="0">
                <a:solidFill>
                  <a:schemeClr val="bg1"/>
                </a:solidFill>
              </a:rPr>
              <a:t> derinliği  </a:t>
            </a:r>
          </a:p>
          <a:p>
            <a:r>
              <a:rPr lang="tr-TR" dirty="0">
                <a:solidFill>
                  <a:schemeClr val="bg1"/>
                </a:solidFill>
              </a:rPr>
              <a:t>yeterli </a:t>
            </a:r>
            <a:r>
              <a:rPr lang="tr-TR" dirty="0" err="1">
                <a:solidFill>
                  <a:schemeClr val="bg1"/>
                </a:solidFill>
              </a:rPr>
              <a:t>keratinize</a:t>
            </a:r>
            <a:r>
              <a:rPr lang="tr-TR" dirty="0">
                <a:solidFill>
                  <a:schemeClr val="bg1"/>
                </a:solidFill>
              </a:rPr>
              <a:t> dişeti varlığı.</a:t>
            </a:r>
            <a:r>
              <a:rPr lang="tr-TR" baseline="30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005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9A89B25-F8B6-43FA-8E34-0191A85F1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2078820"/>
            <a:ext cx="6121400" cy="3690726"/>
          </a:xfrm>
          <a:prstGeom prst="rect">
            <a:avLst/>
          </a:prstGeom>
          <a:noFill/>
          <a:ln>
            <a:noFill/>
          </a:ln>
          <a:effectLst/>
        </p:spPr>
        <p:txBody>
          <a:bodyPr tIns="25392" bIns="6348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TrSah Futura Md BT" pitchFamily="34" charset="0"/>
              </a:defRPr>
            </a:lvl1pPr>
            <a:lvl2pPr>
              <a:defRPr b="1">
                <a:solidFill>
                  <a:schemeClr val="tx1"/>
                </a:solidFill>
                <a:latin typeface="TrSah Futura Md BT" pitchFamily="34" charset="0"/>
              </a:defRPr>
            </a:lvl2pPr>
            <a:lvl3pPr>
              <a:defRPr b="1">
                <a:solidFill>
                  <a:schemeClr val="tx1"/>
                </a:solidFill>
                <a:latin typeface="TrSah Futura Md BT" pitchFamily="34" charset="0"/>
              </a:defRPr>
            </a:lvl3pPr>
            <a:lvl4pPr>
              <a:defRPr b="1">
                <a:solidFill>
                  <a:schemeClr val="tx1"/>
                </a:solidFill>
                <a:latin typeface="TrSah Futura Md BT" pitchFamily="34" charset="0"/>
              </a:defRPr>
            </a:lvl4pPr>
            <a:lvl5pPr>
              <a:defRPr b="1">
                <a:solidFill>
                  <a:schemeClr val="tx1"/>
                </a:solidFill>
                <a:latin typeface="TrSah Futura Md BT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Sah Futura Md BT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Sah Futura Md BT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Sah Futura Md BT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Sah Futura Md BT" pitchFamily="34" charset="0"/>
              </a:defRPr>
            </a:lvl9pPr>
          </a:lstStyle>
          <a:p>
            <a:pPr>
              <a:defRPr/>
            </a:pPr>
            <a:endParaRPr lang="tr-TR" altLang="tr-T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Go to &quot;Fundamentals of Fixed Prosthodontics&quot;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KAYNAKLAR:</a:t>
            </a:r>
          </a:p>
          <a:p>
            <a:pPr>
              <a:defRPr/>
            </a:pPr>
            <a:endParaRPr lang="tr-TR" altLang="tr-TR" b="0" dirty="0">
              <a:latin typeface="Times New Roman" panose="02020603050405020304" pitchFamily="18" charset="0"/>
              <a:cs typeface="Times New Roman" panose="02020603050405020304" pitchFamily="18" charset="0"/>
              <a:hlinkClick r:id="rId2" tooltip="Go to &quot;Fundamentals of Fixed Prosthodontics&quot; pag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endParaRPr lang="tr-TR" altLang="tr-TR" b="0" dirty="0">
              <a:latin typeface="Times New Roman" panose="02020603050405020304" pitchFamily="18" charset="0"/>
              <a:cs typeface="Times New Roman" panose="02020603050405020304" pitchFamily="18" charset="0"/>
              <a:hlinkClick r:id="rId2" tooltip="Go to &quot;Fundamentals of Fixed Prosthodontics&quot; pag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Go to &quot;Fundamentals of Fixed Prosthodontics&quot;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Fundamentals of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Go to &quot;Fundamentals of Fixed Prosthodontics&quot;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Fixed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Go to &quot;Fundamentals of Fixed Prosthodontics&quot;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Go to &quot;Fundamentals of Fixed Prosthodontics&quot;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Prosthodontics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Herbert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T.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Shillingburg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 A.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Sather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Jr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Quintessence Pub Co; 4 edition (March 30, 2012</a:t>
            </a:r>
            <a:r>
              <a:rPr 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Contemporary</a:t>
            </a:r>
            <a:r>
              <a:rPr lang="tr-TR" b="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Fixed</a:t>
            </a:r>
            <a:r>
              <a:rPr lang="tr-TR" b="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Prosthodontics</a:t>
            </a:r>
            <a:r>
              <a:rPr lang="tr-TR" b="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5e </a:t>
            </a:r>
            <a:r>
              <a:rPr lang="tr-TR" b="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Stephen</a:t>
            </a:r>
            <a:r>
              <a:rPr lang="tr-TR" b="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F. </a:t>
            </a:r>
            <a:r>
              <a:rPr lang="tr-TR" b="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Rosenstiel</a:t>
            </a:r>
            <a:r>
              <a:rPr lang="tr-TR" b="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(2015-10-02)</a:t>
            </a:r>
            <a:r>
              <a:rPr lang="tr-TR" b="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dirty="0"/>
              <a:t>Martin F. </a:t>
            </a:r>
            <a:r>
              <a:rPr lang="tr-TR" b="0" dirty="0" err="1"/>
              <a:t>Land;Junhei</a:t>
            </a:r>
            <a:r>
              <a:rPr lang="tr-TR" b="0" dirty="0"/>
              <a:t> </a:t>
            </a:r>
            <a:r>
              <a:rPr lang="tr-TR" b="0" dirty="0" err="1"/>
              <a:t>Fujimoto</a:t>
            </a:r>
            <a:r>
              <a:rPr lang="tr-TR" b="0" dirty="0"/>
              <a:t> 5th Ed. </a:t>
            </a:r>
            <a:r>
              <a:rPr lang="tr-TR" b="0" dirty="0" err="1"/>
              <a:t>Mosby</a:t>
            </a:r>
            <a:endParaRPr lang="tr-TR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tr-T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tr-T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tr-T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58724"/>
            <a:ext cx="8229600" cy="43891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800" b="1" u="sng" dirty="0">
                <a:solidFill>
                  <a:schemeClr val="bg1"/>
                </a:solidFill>
              </a:rPr>
              <a:t>Dişeti </a:t>
            </a:r>
            <a:r>
              <a:rPr lang="tr-TR" sz="2800" b="1" u="sng" dirty="0" err="1">
                <a:solidFill>
                  <a:schemeClr val="bg1"/>
                </a:solidFill>
              </a:rPr>
              <a:t>retraksiyonu</a:t>
            </a:r>
            <a:r>
              <a:rPr lang="tr-TR" sz="2800" dirty="0">
                <a:solidFill>
                  <a:schemeClr val="bg1"/>
                </a:solidFill>
              </a:rPr>
              <a:t>, serbest dişeti oluğunun geçici olarak genişletmek ve de serbest dişetinin geçici olarak büzülmesini sağlamak için ölçü işlemi sırasında gerçekleştirilen bir uygulamadır. </a:t>
            </a:r>
            <a:r>
              <a:rPr lang="tr-TR" sz="2800" dirty="0" err="1">
                <a:solidFill>
                  <a:schemeClr val="bg1"/>
                </a:solidFill>
              </a:rPr>
              <a:t>Prepare</a:t>
            </a:r>
            <a:r>
              <a:rPr lang="tr-TR" sz="2800" dirty="0">
                <a:solidFill>
                  <a:schemeClr val="bg1"/>
                </a:solidFill>
              </a:rPr>
              <a:t> edilen dişin net bir ölçüsünün alınması için gereklidir.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chemeClr val="bg1"/>
                </a:solidFill>
              </a:rPr>
              <a:t>Artıklardan ve sıvılardan uzak kuru bir alan yaratabilmenin yanında, ölçü alımında bitim çizgisinin açığa çıkarılması için yumuşak dokuların geçici olarak </a:t>
            </a:r>
            <a:r>
              <a:rPr lang="tr-TR" sz="2800" dirty="0" err="1">
                <a:solidFill>
                  <a:schemeClr val="bg1"/>
                </a:solidFill>
              </a:rPr>
              <a:t>retrakte</a:t>
            </a:r>
            <a:r>
              <a:rPr lang="tr-TR" sz="2800" dirty="0">
                <a:solidFill>
                  <a:schemeClr val="bg1"/>
                </a:solidFill>
              </a:rPr>
              <a:t> edilmesi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42459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1616" y="704088"/>
            <a:ext cx="6995184" cy="1143000"/>
          </a:xfrm>
        </p:spPr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Retraksiyon</a:t>
            </a:r>
            <a:r>
              <a:rPr lang="tr-TR" dirty="0"/>
              <a:t> </a:t>
            </a:r>
            <a:r>
              <a:rPr lang="tr-TR" dirty="0">
                <a:solidFill>
                  <a:schemeClr val="bg1"/>
                </a:solidFill>
              </a:rPr>
              <a:t>Yöntemleri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01604" y="1935480"/>
            <a:ext cx="7085196" cy="4389120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bg1"/>
                </a:solidFill>
              </a:rPr>
              <a:t>Mekanik</a:t>
            </a:r>
          </a:p>
          <a:p>
            <a:r>
              <a:rPr lang="tr-TR" sz="3200" dirty="0">
                <a:solidFill>
                  <a:schemeClr val="bg1"/>
                </a:solidFill>
              </a:rPr>
              <a:t>Kimyasal</a:t>
            </a:r>
          </a:p>
          <a:p>
            <a:r>
              <a:rPr lang="tr-TR" sz="3200" dirty="0">
                <a:solidFill>
                  <a:schemeClr val="bg1"/>
                </a:solidFill>
              </a:rPr>
              <a:t>Mekanik-kimyasal</a:t>
            </a:r>
          </a:p>
          <a:p>
            <a:r>
              <a:rPr lang="tr-TR" sz="3200" dirty="0">
                <a:solidFill>
                  <a:schemeClr val="bg1"/>
                </a:solidFill>
              </a:rPr>
              <a:t>Elektro cerrahi</a:t>
            </a:r>
          </a:p>
          <a:p>
            <a:r>
              <a:rPr lang="tr-TR" sz="3200" dirty="0">
                <a:solidFill>
                  <a:schemeClr val="bg1"/>
                </a:solidFill>
              </a:rPr>
              <a:t>Lazer</a:t>
            </a:r>
          </a:p>
          <a:p>
            <a:r>
              <a:rPr lang="tr-TR" sz="3200" dirty="0">
                <a:solidFill>
                  <a:schemeClr val="bg1"/>
                </a:solidFill>
              </a:rPr>
              <a:t>Döner aletlerle </a:t>
            </a:r>
            <a:r>
              <a:rPr lang="tr-TR" sz="3200" dirty="0" err="1">
                <a:solidFill>
                  <a:schemeClr val="bg1"/>
                </a:solidFill>
              </a:rPr>
              <a:t>küretaj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3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31568" y="458604"/>
            <a:ext cx="7355232" cy="1143000"/>
          </a:xfrm>
        </p:spPr>
        <p:txBody>
          <a:bodyPr>
            <a:normAutofit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Retraksiyon</a:t>
            </a:r>
            <a:r>
              <a:rPr lang="tr-TR" b="1" dirty="0">
                <a:solidFill>
                  <a:schemeClr val="bg1"/>
                </a:solidFill>
              </a:rPr>
              <a:t> araçları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41556" y="1628760"/>
            <a:ext cx="7445244" cy="469584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err="1">
                <a:solidFill>
                  <a:schemeClr val="bg1"/>
                </a:solidFill>
              </a:rPr>
              <a:t>Tükrük</a:t>
            </a:r>
            <a:r>
              <a:rPr lang="tr-TR" dirty="0">
                <a:solidFill>
                  <a:schemeClr val="bg1"/>
                </a:solidFill>
              </a:rPr>
              <a:t> emici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solidFill>
                  <a:schemeClr val="bg1"/>
                </a:solidFill>
              </a:rPr>
              <a:t>Makas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>
                <a:solidFill>
                  <a:schemeClr val="bg1"/>
                </a:solidFill>
              </a:rPr>
              <a:t>Presel</a:t>
            </a:r>
            <a:endParaRPr lang="tr-TR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solidFill>
                  <a:schemeClr val="bg1"/>
                </a:solidFill>
              </a:rPr>
              <a:t>Ayna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>
                <a:solidFill>
                  <a:schemeClr val="bg1"/>
                </a:solidFill>
              </a:rPr>
              <a:t>Sond</a:t>
            </a:r>
            <a:endParaRPr lang="tr-TR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dirty="0" err="1">
                <a:solidFill>
                  <a:schemeClr val="bg1"/>
                </a:solidFill>
              </a:rPr>
              <a:t>Fischer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Ultrapak</a:t>
            </a:r>
            <a:r>
              <a:rPr lang="tr-TR" dirty="0">
                <a:solidFill>
                  <a:schemeClr val="bg1"/>
                </a:solidFill>
              </a:rPr>
              <a:t> dişeti ipi yerleştirme aleti (</a:t>
            </a:r>
            <a:r>
              <a:rPr lang="tr-TR" dirty="0" err="1">
                <a:solidFill>
                  <a:schemeClr val="bg1"/>
                </a:solidFill>
              </a:rPr>
              <a:t>ultradent</a:t>
            </a:r>
            <a:r>
              <a:rPr lang="tr-TR" dirty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solidFill>
                  <a:schemeClr val="bg1"/>
                </a:solidFill>
              </a:rPr>
              <a:t>Plastik dolgu enstrümanı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solidFill>
                  <a:schemeClr val="bg1"/>
                </a:solidFill>
              </a:rPr>
              <a:t>Pamuk tampon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>
                <a:solidFill>
                  <a:schemeClr val="bg1"/>
                </a:solidFill>
              </a:rPr>
              <a:t>Retraksiyon</a:t>
            </a:r>
            <a:r>
              <a:rPr lang="tr-TR" dirty="0">
                <a:solidFill>
                  <a:schemeClr val="bg1"/>
                </a:solidFill>
              </a:rPr>
              <a:t> ipi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>
                <a:solidFill>
                  <a:schemeClr val="bg1"/>
                </a:solidFill>
              </a:rPr>
              <a:t>Hemodent</a:t>
            </a:r>
            <a:r>
              <a:rPr lang="tr-TR" dirty="0">
                <a:solidFill>
                  <a:schemeClr val="bg1"/>
                </a:solidFill>
              </a:rPr>
              <a:t> likit.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>
                <a:solidFill>
                  <a:schemeClr val="bg1"/>
                </a:solidFill>
              </a:rPr>
              <a:t>Gode</a:t>
            </a:r>
            <a:r>
              <a:rPr lang="tr-TR" dirty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solidFill>
                  <a:schemeClr val="bg1"/>
                </a:solidFill>
              </a:rPr>
              <a:t>Pamuk </a:t>
            </a:r>
            <a:r>
              <a:rPr lang="tr-TR" dirty="0" err="1">
                <a:solidFill>
                  <a:schemeClr val="bg1"/>
                </a:solidFill>
              </a:rPr>
              <a:t>pelet</a:t>
            </a:r>
            <a:r>
              <a:rPr lang="tr-TR" dirty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solidFill>
                  <a:schemeClr val="bg1"/>
                </a:solidFill>
              </a:rPr>
              <a:t>2X2 gaz tampon</a:t>
            </a: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908664"/>
            <a:ext cx="8345364" cy="1170156"/>
          </a:xfrm>
        </p:spPr>
        <p:txBody>
          <a:bodyPr>
            <a:noAutofit/>
          </a:bodyPr>
          <a:lstStyle/>
          <a:p>
            <a:r>
              <a:rPr lang="tr-T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Kanamanın durdurulması</a:t>
            </a:r>
            <a:br>
              <a:rPr lang="tr-TR" sz="2400" dirty="0">
                <a:solidFill>
                  <a:schemeClr val="bg1"/>
                </a:solidFill>
              </a:rPr>
            </a:br>
            <a:r>
              <a:rPr lang="tr-TR" sz="2400" dirty="0" err="1">
                <a:solidFill>
                  <a:schemeClr val="bg1"/>
                </a:solidFill>
              </a:rPr>
              <a:t>Aluminyum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klorit</a:t>
            </a:r>
            <a:r>
              <a:rPr lang="tr-TR" sz="2400" dirty="0">
                <a:solidFill>
                  <a:schemeClr val="bg1"/>
                </a:solidFill>
              </a:rPr>
              <a:t> ve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alumin</a:t>
            </a:r>
            <a:r>
              <a:rPr lang="tr-TR" sz="2400" dirty="0">
                <a:solidFill>
                  <a:schemeClr val="bg1"/>
                </a:solidFill>
              </a:rPr>
              <a:t>y</a:t>
            </a:r>
            <a:r>
              <a:rPr lang="en-US" sz="2400" dirty="0">
                <a:solidFill>
                  <a:schemeClr val="bg1"/>
                </a:solidFill>
              </a:rPr>
              <a:t>um </a:t>
            </a:r>
            <a:r>
              <a:rPr lang="en-US" sz="2400" dirty="0" err="1">
                <a:solidFill>
                  <a:schemeClr val="bg1"/>
                </a:solidFill>
              </a:rPr>
              <a:t>sulfat</a:t>
            </a:r>
            <a:r>
              <a:rPr lang="tr-TR" sz="2400" dirty="0">
                <a:solidFill>
                  <a:schemeClr val="bg1"/>
                </a:solidFill>
              </a:rPr>
              <a:t> içeren jeller ölçü alınmadan önce kanama bölgesine sürülebilir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ViscoStat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Clear</a:t>
            </a:r>
            <a:r>
              <a:rPr lang="tr-TR" sz="2400" dirty="0">
                <a:solidFill>
                  <a:schemeClr val="bg1"/>
                </a:solidFill>
              </a:rPr>
              <a:t> (</a:t>
            </a:r>
            <a:r>
              <a:rPr lang="tr-TR" sz="2400" dirty="0" err="1">
                <a:solidFill>
                  <a:schemeClr val="bg1"/>
                </a:solidFill>
              </a:rPr>
              <a:t>Ultradent</a:t>
            </a:r>
            <a:r>
              <a:rPr lang="tr-TR" sz="2400" dirty="0">
                <a:solidFill>
                  <a:schemeClr val="bg1"/>
                </a:solidFill>
              </a:rPr>
              <a:t>), </a:t>
            </a:r>
            <a:r>
              <a:rPr lang="tr-TR" sz="2400" dirty="0" err="1">
                <a:solidFill>
                  <a:schemeClr val="bg1"/>
                </a:solidFill>
              </a:rPr>
              <a:t>Hemodent</a:t>
            </a:r>
            <a:r>
              <a:rPr lang="tr-TR" sz="2400" dirty="0">
                <a:solidFill>
                  <a:schemeClr val="bg1"/>
                </a:solidFill>
              </a:rPr>
              <a:t> (</a:t>
            </a:r>
            <a:r>
              <a:rPr lang="tr-TR" sz="2400" dirty="0" err="1">
                <a:solidFill>
                  <a:schemeClr val="bg1"/>
                </a:solidFill>
              </a:rPr>
              <a:t>Premier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Dental</a:t>
            </a:r>
            <a:r>
              <a:rPr lang="tr-TR" sz="2400" dirty="0">
                <a:solidFill>
                  <a:schemeClr val="bg1"/>
                </a:solidFill>
              </a:rPr>
              <a:t>), </a:t>
            </a:r>
            <a:r>
              <a:rPr lang="tr-TR" sz="2400" dirty="0" err="1">
                <a:solidFill>
                  <a:schemeClr val="bg1"/>
                </a:solidFill>
              </a:rPr>
              <a:t>Gingiva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Liquid</a:t>
            </a:r>
            <a:r>
              <a:rPr lang="tr-TR" sz="2400" dirty="0">
                <a:solidFill>
                  <a:schemeClr val="bg1"/>
                </a:solidFill>
              </a:rPr>
              <a:t> (</a:t>
            </a:r>
            <a:r>
              <a:rPr lang="tr-TR" sz="2400" dirty="0" err="1">
                <a:solidFill>
                  <a:schemeClr val="bg1"/>
                </a:solidFill>
              </a:rPr>
              <a:t>Roeko</a:t>
            </a:r>
            <a:r>
              <a:rPr lang="tr-TR" sz="2400" dirty="0">
                <a:solidFill>
                  <a:schemeClr val="bg1"/>
                </a:solidFill>
              </a:rPr>
              <a:t>). </a:t>
            </a:r>
          </a:p>
        </p:txBody>
      </p:sp>
      <p:pic>
        <p:nvPicPr>
          <p:cNvPr id="5" name="4 Resim" descr="524_000_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4798" y="3814434"/>
            <a:ext cx="2887766" cy="2477703"/>
          </a:xfrm>
          <a:prstGeom prst="rect">
            <a:avLst/>
          </a:prstGeom>
        </p:spPr>
      </p:pic>
      <p:pic>
        <p:nvPicPr>
          <p:cNvPr id="6" name="5 Resim" descr="viskostat cl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60" y="3789048"/>
            <a:ext cx="2340312" cy="2503089"/>
          </a:xfrm>
          <a:prstGeom prst="rect">
            <a:avLst/>
          </a:prstGeom>
        </p:spPr>
      </p:pic>
      <p:pic>
        <p:nvPicPr>
          <p:cNvPr id="8" name="7 Resim" descr="hemoden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2483" y="3799955"/>
            <a:ext cx="2800204" cy="2492182"/>
          </a:xfrm>
          <a:prstGeom prst="rect">
            <a:avLst/>
          </a:prstGeom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399318" y="2348856"/>
            <a:ext cx="8345364" cy="13501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Daha etkili bir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hemostatik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etki istenirse,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ferrik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sulfat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ferri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lori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tercih edilebilir. 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ViscoStat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Ultradent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), FS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Hemostatic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™ (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Premier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Dental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).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68592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tr-TR" sz="2800" dirty="0" err="1">
                <a:solidFill>
                  <a:schemeClr val="bg1"/>
                </a:solidFill>
              </a:rPr>
              <a:t>Retraksiyon</a:t>
            </a:r>
            <a:r>
              <a:rPr lang="tr-TR" sz="2800" dirty="0">
                <a:solidFill>
                  <a:schemeClr val="bg1"/>
                </a:solidFill>
              </a:rPr>
              <a:t> ipinin yerleştirilmesi ve</a:t>
            </a:r>
            <a:br>
              <a:rPr lang="tr-TR" sz="2800" dirty="0">
                <a:solidFill>
                  <a:schemeClr val="bg1"/>
                </a:solidFill>
              </a:rPr>
            </a:br>
            <a:r>
              <a:rPr lang="tr-TR" sz="2800" dirty="0" err="1">
                <a:solidFill>
                  <a:schemeClr val="bg1"/>
                </a:solidFill>
              </a:rPr>
              <a:t>retraksiyon</a:t>
            </a:r>
            <a:r>
              <a:rPr lang="tr-TR" sz="2800" dirty="0">
                <a:solidFill>
                  <a:schemeClr val="bg1"/>
                </a:solidFill>
              </a:rPr>
              <a:t> başlığının (</a:t>
            </a:r>
            <a:r>
              <a:rPr lang="tr-TR" sz="2800" dirty="0" err="1">
                <a:solidFill>
                  <a:schemeClr val="bg1"/>
                </a:solidFill>
              </a:rPr>
              <a:t>Comprecap</a:t>
            </a:r>
            <a:r>
              <a:rPr lang="tr-TR" sz="2800" dirty="0">
                <a:solidFill>
                  <a:schemeClr val="bg1"/>
                </a:solidFill>
              </a:rPr>
              <a:t>) uygulaması</a:t>
            </a:r>
          </a:p>
        </p:txBody>
      </p:sp>
      <p:pic>
        <p:nvPicPr>
          <p:cNvPr id="8" name="Muhammed_xvid_008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91496" y="1358724"/>
            <a:ext cx="3443623" cy="2582717"/>
          </a:xfrm>
          <a:prstGeom prst="rect">
            <a:avLst/>
          </a:prstGeom>
        </p:spPr>
      </p:pic>
      <p:pic>
        <p:nvPicPr>
          <p:cNvPr id="12" name="FoamCord418_xvid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998893" y="1358724"/>
            <a:ext cx="3443623" cy="2582717"/>
          </a:xfrm>
          <a:prstGeom prst="rect">
            <a:avLst/>
          </a:prstGeom>
        </p:spPr>
      </p:pic>
      <p:pic>
        <p:nvPicPr>
          <p:cNvPr id="13" name="Muhammed_xvid_009.avi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2838605" y="3969072"/>
            <a:ext cx="3443623" cy="2582717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6282228" y="4042837"/>
            <a:ext cx="2565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Comprecap</a:t>
            </a:r>
            <a:r>
              <a:rPr lang="tr-TR" dirty="0">
                <a:solidFill>
                  <a:schemeClr val="bg1"/>
                </a:solidFill>
              </a:rPr>
              <a:t>-Anatomik</a:t>
            </a:r>
          </a:p>
          <a:p>
            <a:r>
              <a:rPr lang="tr-TR" dirty="0" err="1">
                <a:solidFill>
                  <a:schemeClr val="bg1"/>
                </a:solidFill>
              </a:rPr>
              <a:t>Coltene-Whaledent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 err="1">
                <a:solidFill>
                  <a:schemeClr val="bg1"/>
                </a:solidFill>
              </a:rPr>
              <a:t>Roeko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 err="1">
                <a:solidFill>
                  <a:schemeClr val="bg1"/>
                </a:solidFill>
              </a:rPr>
              <a:t>Premier</a:t>
            </a:r>
            <a:r>
              <a:rPr lang="tr-TR" dirty="0">
                <a:solidFill>
                  <a:schemeClr val="bg1"/>
                </a:solidFill>
              </a:rPr>
              <a:t>® </a:t>
            </a:r>
            <a:r>
              <a:rPr lang="tr-TR" dirty="0" err="1">
                <a:solidFill>
                  <a:schemeClr val="bg1"/>
                </a:solidFill>
              </a:rPr>
              <a:t>Retraction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Caps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070707"/>
              </a:clrFrom>
              <a:clrTo>
                <a:srgbClr val="0707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3" y="4643001"/>
            <a:ext cx="2568644" cy="1710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0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12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0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mute="1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mute="1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5" y="483157"/>
            <a:ext cx="4285099" cy="285535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88" y="491886"/>
            <a:ext cx="4272000" cy="284662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" y="3410453"/>
            <a:ext cx="4350494" cy="289893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88" y="3410453"/>
            <a:ext cx="4227976" cy="28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6" y="656129"/>
            <a:ext cx="4121940" cy="274663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12" y="668652"/>
            <a:ext cx="4121940" cy="274663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4" y="3567893"/>
            <a:ext cx="4144345" cy="276156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D0D0D"/>
              </a:clrFrom>
              <a:clrTo>
                <a:srgbClr val="0D0D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12" y="3491590"/>
            <a:ext cx="4121940" cy="27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67" y="2749913"/>
            <a:ext cx="2711832" cy="18070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6" y="548616"/>
            <a:ext cx="2711832" cy="180701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62" y="548616"/>
            <a:ext cx="2711832" cy="180701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88" y="548616"/>
            <a:ext cx="2711832" cy="18070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5" y="2731280"/>
            <a:ext cx="2711832" cy="180701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88" y="2715205"/>
            <a:ext cx="2711832" cy="180556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81" y="4695944"/>
            <a:ext cx="2334846" cy="1377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www.safcodental.com/photos/products/small/20121022165125/hemostatics-retraction/retraction/3m-espe-retraction-capsul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9" y="4715734"/>
            <a:ext cx="2689339" cy="13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3221820" y="5146004"/>
            <a:ext cx="2910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3M ESPE </a:t>
            </a:r>
            <a:r>
              <a:rPr lang="tr-TR" dirty="0" err="1">
                <a:solidFill>
                  <a:schemeClr val="bg1"/>
                </a:solidFill>
              </a:rPr>
              <a:t>Retraksiyon</a:t>
            </a:r>
            <a:r>
              <a:rPr lang="tr-TR" dirty="0">
                <a:solidFill>
                  <a:schemeClr val="bg1"/>
                </a:solidFill>
              </a:rPr>
              <a:t> kapsülü</a:t>
            </a:r>
          </a:p>
        </p:txBody>
      </p:sp>
    </p:spTree>
    <p:extLst>
      <p:ext uri="{BB962C8B-B14F-4D97-AF65-F5344CB8AC3E}">
        <p14:creationId xmlns:p14="http://schemas.microsoft.com/office/powerpoint/2010/main" val="42384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property id=&quot;20193&quot; value=&quot;-1&quot;/&gt;&lt;property id=&quot;20226&quot; value=&quot;G:\Ölçü\Sunu1.pptx&quot;/&gt;&lt;object type=&quot;2&quot; unique_id=&quot;10002&quot;&gt;&lt;object type=&quot;3&quot; unique_id=&quot;10003&quot;&gt;&lt;property id=&quot;20148&quot; value=&quot;5&quot;/&gt;&lt;property id=&quot;20300&quot; value=&quot;Slide 1 - &amp;quot;Sabİt Protezlerde Ölçü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İÇERİk:&amp;quot;&quot;/&gt;&lt;property id=&quot;20307&quot; value=&quot;279&quot;/&gt;&lt;/object&gt;&lt;object type=&quot;3&quot; unique_id=&quot;10005&quot;&gt;&lt;property id=&quot;20148&quot; value=&quot;5&quot;/&gt;&lt;property id=&quot;20300&quot; value=&quot;Slide 123 - &amp;quot;İyi bir ölçü için rehber kurallar:&amp;quot;&quot;/&gt;&lt;property id=&quot;20307&quot; value=&quot;291&quot;/&gt;&lt;/object&gt;&lt;object type=&quot;3&quot; unique_id=&quot;10006&quot;&gt;&lt;property id=&quot;20148&quot; value=&quot;5&quot;/&gt;&lt;property id=&quot;20300&quot; value=&quot;Slide 3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85&quot;/&gt;&lt;/object&gt;&lt;object type=&quot;3&quot; unique_id=&quot;10009&quot;&gt;&lt;property id=&quot;20148&quot; value=&quot;5&quot;/&gt;&lt;property id=&quot;20300&quot; value=&quot;Slide 7&quot;/&gt;&lt;property id=&quot;20307&quot; value=&quot;286&quot;/&gt;&lt;/object&gt;&lt;object type=&quot;3&quot; unique_id=&quot;10010&quot;&gt;&lt;property id=&quot;20148&quot; value=&quot;5&quot;/&gt;&lt;property id=&quot;20300&quot; value=&quot;Slide 8&quot;/&gt;&lt;property id=&quot;20307&quot; value=&quot;287&quot;/&gt;&lt;/object&gt;&lt;object type=&quot;3&quot; unique_id=&quot;10011&quot;&gt;&lt;property id=&quot;20148&quot; value=&quot;5&quot;/&gt;&lt;property id=&quot;20300&quot; value=&quot;Slide 11&quot;/&gt;&lt;property id=&quot;20307&quot; value=&quot;288&quot;/&gt;&lt;/object&gt;&lt;object type=&quot;3&quot; unique_id=&quot;10013&quot;&gt;&lt;property id=&quot;20148&quot; value=&quot;5&quot;/&gt;&lt;property id=&quot;20300&quot; value=&quot;Slide 19&quot;/&gt;&lt;property id=&quot;20307&quot; value=&quot;269&quot;/&gt;&lt;/object&gt;&lt;object type=&quot;3&quot; unique_id=&quot;10014&quot;&gt;&lt;property id=&quot;20148&quot; value=&quot;5&quot;/&gt;&lt;property id=&quot;20300&quot; value=&quot;Slide 20&quot;/&gt;&lt;property id=&quot;20307&quot; value=&quot;270&quot;/&gt;&lt;/object&gt;&lt;object type=&quot;3&quot; unique_id=&quot;10015&quot;&gt;&lt;property id=&quot;20148&quot; value=&quot;5&quot;/&gt;&lt;property id=&quot;20300&quot; value=&quot;Slide 21&quot;/&gt;&lt;property id=&quot;20307&quot; value=&quot;271&quot;/&gt;&lt;/object&gt;&lt;object type=&quot;3&quot; unique_id=&quot;10016&quot;&gt;&lt;property id=&quot;20148&quot; value=&quot;5&quot;/&gt;&lt;property id=&quot;20300&quot; value=&quot;Slide 22&quot;/&gt;&lt;property id=&quot;20307&quot; value=&quot;289&quot;/&gt;&lt;/object&gt;&lt;object type=&quot;3&quot; unique_id=&quot;10017&quot;&gt;&lt;property id=&quot;20148&quot; value=&quot;5&quot;/&gt;&lt;property id=&quot;20300&quot; value=&quot;Slide 24 - &amp;quot;Aljinat yerine geçen ölçü maddeleri&amp;quot;&quot;/&gt;&lt;property id=&quot;20307&quot; value=&quot;290&quot;/&gt;&lt;/object&gt;&lt;object type=&quot;3&quot; unique_id=&quot;10018&quot;&gt;&lt;property id=&quot;20148&quot; value=&quot;5&quot;/&gt;&lt;property id=&quot;20300&quot; value=&quot;Slide 23 - &amp;quot;Aljinat yerine geçen ölçü maddeleri&amp;#x0D;&amp;#x0A;Alginate replacement impression materials&amp;quot;&quot;/&gt;&lt;property id=&quot;20307&quot; value=&quot;294&quot;/&gt;&lt;/object&gt;&lt;object type=&quot;3&quot; unique_id=&quot;10019&quot;&gt;&lt;property id=&quot;20148&quot; value=&quot;5&quot;/&gt;&lt;property id=&quot;20300&quot; value=&quot;Slide 25 - &amp;quot;Aljinat yerine geçen ölçü maddelerinin&amp;#x0D;&amp;#x0A;kulanım yerleri:&amp;quot;&quot;/&gt;&lt;property id=&quot;20307&quot; value=&quot;295&quot;/&gt;&lt;/object&gt;&lt;object type=&quot;3&quot; unique_id=&quot;10020&quot;&gt;&lt;property id=&quot;20148&quot; value=&quot;5&quot;/&gt;&lt;property id=&quot;20300&quot; value=&quot;Slide 26&quot;/&gt;&lt;property id=&quot;20307&quot; value=&quot;272&quot;/&gt;&lt;/object&gt;&lt;object type=&quot;3&quot; unique_id=&quot;10021&quot;&gt;&lt;property id=&quot;20148&quot; value=&quot;5&quot;/&gt;&lt;property id=&quot;20300&quot; value=&quot;Slide 50 - &amp;quot;Vinilsiloksaneter&amp;quot;&quot;/&gt;&lt;property id=&quot;20307&quot; value=&quot;283&quot;/&gt;&lt;/object&gt;&lt;object type=&quot;3&quot; unique_id=&quot;10023&quot;&gt;&lt;property id=&quot;20148&quot; value=&quot;5&quot;/&gt;&lt;property id=&quot;20300&quot; value=&quot;Slide 45 - &amp;quot;Elastik ölçü materyallerinin kritik özellikleri&amp;quot;&quot;/&gt;&lt;property id=&quot;20307&quot; value=&quot;263&quot;/&gt;&lt;/object&gt;&lt;object type=&quot;3&quot; unique_id=&quot;10024&quot;&gt;&lt;property id=&quot;20148&quot; value=&quot;5&quot;/&gt;&lt;property id=&quot;20300&quot; value=&quot;Slide 46&quot;/&gt;&lt;property id=&quot;20307&quot; value=&quot;280&quot;/&gt;&lt;/object&gt;&lt;object type=&quot;3&quot; unique_id=&quot;10025&quot;&gt;&lt;property id=&quot;20148&quot; value=&quot;5&quot;/&gt;&lt;property id=&quot;20300&quot; value=&quot;Slide 47&quot;/&gt;&lt;property id=&quot;20307&quot; value=&quot;281&quot;/&gt;&lt;/object&gt;&lt;object type=&quot;3&quot; unique_id=&quot;10026&quot;&gt;&lt;property id=&quot;20148&quot; value=&quot;5&quot;/&gt;&lt;property id=&quot;20300&quot; value=&quot;Slide 81 - &amp;quot;En çok kullanılan ölçü maddeleri (USA)&amp;quot;&quot;/&gt;&lt;property id=&quot;20307&quot; value=&quot;259&quot;/&gt;&lt;/object&gt;&lt;object type=&quot;3&quot; unique_id=&quot;10027&quot;&gt;&lt;property id=&quot;20148&quot; value=&quot;5&quot;/&gt;&lt;property id=&quot;20300&quot; value=&quot;Slide 32&quot;/&gt;&lt;property id=&quot;20307&quot; value=&quot;257&quot;/&gt;&lt;/object&gt;&lt;object type=&quot;3&quot; unique_id=&quot;10028&quot;&gt;&lt;property id=&quot;20148&quot; value=&quot;5&quot;/&gt;&lt;property id=&quot;20300&quot; value=&quot;Slide 33&quot;/&gt;&lt;property id=&quot;20307&quot; value=&quot;277&quot;/&gt;&lt;/object&gt;&lt;object type=&quot;3&quot; unique_id=&quot;10030&quot;&gt;&lt;property id=&quot;20148&quot; value=&quot;5&quot;/&gt;&lt;property id=&quot;20300&quot; value=&quot;Slide 29&quot;/&gt;&lt;property id=&quot;20307&quot; value=&quot;265&quot;/&gt;&lt;/object&gt;&lt;object type=&quot;3&quot; unique_id=&quot;10031&quot;&gt;&lt;property id=&quot;20148&quot; value=&quot;5&quot;/&gt;&lt;property id=&quot;20300&quot; value=&quot;Slide 102 - &amp;quot;Retraksiyon ipinin yerleştirilmesi&amp;quot;&quot;/&gt;&lt;property id=&quot;20307&quot; value=&quot;260&quot;/&gt;&lt;/object&gt;&lt;object type=&quot;3&quot; unique_id=&quot;10032&quot;&gt;&lt;property id=&quot;20148&quot; value=&quot;5&quot;/&gt;&lt;property id=&quot;20300&quot; value=&quot;Slide 96 - &amp;quot;Başarılı bir ölçü için en kritik aşama doku düzenlemesidir. Dişeti seviyesi veya altında sonlanan bir kesimde net &quot;/&gt;&lt;property id=&quot;20307&quot; value=&quot;261&quot;/&gt;&lt;/object&gt;&lt;object type=&quot;3&quot; unique_id=&quot;10033&quot;&gt;&lt;property id=&quot;20148&quot; value=&quot;5&quot;/&gt;&lt;property id=&quot;20300&quot; value=&quot;Slide 82&quot;/&gt;&lt;property id=&quot;20307&quot; value=&quot;266&quot;/&gt;&lt;/object&gt;&lt;object type=&quot;3&quot; unique_id=&quot;10034&quot;&gt;&lt;property id=&quot;20148&quot; value=&quot;5&quot;/&gt;&lt;property id=&quot;20300&quot; value=&quot;Slide 90&quot;/&gt;&lt;property id=&quot;20307&quot; value=&quot;262&quot;/&gt;&lt;/object&gt;&lt;object type=&quot;3&quot; unique_id=&quot;10035&quot;&gt;&lt;property id=&quot;20148&quot; value=&quot;5&quot;/&gt;&lt;property id=&quot;20300&quot; value=&quot;Slide 93 - &amp;quot;Fabrikasyon Kaşıklar (Metal-Plastik)&amp;quot;&quot;/&gt;&lt;property id=&quot;20307&quot; value=&quot;267&quot;/&gt;&lt;/object&gt;&lt;object type=&quot;3&quot; unique_id=&quot;10036&quot;&gt;&lt;property id=&quot;20148&quot; value=&quot;5&quot;/&gt;&lt;property id=&quot;20300&quot; value=&quot;Slide 37&quot;/&gt;&lt;property id=&quot;20307&quot; value=&quot;274&quot;/&gt;&lt;/object&gt;&lt;object type=&quot;3&quot; unique_id=&quot;10037&quot;&gt;&lt;property id=&quot;20148&quot; value=&quot;5&quot;/&gt;&lt;property id=&quot;20300&quot; value=&quot;Slide 120&quot;/&gt;&lt;property id=&quot;20307&quot; value=&quot;275&quot;/&gt;&lt;/object&gt;&lt;object type=&quot;3&quot; unique_id=&quot;10038&quot;&gt;&lt;property id=&quot;20148&quot; value=&quot;5&quot;/&gt;&lt;property id=&quot;20300&quot; value=&quot;Slide 94 - &amp;quot;Özel kaşık (Bireysel kaşık)&amp;quot;&quot;/&gt;&lt;property id=&quot;20307&quot; value=&quot;268&quot;/&gt;&lt;/object&gt;&lt;object type=&quot;3&quot; unique_id=&quot;10039&quot;&gt;&lt;property id=&quot;20148&quot; value=&quot;5&quot;/&gt;&lt;property id=&quot;20300&quot; value=&quot;Slide 18&quot;/&gt;&lt;property id=&quot;20307&quot; value=&quot;273&quot;/&gt;&lt;/object&gt;&lt;object type=&quot;3&quot; unique_id=&quot;10203&quot;&gt;&lt;property id=&quot;20148&quot; value=&quot;5&quot;/&gt;&lt;property id=&quot;20300&quot; value=&quot;Slide 14&quot;/&gt;&lt;property id=&quot;20307&quot; value=&quot;297&quot;/&gt;&lt;/object&gt;&lt;object type=&quot;3&quot; unique_id=&quot;10383&quot;&gt;&lt;property id=&quot;20148&quot; value=&quot;5&quot;/&gt;&lt;property id=&quot;20300&quot; value=&quot;Slide 10&quot;/&gt;&lt;property id=&quot;20307&quot; value=&quot;299&quot;/&gt;&lt;/object&gt;&lt;object type=&quot;3&quot; unique_id=&quot;10564&quot;&gt;&lt;property id=&quot;20148&quot; value=&quot;5&quot;/&gt;&lt;property id=&quot;20300&quot; value=&quot;Slide 100 - &amp;quot;Retraksiyon ipi&amp;quot;&quot;/&gt;&lt;property id=&quot;20307&quot; value=&quot;300&quot;/&gt;&lt;/object&gt;&lt;object type=&quot;3&quot; unique_id=&quot;10565&quot;&gt;&lt;property id=&quot;20148&quot; value=&quot;5&quot;/&gt;&lt;property id=&quot;20300&quot; value=&quot;Slide 104 - &amp;quot;Doku düzenlemesi için kullanılan araçlar&amp;quot;&quot;/&gt;&lt;property id=&quot;20307&quot; value=&quot;301&quot;/&gt;&lt;/object&gt;&lt;object type=&quot;3&quot; unique_id=&quot;10568&quot;&gt;&lt;property id=&quot;20148&quot; value=&quot;5&quot;/&gt;&lt;property id=&quot;20300&quot; value=&quot;Slide 15 - &amp;quot;İDEAL BİR ÖLÇÜ MADDESİNDEN BEKLENENLER&amp;quot;&quot;/&gt;&lt;property id=&quot;20307&quot; value=&quot;306&quot;/&gt;&lt;/object&gt;&lt;object type=&quot;3&quot; unique_id=&quot;10569&quot;&gt;&lt;property id=&quot;20148&quot; value=&quot;5&quot;/&gt;&lt;property id=&quot;20300&quot; value=&quot;Slide 16 - &amp;quot;İDEAL BÎR ÖLÇÜ MADDESİNİN NİTELİKLERİ&amp;quot;&quot;/&gt;&lt;property id=&quot;20307&quot; value=&quot;307&quot;/&gt;&lt;/object&gt;&lt;object type=&quot;3&quot; unique_id=&quot;10570&quot;&gt;&lt;property id=&quot;20148&quot; value=&quot;5&quot;/&gt;&lt;property id=&quot;20300&quot; value=&quot;Slide 17 - &amp;quot;Ölçü Maddelerinin Gelişim Süreci&amp;quot;&quot;/&gt;&lt;property id=&quot;20307&quot; value=&quot;304&quot;/&gt;&lt;/object&gt;&lt;object type=&quot;3&quot; unique_id=&quot;10572&quot;&gt;&lt;property id=&quot;20148&quot; value=&quot;5&quot;/&gt;&lt;property id=&quot;20300&quot; value=&quot;Slide 27&quot;/&gt;&lt;property id=&quot;20307&quot; value=&quot;309&quot;/&gt;&lt;/object&gt;&lt;object type=&quot;3&quot; unique_id=&quot;10573&quot;&gt;&lt;property id=&quot;20148&quot; value=&quot;5&quot;/&gt;&lt;property id=&quot;20300&quot; value=&quot;Slide 28 - &amp;quot;Elastomerik ölçü maddeleri&amp;quot;&quot;/&gt;&lt;property id=&quot;20307&quot; value=&quot;310&quot;/&gt;&lt;/object&gt;&lt;object type=&quot;3&quot; unique_id=&quot;10574&quot;&gt;&lt;property id=&quot;20148&quot; value=&quot;5&quot;/&gt;&lt;property id=&quot;20300&quot; value=&quot;Slide 72&quot;/&gt;&lt;property id=&quot;20307&quot; value=&quot;312&quot;/&gt;&lt;/object&gt;&lt;object type=&quot;3&quot; unique_id=&quot;10575&quot;&gt;&lt;property id=&quot;20148&quot; value=&quot;5&quot;/&gt;&lt;property id=&quot;20300&quot; value=&quot;Slide 34 - &amp;quot;Vizkoelastik özellikler&amp;quot;&quot;/&gt;&lt;property id=&quot;20307&quot; value=&quot;321&quot;/&gt;&lt;/object&gt;&lt;object type=&quot;3&quot; unique_id=&quot;10576&quot;&gt;&lt;property id=&quot;20148&quot; value=&quot;5&quot;/&gt;&lt;property id=&quot;20300&quot; value=&quot;Slide 36 - &amp;quot;Ölçü maddelerinden beklenen vizkoelastik özellikler&amp;quot;&quot;/&gt;&lt;property id=&quot;20307&quot; value=&quot;320&quot;/&gt;&lt;/object&gt;&lt;object type=&quot;3&quot; unique_id=&quot;10581&quot;&gt;&lt;property id=&quot;20148&quot; value=&quot;5&quot;/&gt;&lt;property id=&quot;20300&quot; value=&quot;Slide 42 - &amp;quot;Tiksotropik (thixotropic) özellik&amp;quot;&quot;/&gt;&lt;property id=&quot;20307&quot; value=&quot;314&quot;/&gt;&lt;/object&gt;&lt;object type=&quot;3&quot; unique_id=&quot;10582&quot;&gt;&lt;property id=&quot;20148&quot; value=&quot;5&quot;/&gt;&lt;property id=&quot;20300&quot; value=&quot;Slide 44&quot;/&gt;&lt;property id=&quot;20307&quot; value=&quot;315&quot;/&gt;&lt;/object&gt;&lt;object type=&quot;3&quot; unique_id=&quot;10584&quot;&gt;&lt;property id=&quot;20148&quot; value=&quot;5&quot;/&gt;&lt;property id=&quot;20300&quot; value=&quot;Slide 54 - &amp;quot;Lastik Bazlı Polisülfitler&amp;quot;&quot;/&gt;&lt;property id=&quot;20307&quot; value=&quot;322&quot;/&gt;&lt;/object&gt;&lt;object type=&quot;3&quot; unique_id=&quot;10585&quot;&gt;&lt;property id=&quot;20148&quot; value=&quot;5&quot;/&gt;&lt;property id=&quot;20300&quot; value=&quot;Slide 55 - &amp;quot;Elastomerik Ölçü Maddeleri:&amp;#x0D;&amp;#x0A;Lastik Bazlı Polisülfitler&amp;quot;&quot;/&gt;&lt;property id=&quot;20307&quot; value=&quot;323&quot;/&gt;&lt;/object&gt;&lt;object type=&quot;3&quot; unique_id=&quot;10587&quot;&gt;&lt;property id=&quot;20148&quot; value=&quot;5&quot;/&gt;&lt;property id=&quot;20300&quot; value=&quot;Slide 56 - &amp;quot;Polisülfit&amp;quot;&quot;/&gt;&lt;property id=&quot;20307&quot; value=&quot;325&quot;/&gt;&lt;/object&gt;&lt;object type=&quot;3&quot; unique_id=&quot;10588&quot;&gt;&lt;property id=&quot;20148&quot; value=&quot;5&quot;/&gt;&lt;property id=&quot;20300&quot; value=&quot;Slide 58 - &amp;quot;Polisülfit&amp;quot;&quot;/&gt;&lt;property id=&quot;20307&quot; value=&quot;326&quot;/&gt;&lt;/object&gt;&lt;object type=&quot;3&quot; unique_id=&quot;10590&quot;&gt;&lt;property id=&quot;20148&quot; value=&quot;5&quot;/&gt;&lt;property id=&quot;20300&quot; value=&quot;Slide 59 - &amp;quot;&amp;#x0D;&amp;#x0A;Kondensasyon (yoğunlaşma) Silikonları &amp;#x0D;&amp;#x0A;C silikon&amp;quot;&quot;/&gt;&lt;property id=&quot;20307&quot; value=&quot;328&quot;/&gt;&lt;/object&gt;&lt;object type=&quot;3&quot; unique_id=&quot;10591&quot;&gt;&lt;property id=&quot;20148&quot; value=&quot;5&quot;/&gt;&lt;property id=&quot;20300&quot; value=&quot;Slide 62 - &amp;quot;Kondensasyon Silikonları&amp;quot;&quot;/&gt;&lt;property id=&quot;20307&quot; value=&quot;329&quot;/&gt;&lt;/object&gt;&lt;object type=&quot;3&quot; unique_id=&quot;10592&quot;&gt;&lt;property id=&quot;20148&quot; value=&quot;5&quot;/&gt;&lt;property id=&quot;20300&quot; value=&quot;Slide 61 - &amp;quot;Kondensasyon Silikonları (C Silikon)&amp;quot;&quot;/&gt;&lt;property id=&quot;20307&quot; value=&quot;330&quot;/&gt;&lt;/object&gt;&lt;object type=&quot;3&quot; unique_id=&quot;10593&quot;&gt;&lt;property id=&quot;20148&quot; value=&quot;5&quot;/&gt;&lt;property id=&quot;20300&quot; value=&quot;Slide 63 - &amp;quot;Kondensasyon Silikonları&amp;quot;&quot;/&gt;&lt;property id=&quot;20307&quot; value=&quot;331&quot;/&gt;&lt;/object&gt;&lt;object type=&quot;3&quot; unique_id=&quot;10594&quot;&gt;&lt;property id=&quot;20148&quot; value=&quot;5&quot;/&gt;&lt;property id=&quot;20300&quot; value=&quot;Slide 64 - &amp;quot;Polieter&amp;quot;&quot;/&gt;&lt;property id=&quot;20307&quot; value=&quot;332&quot;/&gt;&lt;/object&gt;&lt;object type=&quot;3&quot; unique_id=&quot;10595&quot;&gt;&lt;property id=&quot;20148&quot; value=&quot;5&quot;/&gt;&lt;property id=&quot;20300&quot; value=&quot;Slide 66 - &amp;quot;Polieter&amp;quot;&quot;/&gt;&lt;property id=&quot;20307&quot; value=&quot;333&quot;/&gt;&lt;/object&gt;&lt;object type=&quot;3&quot; unique_id=&quot;10596&quot;&gt;&lt;property id=&quot;20148&quot; value=&quot;5&quot;/&gt;&lt;property id=&quot;20300&quot; value=&quot;Slide 67 - &amp;quot;Polieter&amp;quot;&quot;/&gt;&lt;property id=&quot;20307&quot; value=&quot;334&quot;/&gt;&lt;/object&gt;&lt;object type=&quot;3&quot; unique_id=&quot;10599&quot;&gt;&lt;property id=&quot;20148&quot; value=&quot;5&quot;/&gt;&lt;property id=&quot;20300&quot; value=&quot;Slide 69 - &amp;quot;İlave (addition) Silikon ( A Silikon)&amp;quot;&quot;/&gt;&lt;property id=&quot;20307&quot; value=&quot;337&quot;/&gt;&lt;/object&gt;&lt;object type=&quot;3&quot; unique_id=&quot;10600&quot;&gt;&lt;property id=&quot;20148&quot; value=&quot;5&quot;/&gt;&lt;property id=&quot;20300&quot; value=&quot;Slide 70 - &amp;quot;İlave (Addition) Silikon&amp;quot;&quot;/&gt;&lt;property id=&quot;20307&quot; value=&quot;338&quot;/&gt;&lt;/object&gt;&lt;object type=&quot;3&quot; unique_id=&quot;10601&quot;&gt;&lt;property id=&quot;20148&quot; value=&quot;5&quot;/&gt;&lt;property id=&quot;20300&quot; value=&quot;Slide 73 - &amp;quot;İlave (Addition) Silikon&amp;quot;&quot;/&gt;&lt;property id=&quot;20307&quot; value=&quot;339&quot;/&gt;&lt;/object&gt;&lt;object type=&quot;3&quot; unique_id=&quot;10603&quot;&gt;&lt;property id=&quot;20148&quot; value=&quot;5&quot;/&gt;&lt;property id=&quot;20300&quot; value=&quot;Slide 74 - &amp;quot;İlave (Addition) Silikon&amp;quot;&quot;/&gt;&lt;property id=&quot;20307&quot; value=&quot;341&quot;/&gt;&lt;/object&gt;&lt;object type=&quot;3&quot; unique_id=&quot;10604&quot;&gt;&lt;property id=&quot;20148&quot; value=&quot;5&quot;/&gt;&lt;property id=&quot;20300&quot; value=&quot;Slide 75 - &amp;quot;İlave (Addition) Silikon&amp;quot;&quot;/&gt;&lt;property id=&quot;20307&quot; value=&quot;342&quot;/&gt;&lt;/object&gt;&lt;object type=&quot;3&quot; unique_id=&quot;10610&quot;&gt;&lt;property id=&quot;20148&quot; value=&quot;5&quot;/&gt;&lt;property id=&quot;20300&quot; value=&quot;Slide 91 - &amp;quot;Ölçünün netliğini etkileyen ve hekimin kontrolü altında olan iki temel faktör vardır:&amp;quot;&quot;/&gt;&lt;property id=&quot;20307&quot; value=&quot;302&quot;/&gt;&lt;/object&gt;&lt;object type=&quot;3&quot; unique_id=&quot;10611&quot;&gt;&lt;property id=&quot;20148&quot; value=&quot;5&quot;/&gt;&lt;property id=&quot;20300&quot; value=&quot;Slide 92&quot;/&gt;&lt;property id=&quot;20307&quot; value=&quot;303&quot;/&gt;&lt;/object&gt;&lt;object type=&quot;3&quot; unique_id=&quot;11154&quot;&gt;&lt;property id=&quot;20148&quot; value=&quot;5&quot;/&gt;&lt;property id=&quot;20300&quot; value=&quot;Slide 30&quot;/&gt;&lt;property id=&quot;20307&quot; value=&quot;348&quot;/&gt;&lt;/object&gt;&lt;object type=&quot;3&quot; unique_id=&quot;11780&quot;&gt;&lt;property id=&quot;20148&quot; value=&quot;5&quot;/&gt;&lt;property id=&quot;20300&quot; value=&quot;Slide 98 - &amp;quot;Doku düzenlemesi için kullanılan araçlar:&amp;#x0D;&amp;#x0A;Retraksiyon ipi&amp;quot;&quot;/&gt;&lt;property id=&quot;20307&quot; value=&quot;349&quot;/&gt;&lt;/object&gt;&lt;object type=&quot;3&quot; unique_id=&quot;12404&quot;&gt;&lt;property id=&quot;20148&quot; value=&quot;5&quot;/&gt;&lt;property id=&quot;20300&quot; value=&quot;Slide 97 - &amp;quot;Kanamanın durdurulması&amp;#x0D;&amp;#x0A;Aluminyum klorit ve aluminyum sulfat içeren jeller ölçü alınmadan önce kanama bölgesine sür&quot;/&gt;&lt;property id=&quot;20307&quot; value=&quot;350&quot;/&gt;&lt;/object&gt;&lt;object type=&quot;3&quot; unique_id=&quot;12497&quot;&gt;&lt;property id=&quot;20148&quot; value=&quot;5&quot;/&gt;&lt;property id=&quot;20300&quot; value=&quot;Slide 79 - &amp;quot;Bazı üreticiler ise ağız içinde uygulanabilecek yüzey düzenleyici ajanlar (surface optimiser) kullanıma sunmuşlard&quot;/&gt;&lt;property id=&quot;20307&quot; value=&quot;352&quot;/&gt;&lt;/object&gt;&lt;object type=&quot;3&quot; unique_id=&quot;12498&quot;&gt;&lt;property id=&quot;20148&quot; value=&quot;5&quot;/&gt;&lt;property id=&quot;20300&quot; value=&quot;Slide 99 - &amp;quot;Çift Kort Tekniği&amp;quot;&quot;/&gt;&lt;property id=&quot;20307&quot; value=&quot;351&quot;/&gt;&lt;/object&gt;&lt;object type=&quot;3&quot; unique_id=&quot;12501&quot;&gt;&lt;property id=&quot;20148&quot; value=&quot;5&quot;/&gt;&lt;property id=&quot;20300&quot; value=&quot;Slide 103 - &amp;quot;Retraksiyon ipinin yerleştirilmesi ve&amp;#x0D;&amp;#x0A;Retraksiyon başlığının (Comprecap) uygulaması&amp;quot;&quot;/&gt;&lt;property id=&quot;20307&quot; value=&quot;353&quot;/&gt;&lt;/object&gt;&lt;object type=&quot;3&quot; unique_id=&quot;12874&quot;&gt;&lt;property id=&quot;20148&quot; value=&quot;5&quot;/&gt;&lt;property id=&quot;20300&quot; value=&quot;Slide 48&quot;/&gt;&lt;property id=&quot;20307&quot; value=&quot;354&quot;/&gt;&lt;/object&gt;&lt;object type=&quot;3&quot; unique_id=&quot;13721&quot;&gt;&lt;property id=&quot;20148&quot; value=&quot;5&quot;/&gt;&lt;property id=&quot;20300&quot; value=&quot;Slide 110&quot;/&gt;&lt;property id=&quot;20307&quot; value=&quot;355&quot;/&gt;&lt;/object&gt;&lt;object type=&quot;3&quot; unique_id=&quot;14387&quot;&gt;&lt;property id=&quot;20148&quot; value=&quot;5&quot;/&gt;&lt;property id=&quot;20300&quot; value=&quot;Slide 122&quot;/&gt;&lt;property id=&quot;20307&quot; value=&quot;356&quot;/&gt;&lt;/object&gt;&lt;object type=&quot;3&quot; unique_id=&quot;14390&quot;&gt;&lt;property id=&quot;20148&quot; value=&quot;5&quot;/&gt;&lt;property id=&quot;20300&quot; value=&quot;Slide 114&quot;/&gt;&lt;property id=&quot;20307&quot; value=&quot;357&quot;/&gt;&lt;/object&gt;&lt;object type=&quot;3&quot; unique_id=&quot;14391&quot;&gt;&lt;property id=&quot;20148&quot; value=&quot;5&quot;/&gt;&lt;property id=&quot;20300&quot; value=&quot;Slide 115&quot;/&gt;&lt;property id=&quot;20307&quot; value=&quot;358&quot;/&gt;&lt;/object&gt;&lt;object type=&quot;3&quot; unique_id=&quot;14392&quot;&gt;&lt;property id=&quot;20148&quot; value=&quot;5&quot;/&gt;&lt;property id=&quot;20300&quot; value=&quot;Slide 119&quot;/&gt;&lt;property id=&quot;20307&quot; value=&quot;359&quot;/&gt;&lt;/object&gt;&lt;object type=&quot;3&quot; unique_id=&quot;14789&quot;&gt;&lt;property id=&quot;20148&quot; value=&quot;5&quot;/&gt;&lt;property id=&quot;20300&quot; value=&quot;Slide 77&quot;/&gt;&lt;property id=&quot;20307&quot; value=&quot;360&quot;/&gt;&lt;/object&gt;&lt;object type=&quot;3&quot; unique_id=&quot;14792&quot;&gt;&lt;property id=&quot;20148&quot; value=&quot;5&quot;/&gt;&lt;property id=&quot;20300&quot; value=&quot;Slide 35 - &amp;quot;Vizkoelastik özellikler&amp;quot;&quot;/&gt;&lt;property id=&quot;20307&quot; value=&quot;363&quot;/&gt;&lt;/object&gt;&lt;object type=&quot;3&quot; unique_id=&quot;14793&quot;&gt;&lt;property id=&quot;20148&quot; value=&quot;5&quot;/&gt;&lt;property id=&quot;20300&quot; value=&quot;Slide 38&quot;/&gt;&lt;property id=&quot;20307&quot; value=&quot;362&quot;/&gt;&lt;/object&gt;&lt;object type=&quot;3&quot; unique_id=&quot;14794&quot;&gt;&lt;property id=&quot;20148&quot; value=&quot;5&quot;/&gt;&lt;property id=&quot;20300&quot; value=&quot;Slide 49&quot;/&gt;&lt;property id=&quot;20307&quot; value=&quot;361&quot;/&gt;&lt;/object&gt;&lt;object type=&quot;3&quot; unique_id=&quot;14795&quot;&gt;&lt;property id=&quot;20148&quot; value=&quot;5&quot;/&gt;&lt;property id=&quot;20300&quot; value=&quot;Slide 68 - &amp;quot;Polieter&amp;quot;&quot;/&gt;&lt;property id=&quot;20307&quot; value=&quot;364&quot;/&gt;&lt;/object&gt;&lt;object type=&quot;3&quot; unique_id=&quot;14797&quot;&gt;&lt;property id=&quot;20148&quot; value=&quot;5&quot;/&gt;&lt;property id=&quot;20300&quot; value=&quot;Slide 125 - &amp;quot;Dijital ölçü sistemleri (optik ölçü)&amp;quot;&quot;/&gt;&lt;property id=&quot;20307&quot; value=&quot;366&quot;/&gt;&lt;/object&gt;&lt;object type=&quot;3&quot; unique_id=&quot;14798&quot;&gt;&lt;property id=&quot;20148&quot; value=&quot;5&quot;/&gt;&lt;property id=&quot;20300&quot; value=&quot;Slide 126&quot;/&gt;&lt;property id=&quot;20307&quot; value=&quot;367&quot;/&gt;&lt;/object&gt;&lt;object type=&quot;3&quot; unique_id=&quot;14799&quot;&gt;&lt;property id=&quot;20148&quot; value=&quot;5&quot;/&gt;&lt;property id=&quot;20300&quot; value=&quot;Slide 127 - &amp;quot;Dijital ölçü sistemleri (optik ölçü)&amp;quot;&quot;/&gt;&lt;property id=&quot;20307&quot; value=&quot;368&quot;/&gt;&lt;/object&gt;&lt;object type=&quot;3&quot; unique_id=&quot;15341&quot;&gt;&lt;property id=&quot;20148&quot; value=&quot;5&quot;/&gt;&lt;property id=&quot;20300&quot; value=&quot;Slide 43 - &amp;quot;Tiksotropik (thixotropic) özellik&amp;quot;&quot;/&gt;&lt;property id=&quot;20307&quot; value=&quot;370&quot;/&gt;&lt;/object&gt;&lt;object type=&quot;3&quot; unique_id=&quot;15563&quot;&gt;&lt;property id=&quot;20148&quot; value=&quot;5&quot;/&gt;&lt;property id=&quot;20300&quot; value=&quot;Slide 128 - &amp;quot;İmplant protezlerde ölçü&amp;quot;&quot;/&gt;&lt;property id=&quot;20307&quot; value=&quot;371&quot;/&gt;&lt;/object&gt;&lt;object type=&quot;3&quot; unique_id=&quot;15564&quot;&gt;&lt;property id=&quot;20148&quot; value=&quot;5&quot;/&gt;&lt;property id=&quot;20300&quot; value=&quot;Slide 129&quot;/&gt;&lt;property id=&quot;20307&quot; value=&quot;374&quot;/&gt;&lt;/object&gt;&lt;object type=&quot;3&quot; unique_id=&quot;15565&quot;&gt;&lt;property id=&quot;20148&quot; value=&quot;5&quot;/&gt;&lt;property id=&quot;20300&quot; value=&quot;Slide 130&quot;/&gt;&lt;property id=&quot;20307&quot; value=&quot;381&quot;/&gt;&lt;/object&gt;&lt;object type=&quot;3&quot; unique_id=&quot;15566&quot;&gt;&lt;property id=&quot;20148&quot; value=&quot;5&quot;/&gt;&lt;property id=&quot;20300&quot; value=&quot;Slide 131 - &amp;quot;İmplant protezlerde ölçü&amp;quot;&quot;/&gt;&lt;property id=&quot;20307&quot; value=&quot;375&quot;/&gt;&lt;/object&gt;&lt;object type=&quot;3&quot; unique_id=&quot;15567&quot;&gt;&lt;property id=&quot;20148&quot; value=&quot;5&quot;/&gt;&lt;property id=&quot;20300&quot; value=&quot;Slide 132&quot;/&gt;&lt;property id=&quot;20307&quot; value=&quot;379&quot;/&gt;&lt;/object&gt;&lt;object type=&quot;3&quot; unique_id=&quot;15568&quot;&gt;&lt;property id=&quot;20148&quot; value=&quot;5&quot;/&gt;&lt;property id=&quot;20300&quot; value=&quot;Slide 133&quot;/&gt;&lt;property id=&quot;20307&quot; value=&quot;376&quot;/&gt;&lt;/object&gt;&lt;object type=&quot;3&quot; unique_id=&quot;15569&quot;&gt;&lt;property id=&quot;20148&quot; value=&quot;5&quot;/&gt;&lt;property id=&quot;20300&quot; value=&quot;Slide 134&quot;/&gt;&lt;property id=&quot;20307&quot; value=&quot;377&quot;/&gt;&lt;/object&gt;&lt;object type=&quot;3&quot; unique_id=&quot;15570&quot;&gt;&lt;property id=&quot;20148&quot; value=&quot;5&quot;/&gt;&lt;property id=&quot;20300&quot; value=&quot;Slide 135&quot;/&gt;&lt;property id=&quot;20307&quot; value=&quot;378&quot;/&gt;&lt;/object&gt;&lt;object type=&quot;3&quot; unique_id=&quot;15571&quot;&gt;&lt;property id=&quot;20148&quot; value=&quot;5&quot;/&gt;&lt;property id=&quot;20300&quot; value=&quot;Slide 136 - &amp;quot;İmplant protezlerde ölçü&amp;quot;&quot;/&gt;&lt;property id=&quot;20307&quot; value=&quot;373&quot;/&gt;&lt;/object&gt;&lt;object type=&quot;3&quot; unique_id=&quot;15572&quot;&gt;&lt;property id=&quot;20148&quot; value=&quot;5&quot;/&gt;&lt;property id=&quot;20300&quot; value=&quot;Slide 139 - &amp;quot;THE ACCURACY OF IMPLANT IMPRESSIONS: A SYSTEMATIC REVIEW&amp;#x0D;&amp;#x0A;Heeje Lee, Joseph S. So, J.L. Hochstedler, Carlo Ercoli&amp;#x0D;&amp;#x0A;&quot;/&gt;&lt;property id=&quot;20307&quot; value=&quot;383&quot;/&gt;&lt;/object&gt;&lt;object type=&quot;3&quot; unique_id=&quot;15576&quot;&gt;&lt;property id=&quot;20148&quot; value=&quot;5&quot;/&gt;&lt;property id=&quot;20300&quot; value=&quot;Slide 41&quot;/&gt;&lt;property id=&quot;20307&quot; value=&quot;385&quot;/&gt;&lt;/object&gt;&lt;object type=&quot;3&quot; unique_id=&quot;16061&quot;&gt;&lt;property id=&quot;20148&quot; value=&quot;5&quot;/&gt;&lt;property id=&quot;20300&quot; value=&quot;Slide 112&quot;/&gt;&lt;property id=&quot;20307&quot; value=&quot;386&quot;/&gt;&lt;/object&gt;&lt;object type=&quot;3&quot; unique_id=&quot;16064&quot;&gt;&lt;property id=&quot;20148&quot; value=&quot;5&quot;/&gt;&lt;property id=&quot;20300&quot; value=&quot;Slide 5&quot;/&gt;&lt;property id=&quot;20307&quot; value=&quot;390&quot;/&gt;&lt;/object&gt;&lt;object type=&quot;3&quot; unique_id=&quot;16065&quot;&gt;&lt;property id=&quot;20148&quot; value=&quot;5&quot;/&gt;&lt;property id=&quot;20300&quot; value=&quot;Slide 12&quot;/&gt;&lt;property id=&quot;20307&quot; value=&quot;396&quot;/&gt;&lt;/object&gt;&lt;object type=&quot;3&quot; unique_id=&quot;16066&quot;&gt;&lt;property id=&quot;20148&quot; value=&quot;5&quot;/&gt;&lt;property id=&quot;20300&quot; value=&quot;Slide 13&quot;/&gt;&lt;property id=&quot;20307&quot; value=&quot;395&quot;/&gt;&lt;/object&gt;&lt;object type=&quot;3&quot; unique_id=&quot;16067&quot;&gt;&lt;property id=&quot;20148&quot; value=&quot;5&quot;/&gt;&lt;property id=&quot;20300&quot; value=&quot;Slide 60 - &amp;quot;&amp;#x0D;&amp;#x0A;Kondensasyon (yoğunlaşma) Silikonları &amp;#x0D;&amp;#x0A;C silikon&amp;quot;&quot;/&gt;&lt;property id=&quot;20307&quot; value=&quot;388&quot;/&gt;&lt;/object&gt;&lt;object type=&quot;3&quot; unique_id=&quot;16068&quot;&gt;&lt;property id=&quot;20148&quot; value=&quot;5&quot;/&gt;&lt;property id=&quot;20300&quot; value=&quot;Slide 65 - &amp;quot;Polieter&amp;quot;&quot;/&gt;&lt;property id=&quot;20307&quot; value=&quot;389&quot;/&gt;&lt;/object&gt;&lt;object type=&quot;3&quot; unique_id=&quot;16069&quot;&gt;&lt;property id=&quot;20148&quot; value=&quot;5&quot;/&gt;&lt;property id=&quot;20300&quot; value=&quot;Slide 80&quot;/&gt;&lt;property id=&quot;20307&quot; value=&quot;387&quot;/&gt;&lt;/object&gt;&lt;object type=&quot;3&quot; unique_id=&quot;16070&quot;&gt;&lt;property id=&quot;20148&quot; value=&quot;5&quot;/&gt;&lt;property id=&quot;20300&quot; value=&quot;Slide 83&quot;/&gt;&lt;property id=&quot;20307&quot; value=&quot;397&quot;/&gt;&lt;/object&gt;&lt;object type=&quot;3&quot; unique_id=&quot;17265&quot;&gt;&lt;property id=&quot;20148&quot; value=&quot;5&quot;/&gt;&lt;property id=&quot;20300&quot; value=&quot;Slide 137 - &amp;quot;THE ACCURACY OF IMPLANT IMPRESSIONS: A SYSTEMATIC REVIEW&amp;#x0D;&amp;#x0A;Heeje Lee, Joseph S. So, J.L. Hochstedler, Carlo Ercoli&amp;#x0D;&amp;#x0A;&quot;/&gt;&lt;property id=&quot;20307&quot; value=&quot;398&quot;/&gt;&lt;/object&gt;&lt;object type=&quot;3&quot; unique_id=&quot;17266&quot;&gt;&lt;property id=&quot;20148&quot; value=&quot;5&quot;/&gt;&lt;property id=&quot;20300&quot; value=&quot;Slide 138 - &amp;quot;THE ACCURACY OF IMPLANT IMPRESSIONS: A SYSTEMATIC REVIEW&amp;#x0D;&amp;#x0A;Heeje Lee, Joseph S. So, J.L. Hochstedler, Carlo Ercoli&amp;#x0D;&amp;#x0A;&quot;/&gt;&lt;property id=&quot;20307&quot; value=&quot;399&quot;/&gt;&lt;/object&gt;&lt;object type=&quot;3&quot; unique_id=&quot;17267&quot;&gt;&lt;property id=&quot;20148&quot; value=&quot;5&quot;/&gt;&lt;property id=&quot;20300&quot; value=&quot;Slide 141 - &amp;quot;Teşekkürler…&amp;quot;&quot;/&gt;&lt;property id=&quot;20307&quot; value=&quot;401&quot;/&gt;&lt;/object&gt;&lt;object type=&quot;3&quot; unique_id=&quot;17268&quot;&gt;&lt;property id=&quot;20148&quot; value=&quot;5&quot;/&gt;&lt;property id=&quot;20300&quot; value=&quot;Slide 140 - &amp;quot;THE ACCURACY OF IMPLANT IMPRESSIONS: A SYSTEMATIC REVIEW&amp;#x0D;&amp;#x0A;Heeje Lee, Joseph S. So, J.L. Hochstedler, Carlo Ercoli&amp;#x0D;&amp;#x0A;&quot;/&gt;&lt;property id=&quot;20307&quot; value=&quot;400&quot;/&gt;&lt;/object&gt;&lt;object type=&quot;3&quot; unique_id=&quot;18087&quot;&gt;&lt;property id=&quot;20148&quot; value=&quot;5&quot;/&gt;&lt;property id=&quot;20300&quot; value=&quot;Slide 71 - &amp;quot;İlave (Addition) Silikon&amp;quot;&quot;/&gt;&lt;property id=&quot;20307&quot; value=&quot;402&quot;/&gt;&lt;/object&gt;&lt;object type=&quot;3&quot; unique_id=&quot;18501&quot;&gt;&lt;property id=&quot;20148&quot; value=&quot;5&quot;/&gt;&lt;property id=&quot;20300&quot; value=&quot;Slide 113&quot;/&gt;&lt;property id=&quot;20307&quot; value=&quot;403&quot;/&gt;&lt;/object&gt;&lt;object type=&quot;3&quot; unique_id=&quot;18502&quot;&gt;&lt;property id=&quot;20148&quot; value=&quot;5&quot;/&gt;&lt;property id=&quot;20300&quot; value=&quot;Slide 116&quot;/&gt;&lt;property id=&quot;20307&quot; value=&quot;404&quot;/&gt;&lt;/object&gt;&lt;object type=&quot;3&quot; unique_id=&quot;18503&quot;&gt;&lt;property id=&quot;20148&quot; value=&quot;5&quot;/&gt;&lt;property id=&quot;20300&quot; value=&quot;Slide 118&quot;/&gt;&lt;property id=&quot;20307&quot; value=&quot;405&quot;/&gt;&lt;/object&gt;&lt;object type=&quot;3&quot; unique_id=&quot;20884&quot;&gt;&lt;property id=&quot;20148&quot; value=&quot;5&quot;/&gt;&lt;property id=&quot;20300&quot; value=&quot;Slide 84&quot;/&gt;&lt;property id=&quot;20307&quot; value=&quot;408&quot;/&gt;&lt;/object&gt;&lt;object type=&quot;3&quot; unique_id=&quot;21311&quot;&gt;&lt;property id=&quot;20148&quot; value=&quot;5&quot;/&gt;&lt;property id=&quot;20300&quot; value=&quot;Slide 117&quot;/&gt;&lt;property id=&quot;20307&quot; value=&quot;409&quot;/&gt;&lt;/object&gt;&lt;object type=&quot;3&quot; unique_id=&quot;23030&quot;&gt;&lt;property id=&quot;20148&quot; value=&quot;5&quot;/&gt;&lt;property id=&quot;20300&quot; value=&quot;Slide 86 - &amp;quot;Özelliklerin karşılaştırılması&amp;quot;&quot;/&gt;&lt;property id=&quot;20307&quot; value=&quot;410&quot;/&gt;&lt;/object&gt;&lt;object type=&quot;3&quot; unique_id=&quot;23031&quot;&gt;&lt;property id=&quot;20148&quot; value=&quot;5&quot;/&gt;&lt;property id=&quot;20300&quot; value=&quot;Slide 87 - &amp;quot;Özelliklerin karşılaştırılması&amp;quot;&quot;/&gt;&lt;property id=&quot;20307&quot; value=&quot;411&quot;/&gt;&lt;/object&gt;&lt;object type=&quot;3&quot; unique_id=&quot;23032&quot;&gt;&lt;property id=&quot;20148&quot; value=&quot;5&quot;/&gt;&lt;property id=&quot;20300&quot; value=&quot;Slide 88 - &amp;quot;Özelliklerin karşılaştırılması&amp;quot;&quot;/&gt;&lt;property id=&quot;20307&quot; value=&quot;412&quot;/&gt;&lt;/object&gt;&lt;object type=&quot;3&quot; unique_id=&quot;23033&quot;&gt;&lt;property id=&quot;20148&quot; value=&quot;5&quot;/&gt;&lt;property id=&quot;20300&quot; value=&quot;Slide 89 - &amp;quot;Özelliklerin karşılaştırılması&amp;quot;&quot;/&gt;&lt;property id=&quot;20307&quot; value=&quot;413&quot;/&gt;&lt;/object&gt;&lt;object type=&quot;3&quot; unique_id=&quot;23159&quot;&gt;&lt;property id=&quot;20148&quot; value=&quot;5&quot;/&gt;&lt;property id=&quot;20300&quot; value=&quot;Slide 53&quot;/&gt;&lt;property id=&quot;20307&quot; value=&quot;416&quot;/&gt;&lt;/object&gt;&lt;object type=&quot;3&quot; unique_id=&quot;23160&quot;&gt;&lt;property id=&quot;20148&quot; value=&quot;5&quot;/&gt;&lt;property id=&quot;20300&quot; value=&quot;Slide 51 - &amp;quot;Vinyl Polieter Silikon (VPES™) Ölçü Maddesi&amp;#x0D;&amp;#x0A;Exa’Lence&amp;quot;&quot;/&gt;&lt;property id=&quot;20307&quot; value=&quot;414&quot;/&gt;&lt;/object&gt;&lt;object type=&quot;3&quot; unique_id=&quot;23161&quot;&gt;&lt;property id=&quot;20148&quot; value=&quot;5&quot;/&gt;&lt;property id=&quot;20300&quot; value=&quot;Slide 52 - &amp;quot;Vinyl Polieter Silikon (VPES™) Ölçü Maddesi&amp;#x0D;&amp;#x0A;Exa’Lence&amp;quot;&quot;/&gt;&lt;property id=&quot;20307&quot; value=&quot;415&quot;/&gt;&lt;/object&gt;&lt;object type=&quot;3&quot; unique_id=&quot;23920&quot;&gt;&lt;property id=&quot;20148&quot; value=&quot;5&quot;/&gt;&lt;property id=&quot;20300&quot; value=&quot;Slide 31&quot;/&gt;&lt;property id=&quot;20307&quot; value=&quot;417&quot;/&gt;&lt;/object&gt;&lt;object type=&quot;3&quot; unique_id=&quot;24050&quot;&gt;&lt;property id=&quot;20148&quot; value=&quot;5&quot;/&gt;&lt;property id=&quot;20300&quot; value=&quot;Slide 105 - &amp;quot;Doku düzenlemesi için kullanılan araçlar&amp;quot;&quot;/&gt;&lt;property id=&quot;20307&quot; value=&quot;418&quot;/&gt;&lt;/object&gt;&lt;object type=&quot;3&quot; unique_id=&quot;24563&quot;&gt;&lt;property id=&quot;20148&quot; value=&quot;5&quot;/&gt;&lt;property id=&quot;20300&quot; value=&quot;Slide 95 - &amp;quot;Başarılı bir ölçü almada en önemli kritik faktör nedir?&amp;quot;&quot;/&gt;&lt;property id=&quot;20307&quot; value=&quot;419&quot;/&gt;&lt;/object&gt;&lt;object type=&quot;3&quot; unique_id=&quot;25856&quot;&gt;&lt;property id=&quot;20148&quot; value=&quot;5&quot;/&gt;&lt;property id=&quot;20300&quot; value=&quot;Slide 124 - &amp;quot;İyi bir ölçü için rehber kurallar:&amp;quot;&quot;/&gt;&lt;property id=&quot;20307&quot; value=&quot;420&quot;/&gt;&lt;/object&gt;&lt;object type=&quot;3&quot; unique_id=&quot;26633&quot;&gt;&lt;property id=&quot;20148&quot; value=&quot;5&quot;/&gt;&lt;property id=&quot;20300&quot; value=&quot;Slide 76 - &amp;quot;İlave (Addition) Silikon&amp;quot;&quot;/&gt;&lt;property id=&quot;20307&quot; value=&quot;421&quot;/&gt;&lt;/object&gt;&lt;object type=&quot;3&quot; unique_id=&quot;26636&quot;&gt;&lt;property id=&quot;20148&quot; value=&quot;5&quot;/&gt;&lt;property id=&quot;20300&quot; value=&quot;Slide 39&quot;/&gt;&lt;property id=&quot;20307&quot; value=&quot;422&quot;/&gt;&lt;/object&gt;&lt;object type=&quot;3&quot; unique_id=&quot;27161&quot;&gt;&lt;property id=&quot;20148&quot; value=&quot;5&quot;/&gt;&lt;property id=&quot;20300&quot; value=&quot;Slide 111&quot;/&gt;&lt;property id=&quot;20307&quot; value=&quot;423&quot;/&gt;&lt;/object&gt;&lt;object type=&quot;3&quot; unique_id=&quot;27822&quot;&gt;&lt;property id=&quot;20148&quot; value=&quot;5&quot;/&gt;&lt;property id=&quot;20300&quot; value=&quot;Slide 121&quot;/&gt;&lt;property id=&quot;20307&quot; value=&quot;424&quot;/&gt;&lt;/object&gt;&lt;object type=&quot;3&quot; unique_id=&quot;27958&quot;&gt;&lt;property id=&quot;20148&quot; value=&quot;5&quot;/&gt;&lt;property id=&quot;20300&quot; value=&quot;Slide 106 - &amp;quot;Traxodent (retraction paste)&amp;quot;&quot;/&gt;&lt;property id=&quot;20307&quot; value=&quot;425&quot;/&gt;&lt;/object&gt;&lt;object type=&quot;3&quot; unique_id=&quot;28495&quot;&gt;&lt;property id=&quot;20148&quot; value=&quot;5&quot;/&gt;&lt;property id=&quot;20300&quot; value=&quot;Slide 101 - &amp;quot;Çift Kort Tekniği&amp;quot;&quot;/&gt;&lt;property id=&quot;20307&quot; value=&quot;426&quot;/&gt;&lt;/object&gt;&lt;object type=&quot;3&quot; unique_id=&quot;28633&quot;&gt;&lt;property id=&quot;20148&quot; value=&quot;5&quot;/&gt;&lt;property id=&quot;20300&quot; value=&quot;Slide 4&quot;/&gt;&lt;property id=&quot;20307&quot; value=&quot;427&quot;/&gt;&lt;/object&gt;&lt;object type=&quot;3&quot; unique_id=&quot;29178&quot;&gt;&lt;property id=&quot;20148&quot; value=&quot;5&quot;/&gt;&lt;property id=&quot;20300&quot; value=&quot;Slide 40&quot;/&gt;&lt;property id=&quot;20307&quot; value=&quot;428&quot;/&gt;&lt;/object&gt;&lt;object type=&quot;3&quot; unique_id=&quot;29590&quot;&gt;&lt;property id=&quot;20148&quot; value=&quot;5&quot;/&gt;&lt;property id=&quot;20300&quot; value=&quot;Slide 57 - &amp;quot;Polisülfit&amp;quot;&quot;/&gt;&lt;property id=&quot;20307&quot; value=&quot;429&quot;/&gt;&lt;/object&gt;&lt;object type=&quot;3&quot; unique_id=&quot;31801&quot;&gt;&lt;property id=&quot;20148&quot; value=&quot;5&quot;/&gt;&lt;property id=&quot;20300&quot; value=&quot;Slide 78&quot;/&gt;&lt;property id=&quot;20307&quot; value=&quot;430&quot;/&gt;&lt;/object&gt;&lt;object type=&quot;3&quot; unique_id=&quot;31804&quot;&gt;&lt;property id=&quot;20148&quot; value=&quot;5&quot;/&gt;&lt;property id=&quot;20300&quot; value=&quot;Slide 85 - &amp;quot;Fiyat Karşılaştırması&amp;quot;&quot;/&gt;&lt;property id=&quot;20307&quot; value=&quot;431&quot;/&gt;&lt;/object&gt;&lt;object type=&quot;3&quot; unique_id=&quot;31807&quot;&gt;&lt;property id=&quot;20148&quot; value=&quot;5&quot;/&gt;&lt;property id=&quot;20300&quot; value=&quot;Slide 9 - &amp;quot;Dijital ölçüde de en kritik aşama marjindeki bitiş çizgisinin net bir şekilde belirlenmesidir.&amp;quot;&quot;/&gt;&lt;property id=&quot;20307&quot; value=&quot;432&quot;/&gt;&lt;/object&gt;&lt;object type=&quot;3&quot; unique_id=&quot;31808&quot;&gt;&lt;property id=&quot;20148&quot; value=&quot;5&quot;/&gt;&lt;property id=&quot;20300&quot; value=&quot;Slide 107&quot;/&gt;&lt;property id=&quot;20307&quot; value=&quot;434&quot;/&gt;&lt;/object&gt;&lt;object type=&quot;3&quot; unique_id=&quot;31809&quot;&gt;&lt;property id=&quot;20148&quot; value=&quot;5&quot;/&gt;&lt;property id=&quot;20300&quot; value=&quot;Slide 108 - &amp;quot;Retraksiyon kordu &amp;amp; kordless teknik&amp;quot;&quot;/&gt;&lt;property id=&quot;20307&quot; value=&quot;435&quot;/&gt;&lt;/object&gt;&lt;object type=&quot;3&quot; unique_id=&quot;31810&quot;&gt;&lt;property id=&quot;20148&quot; value=&quot;5&quot;/&gt;&lt;property id=&quot;20300&quot; value=&quot;Slide 109 - &amp;quot;Bu çalışmanın sonuçlarına göre herhangi bir solusyon emdirilmemiş retraksyon kordları dışındaki konvansiyonel, re&quot;/&gt;&lt;property id=&quot;20307&quot; value=&quot;433&quot;/&gt;&lt;/object&gt;&lt;/object&gt;&lt;object type=&quot;8&quot; unique_id=&quot;10080&quot;&gt;&lt;/object&gt;&lt;object type=&quot;4&quot; unique_id=&quot;10201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</TotalTime>
  <Words>530</Words>
  <Application>Microsoft Office PowerPoint</Application>
  <PresentationFormat>Ekran Gösterisi (4:3)</PresentationFormat>
  <Paragraphs>77</Paragraphs>
  <Slides>18</Slides>
  <Notes>13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5" baseType="lpstr">
      <vt:lpstr>Times New Roman</vt:lpstr>
      <vt:lpstr>Calibri</vt:lpstr>
      <vt:lpstr>Wingdings</vt:lpstr>
      <vt:lpstr>Arial</vt:lpstr>
      <vt:lpstr>TrSah Futura Md BT</vt:lpstr>
      <vt:lpstr>Wingdings 2</vt:lpstr>
      <vt:lpstr>Akış</vt:lpstr>
      <vt:lpstr>Sabİt Protezlerde RETRAKSİYON VE Ölçü</vt:lpstr>
      <vt:lpstr>PowerPoint Sunusu</vt:lpstr>
      <vt:lpstr>Retraksiyon Yöntemleri</vt:lpstr>
      <vt:lpstr>Retraksiyon araçları</vt:lpstr>
      <vt:lpstr>Kanamanın durdurulması Aluminyum klorit ve aluminyum sulfat içeren jeller ölçü alınmadan önce kanama bölgesine sürülebilir. ViscoStat Clear (Ultradent), Hemodent (Premier Dental), Gingiva Liquid (Roeko). </vt:lpstr>
      <vt:lpstr>Retraksiyon ipinin yerleştirilmesi ve retraksiyon başlığının (Comprecap) uygulaması</vt:lpstr>
      <vt:lpstr>PowerPoint Sunusu</vt:lpstr>
      <vt:lpstr>PowerPoint Sunusu</vt:lpstr>
      <vt:lpstr>PowerPoint Sunusu</vt:lpstr>
      <vt:lpstr>PowerPoint Sunusu</vt:lpstr>
      <vt:lpstr>Traxodent (retraction paste)</vt:lpstr>
      <vt:lpstr>Bu çalışmanın sonuçlarına göre herhangi bir solusyon emdirilmemiş retraksyon kordları dışındaki konvansiyonel, retraksiyon başlığı ve diğer kordless tekniklerinin birbiri ile benzer etkinlikte oldukları bulunmuştur.</vt:lpstr>
      <vt:lpstr>Elektrocerrahi Yöntemi</vt:lpstr>
      <vt:lpstr>Elektro cerrahi</vt:lpstr>
      <vt:lpstr>Elektro cerrahi</vt:lpstr>
      <vt:lpstr>Diod lazer</vt:lpstr>
      <vt:lpstr>Döner aletle küretaj </vt:lpstr>
      <vt:lpstr>PowerPoint Sunusu</vt:lpstr>
    </vt:vector>
  </TitlesOfParts>
  <Company>TURBO A.Ş.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Semih Berksun</cp:lastModifiedBy>
  <cp:revision>859</cp:revision>
  <cp:lastPrinted>2018-10-31T08:30:19Z</cp:lastPrinted>
  <dcterms:created xsi:type="dcterms:W3CDTF">2010-06-30T20:23:51Z</dcterms:created>
  <dcterms:modified xsi:type="dcterms:W3CDTF">2020-01-30T11:27:02Z</dcterms:modified>
</cp:coreProperties>
</file>